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4" r:id="rId17"/>
    <p:sldId id="282" r:id="rId18"/>
    <p:sldId id="275" r:id="rId19"/>
    <p:sldId id="276" r:id="rId20"/>
    <p:sldId id="277" r:id="rId21"/>
    <p:sldId id="281" r:id="rId22"/>
    <p:sldId id="283" r:id="rId23"/>
    <p:sldId id="278" r:id="rId24"/>
    <p:sldId id="27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5F70A-7143-D5D2-91AB-6A58D350529E}" name="Berger, Sarah (LABOR)" initials="BS(" userId="S::Sarah.Berger@labor.ny.gov::4e42e5d0-2197-41ca-b1ea-220e6f1e3613" providerId="AD"/>
  <p188:author id="{F770066E-CA94-FB6A-CA1F-5D9ECABE670F}" name="Usher, John  (LABOR)" initials="UJ(" userId="S::John.Usher@labor.ny.gov::6cf69502-71fe-42d9-8bd2-4457b7d14fe9" providerId="AD"/>
  <p188:author id="{1B176C7E-3049-116B-940C-2540C9F9E0A5}" name="Berger, Sarah (LABOR)" initials="B(" userId="S::sarah.berger@labor.ny.gov::4e42e5d0-2197-41ca-b1ea-220e6f1e36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kin, Elisabeth (LABOR)" initials="LE(" lastIdx="1" clrIdx="0">
    <p:extLst>
      <p:ext uri="{19B8F6BF-5375-455C-9EA6-DF929625EA0E}">
        <p15:presenceInfo xmlns:p15="http://schemas.microsoft.com/office/powerpoint/2012/main" userId="S::Elisabeth.Larkin@labor.ny.gov::73e75f59-c316-4e77-9f1e-2aeecb7077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D0D0D"/>
    <a:srgbClr val="F2F2F2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8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735F80-D91B-4E07-AD13-30A0BC74B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EB9AE-60EB-48DE-B9B2-1324A44546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808AD-8753-4A0B-914D-DC504DF1D62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FE6D1-FBC6-4DE2-A896-373A1B4FA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633A9-C45D-442C-B124-C383D3243E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5D27F-3A21-436D-B9AE-E8D84A94D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536B-BB9D-4939-BC1C-3A1844D082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C864-6CA6-401A-B2A9-1139C655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C864-6CA6-401A-B2A9-1139C6551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C864-6CA6-401A-B2A9-1139C65518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C864-6CA6-401A-B2A9-1139C6551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 Are Your DOL&#10;New York State Department of Labor&#10;Sub Title and Date" title="Title Slide We Are Your DOL">
            <a:extLst>
              <a:ext uri="{FF2B5EF4-FFF2-40B4-BE49-F238E27FC236}">
                <a16:creationId xmlns:a16="http://schemas.microsoft.com/office/drawing/2014/main" id="{DDCAB71D-60B8-4664-9C1D-7776C0D0F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D250B9-38D8-456A-B00D-C024C9811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653" y="4603833"/>
            <a:ext cx="11726779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BOLD AND ALL CAPS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740C62C-CF3B-44C9-A22E-23E817D173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359" y="6392778"/>
            <a:ext cx="10018293" cy="296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826A1F3-BBC1-4FFB-B33D-4229D026E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99032" y="6392777"/>
            <a:ext cx="1676400" cy="296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9532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 Are Your DOL&#10;New York State Department of Labor&#10;Space for Slide Title" title="Title Slide Alternate">
            <a:extLst>
              <a:ext uri="{FF2B5EF4-FFF2-40B4-BE49-F238E27FC236}">
                <a16:creationId xmlns:a16="http://schemas.microsoft.com/office/drawing/2014/main" id="{D912E291-E909-4DCC-A4CE-92F999081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D250B9-38D8-456A-B00D-C024C9811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653" y="4603833"/>
            <a:ext cx="11726779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BOLD AND ALL CAPS</a:t>
            </a:r>
          </a:p>
        </p:txBody>
      </p:sp>
    </p:spTree>
    <p:extLst>
      <p:ext uri="{BB962C8B-B14F-4D97-AF65-F5344CB8AC3E}">
        <p14:creationId xmlns:p14="http://schemas.microsoft.com/office/powerpoint/2010/main" val="39024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lide to use for bulleted list">
            <a:extLst>
              <a:ext uri="{FF2B5EF4-FFF2-40B4-BE49-F238E27FC236}">
                <a16:creationId xmlns:a16="http://schemas.microsoft.com/office/drawing/2014/main" id="{231024AA-0C7A-41E3-AA07-2C6D02E8B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409574"/>
            <a:ext cx="10948988" cy="65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 TITLE BOLD AND ALL CAPS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EA65A-CE60-4196-9F3E-9C114CE80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1427163"/>
            <a:ext cx="10956925" cy="446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Bulleted list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5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024AA-0C7A-41E3-AA07-2C6D02E8B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409574"/>
            <a:ext cx="10948988" cy="65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 TITLE BOLD AND ALL CAPS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EA65A-CE60-4196-9F3E-9C114CE80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1427163"/>
            <a:ext cx="10956925" cy="446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Slide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46656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024AA-0C7A-41E3-AA07-2C6D02E8B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409574"/>
            <a:ext cx="10948988" cy="65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 TITLE BOLD AND ALL CAPS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EA65A-CE60-4196-9F3E-9C114CE80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1427164"/>
            <a:ext cx="10956925" cy="826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Slide information here</a:t>
            </a:r>
          </a:p>
        </p:txBody>
      </p:sp>
      <p:sp>
        <p:nvSpPr>
          <p:cNvPr id="3" name="Picture Placeholder 2" descr="Space to insert a photo" title="Insert Photo">
            <a:extLst>
              <a:ext uri="{FF2B5EF4-FFF2-40B4-BE49-F238E27FC236}">
                <a16:creationId xmlns:a16="http://schemas.microsoft.com/office/drawing/2014/main" id="{C98F2A39-DF69-43B5-AB80-24A8CE856F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351" y="2598821"/>
            <a:ext cx="6377070" cy="3641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9483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024AA-0C7A-41E3-AA07-2C6D02E8B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409574"/>
            <a:ext cx="10948988" cy="65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 TITLE BOLD AND ALL CAPS</a:t>
            </a:r>
            <a:endParaRPr lang="en-US"/>
          </a:p>
        </p:txBody>
      </p:sp>
      <p:sp>
        <p:nvSpPr>
          <p:cNvPr id="3" name="Picture Placeholder 2" descr="space to insert photo" title="Insert photo">
            <a:extLst>
              <a:ext uri="{FF2B5EF4-FFF2-40B4-BE49-F238E27FC236}">
                <a16:creationId xmlns:a16="http://schemas.microsoft.com/office/drawing/2014/main" id="{C98F2A39-DF69-43B5-AB80-24A8CE856F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351" y="1419727"/>
            <a:ext cx="3858460" cy="49570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EA65A-CE60-4196-9F3E-9C114CE80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4821" y="1427163"/>
            <a:ext cx="6713454" cy="2655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Slide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55565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024AA-0C7A-41E3-AA07-2C6D02E8B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409574"/>
            <a:ext cx="10948988" cy="65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 TITLE BOLD AND ALL CAPS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EA65A-CE60-4196-9F3E-9C114CE80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4122821"/>
            <a:ext cx="10956925" cy="1765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Slide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79428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 Are Your DOL&#10;New York State Department of Labor&#10;Learn more&#10;contact name&#10;contact info" title="Closing slide">
            <a:extLst>
              <a:ext uri="{FF2B5EF4-FFF2-40B4-BE49-F238E27FC236}">
                <a16:creationId xmlns:a16="http://schemas.microsoft.com/office/drawing/2014/main" id="{DDCAB71D-60B8-4664-9C1D-7776C0D0F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D250B9-38D8-456A-B00D-C024C9811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653" y="4603833"/>
            <a:ext cx="11726779" cy="406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LEARN MORE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740C62C-CF3B-44C9-A22E-23E817D173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359" y="5861843"/>
            <a:ext cx="10018293" cy="815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85B38A4-A9BF-4423-85DE-32A3BF61CD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359" y="5564980"/>
            <a:ext cx="10018293" cy="296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NAME</a:t>
            </a:r>
          </a:p>
        </p:txBody>
      </p:sp>
    </p:spTree>
    <p:extLst>
      <p:ext uri="{BB962C8B-B14F-4D97-AF65-F5344CB8AC3E}">
        <p14:creationId xmlns:p14="http://schemas.microsoft.com/office/powerpoint/2010/main" val="396862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A68652-8BB3-4AE1-90AA-426FACA43B62}"/>
              </a:ext>
            </a:extLst>
          </p:cNvPr>
          <p:cNvSpPr txBox="1">
            <a:spLocks/>
          </p:cNvSpPr>
          <p:nvPr userDrawn="1"/>
        </p:nvSpPr>
        <p:spPr>
          <a:xfrm>
            <a:off x="909186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Date</a:t>
            </a:r>
          </a:p>
        </p:txBody>
      </p:sp>
      <p:pic>
        <p:nvPicPr>
          <p:cNvPr id="12" name="Picture 11" descr="We Are Your DOL&#10;New York State Department of Labor" title="Background with Logo in lower right corner">
            <a:extLst>
              <a:ext uri="{FF2B5EF4-FFF2-40B4-BE49-F238E27FC236}">
                <a16:creationId xmlns:a16="http://schemas.microsoft.com/office/drawing/2014/main" id="{67768B58-BA1A-4542-B833-D07348ABE0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5" r:id="rId5"/>
    <p:sldLayoutId id="2147483666" r:id="rId6"/>
    <p:sldLayoutId id="2147483660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ny.gov/safety-and-health" TargetMode="External"/><Relationship Id="rId2" Type="http://schemas.openxmlformats.org/officeDocument/2006/relationships/hyperlink" Target="https://dol.ny.gov/system/files/documents/2023/11/p206_12-10-2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l.ny.gov/workplace-violence-prevention-informat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A4933-431D-4B8E-A219-52492683E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653" y="4603832"/>
            <a:ext cx="11726779" cy="10857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WORKPLACE VIOLENCE PREVENTION REGULATIONS</a:t>
            </a:r>
          </a:p>
          <a:p>
            <a:r>
              <a:rPr lang="en-US" sz="3200" dirty="0"/>
              <a:t>EMPLOYER TRAINING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C3B9B66-4021-4086-AC00-A38686DA30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Opening Slide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4386B-D6EE-4708-2EC3-21A00252D673}"/>
              </a:ext>
            </a:extLst>
          </p:cNvPr>
          <p:cNvSpPr txBox="1"/>
          <p:nvPr/>
        </p:nvSpPr>
        <p:spPr>
          <a:xfrm>
            <a:off x="248653" y="6317734"/>
            <a:ext cx="2143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274165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54467B-2FAF-BFA1-208D-BF638B3C6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0948988" cy="894570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REQUIREMENTS OF THE WORKPLACE VIOLENCE PREVENTION PROGRAM (Step 3 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3619C-7B00-0B49-EDAA-5E0B0896A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0" y="1427163"/>
            <a:ext cx="10177337" cy="5241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/>
              <a:t>The Workplace Violence Prevention Program must describe the hierarchy of controls  the program will adhere to.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/>
              <a:t>A “hierarchy of controls” </a:t>
            </a:r>
            <a:r>
              <a:rPr lang="en-US" sz="2400"/>
              <a:t>refers to a method of ranking control measures or safeguards by effectiveness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1"/>
              <a:t>Most effective: </a:t>
            </a:r>
            <a:r>
              <a:rPr lang="en-US" sz="2400" b="1"/>
              <a:t>Engineering Controls </a:t>
            </a:r>
            <a:r>
              <a:rPr lang="en-US" sz="2400"/>
              <a:t>reduce risk through physical changes to the workplace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1"/>
              <a:t>2</a:t>
            </a:r>
            <a:r>
              <a:rPr lang="en-US" sz="2400" b="1" i="1" baseline="30000"/>
              <a:t>nd</a:t>
            </a:r>
            <a:r>
              <a:rPr lang="en-US" sz="2400" b="1" i="1"/>
              <a:t> most effective</a:t>
            </a:r>
            <a:r>
              <a:rPr lang="en-US" sz="2400" b="1"/>
              <a:t>: Work Practice Controls </a:t>
            </a:r>
            <a:r>
              <a:rPr lang="en-US" sz="2400"/>
              <a:t>reduce risk by changing workplace policies and procedures. Examples: Check-in procedures and itineraries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1"/>
              <a:t>Least effective: </a:t>
            </a:r>
            <a:r>
              <a:rPr lang="en-US" sz="2400" b="1"/>
              <a:t>Personal Protective Equipment</a:t>
            </a:r>
            <a:r>
              <a:rPr lang="en-US" sz="2400"/>
              <a:t>-This is the employer’s last resort in protecting employees from workplace violence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15EEAD-7D5C-4110-9EE2-C2E85D1C8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52" y="86826"/>
            <a:ext cx="11972348" cy="1081573"/>
          </a:xfrm>
        </p:spPr>
        <p:txBody>
          <a:bodyPr>
            <a:normAutofit/>
          </a:bodyPr>
          <a:lstStyle/>
          <a:p>
            <a:r>
              <a:rPr lang="en-US" sz="3200" dirty="0"/>
              <a:t>REQUIREMENTS OF THE WORKPLACE VIOLENCE PREVENTION PROGRAM (step 3 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5B0DE-A2CB-E4D7-91AF-2D087C943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891" y="966407"/>
            <a:ext cx="11390458" cy="53708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The Workplace Violence Prevention Program must include: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methods and means the employer will use to address each hazard identified in the evaluation of the workplace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system designed and implemented by the employer to report any workplace violence incidents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written outline or lesson plan for employee training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plan for to review the workplace violence incidents report at least once a year and evaluate the how effective employers safeguard have been at reducing the risk workplace violence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7C5FD-E349-89A9-034D-6CDE4C4A8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97" y="164666"/>
            <a:ext cx="11953005" cy="1325087"/>
          </a:xfrm>
        </p:spPr>
        <p:txBody>
          <a:bodyPr>
            <a:normAutofit/>
          </a:bodyPr>
          <a:lstStyle/>
          <a:p>
            <a:r>
              <a:rPr lang="en-US" sz="3200" dirty="0"/>
              <a:t>STEP 4: DEVELOP AND IMPLEMENT A WORKPLACE VIOLENCE INCIDENT REPORTING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A4F77-DA83-0F30-BFFF-95C4511F7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297" y="1325366"/>
            <a:ext cx="11689194" cy="54448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Employer must develop and implement a system for reporting incidents of workplace violence. Incident reports must contain: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Workplace location where incident occurred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Time of day/shift when incident occurred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 detailed description of the incident, including events leading up to the incident and how the incident ended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Names and job titles of involved employees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Name or other identifying information of other individual(s) involved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Nature and extent of injuries arising from the incident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Names of witnesses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A461A9-5158-9C32-9B20-017E53997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STEP 4: DEVELOP AND IMPLEMENT A WORKPLACE VIOLENCE INCIDENT REPORTING SYSTEM (cont.)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08FD1-3119-2A90-23A4-59AB4AD4B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sz="2400" dirty="0">
                <a:latin typeface="Arial"/>
                <a:cs typeface="Arial"/>
              </a:rPr>
              <a:t>For incidents of workplace violence where privacy is of concern, the name of the employee who was the victim should be replaced with “PRIVACY CONCERN CASE”</a:t>
            </a:r>
          </a:p>
          <a:p>
            <a:r>
              <a:rPr lang="en-US" sz="2400" dirty="0">
                <a:latin typeface="Arial"/>
                <a:cs typeface="Arial"/>
              </a:rPr>
              <a:t>The following are privacy concern cases: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A</a:t>
            </a: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 injury or illness to an intimate body part or the reproductive system;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M</a:t>
            </a: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ental illness;</a:t>
            </a: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2400" dirty="0">
              <a:effectLst/>
              <a:latin typeface="Arial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HIV infection;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N</a:t>
            </a: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eedle stick injuries and cuts from sharp objects that are or may be contaminated with another person’s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an injury or illness resulting from sexual assault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In addition, any employee who was the victim of an incident of workplace violence can voluntarily and independently ask for their name to be removed from the workplace violence incident report.</a:t>
            </a: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  </a:t>
            </a:r>
            <a:endParaRPr lang="en-US" sz="2400">
              <a:effectLst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FAA69-2356-FA17-262F-612865344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0948988" cy="1017589"/>
          </a:xfrm>
        </p:spPr>
        <p:txBody>
          <a:bodyPr>
            <a:normAutofit/>
          </a:bodyPr>
          <a:lstStyle/>
          <a:p>
            <a:r>
              <a:rPr lang="en-US" sz="2800"/>
              <a:t>STEP 4: DEVELOP AND IMPLEMENT A WORKPLACE VIOLENCE INCIDENT REPORTING SYSTEM (cont.)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85AC4-42E0-BF0F-1C28-3D7A955E5B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0" y="1427163"/>
            <a:ext cx="6585927" cy="4460875"/>
          </a:xfrm>
        </p:spPr>
        <p:txBody>
          <a:bodyPr>
            <a:normAutofit/>
          </a:bodyPr>
          <a:lstStyle/>
          <a:p>
            <a:r>
              <a:rPr lang="en-US" sz="2200" b="1"/>
              <a:t>All employers must conduct a review of workplace violence incident reports at least </a:t>
            </a:r>
            <a:r>
              <a:rPr lang="en-US" sz="2200" b="1" u="sng"/>
              <a:t>once a year</a:t>
            </a:r>
          </a:p>
          <a:p>
            <a:r>
              <a:rPr lang="en-US" sz="2200" b="1"/>
              <a:t>Employers must allow for authorized employee representatives to participate in review.</a:t>
            </a:r>
          </a:p>
          <a:p>
            <a:endParaRPr lang="en-US" sz="2200"/>
          </a:p>
          <a:p>
            <a:r>
              <a:rPr lang="en-US" sz="2200"/>
              <a:t>The purposes of the review: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Identify trends in types of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Evaluate the effectiveness of mitigating actions taken and safeguards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8D0BB-73AC-F3AE-AD35-FC9562D4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9" y="1427163"/>
            <a:ext cx="4431322" cy="42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1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orking with laptop and notepad">
            <a:extLst>
              <a:ext uri="{FF2B5EF4-FFF2-40B4-BE49-F238E27FC236}">
                <a16:creationId xmlns:a16="http://schemas.microsoft.com/office/drawing/2014/main" id="{B95285B4-8CC8-F1CC-E435-77F852A01B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DA0DD-A061-9259-8270-57E1F3F0A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0948988" cy="819619"/>
          </a:xfrm>
        </p:spPr>
        <p:txBody>
          <a:bodyPr>
            <a:normAutofit fontScale="92500"/>
          </a:bodyPr>
          <a:lstStyle/>
          <a:p>
            <a:r>
              <a:rPr lang="en-US" sz="3200">
                <a:solidFill>
                  <a:schemeClr val="bg1"/>
                </a:solidFill>
              </a:rPr>
              <a:t>STEP 5: EMPLOYEE WORKPLACE VIOLENCE TRAINING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02A02-581C-C34A-DEA4-D969A8762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1" y="1229192"/>
            <a:ext cx="5316104" cy="5402517"/>
          </a:xfrm>
          <a:solidFill>
            <a:srgbClr val="0D0D0D">
              <a:alpha val="40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</a:rPr>
              <a:t>The employer must provide each employee with information and training on the risks of workplace violence in their workplace or workplaces.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</a:rPr>
              <a:t>Training must be provided: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at the time of the employee’s initial workplace assignment and at least once a year after that.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whenever significant changes are made to the workplace violence prevention program.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39286-C1AD-5601-691F-919216F6E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9273" y="67829"/>
            <a:ext cx="8081818" cy="1049771"/>
          </a:xfrm>
        </p:spPr>
        <p:txBody>
          <a:bodyPr>
            <a:normAutofit/>
          </a:bodyPr>
          <a:lstStyle/>
          <a:p>
            <a:r>
              <a:rPr lang="en-US" sz="3200"/>
              <a:t>STEP 5: EMPLOYEE WORKPLACE VIOLENCE TRAINING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C21D3-8843-A5CB-D1BD-D99519EFE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9273" y="1002291"/>
            <a:ext cx="8312727" cy="5426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Employee training must cover: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The requirements of the workplace violence prevention  regulation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The risk factors that were identified in the risk evaluation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Measures that employees can take to protect themselves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Procedures that the employer has implemented to protect employees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Incident alert and notification procedures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Appropriate work practices and emergency procedures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/>
              <a:t>Employers with 20 or more full-time permanent employees: </a:t>
            </a:r>
            <a:r>
              <a:rPr lang="en-US" sz="2400"/>
              <a:t>the location of the written workplace violence prevention program and how to obtain a copy</a:t>
            </a:r>
          </a:p>
          <a:p>
            <a:r>
              <a:rPr lang="en-US" sz="2400"/>
              <a:t> </a:t>
            </a:r>
          </a:p>
        </p:txBody>
      </p:sp>
      <p:pic>
        <p:nvPicPr>
          <p:cNvPr id="5" name="Picture 4" descr="A picture containing text, keyboard, electronics, indoor&#10;&#10;Description automatically generated">
            <a:extLst>
              <a:ext uri="{FF2B5EF4-FFF2-40B4-BE49-F238E27FC236}">
                <a16:creationId xmlns:a16="http://schemas.microsoft.com/office/drawing/2014/main" id="{5583C2C6-20E2-5B0F-3922-C527FAF8B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14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844F7-C6D3-23C4-CEB8-5EEFF3590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33" y="155163"/>
            <a:ext cx="11582976" cy="1359601"/>
          </a:xfrm>
        </p:spPr>
        <p:txBody>
          <a:bodyPr>
            <a:normAutofit/>
          </a:bodyPr>
          <a:lstStyle/>
          <a:p>
            <a:r>
              <a:rPr lang="en-US" sz="3200" dirty="0"/>
              <a:t>VIOLATIONS OF THE WORKPLACE VIOLENCE PREVENTION LAW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68CB-DC2E-19FA-7098-29894F76F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32" y="1411307"/>
            <a:ext cx="9781885" cy="3922694"/>
          </a:xfrm>
        </p:spPr>
        <p:txBody>
          <a:bodyPr>
            <a:normAutofit fontScale="55000" lnSpcReduction="20000"/>
          </a:bodyPr>
          <a:lstStyle/>
          <a:p>
            <a:pPr defTabSz="684213">
              <a:lnSpc>
                <a:spcPct val="120000"/>
              </a:lnSpc>
              <a:spcBef>
                <a:spcPts val="0"/>
              </a:spcBef>
            </a:pPr>
            <a:r>
              <a:rPr lang="en-US" sz="5100" dirty="0"/>
              <a:t>Any employee or their authorized employee representative must inform their supervisor in writing if they believe: </a:t>
            </a:r>
          </a:p>
          <a:p>
            <a:pPr marL="396875" indent="-396875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100" dirty="0"/>
              <a:t>a serious violation of the employer’s workplace violence prevention program exists</a:t>
            </a:r>
          </a:p>
          <a:p>
            <a:pPr marL="396875" indent="-396875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100" dirty="0"/>
              <a:t>Imminent danger of workplace violence exists</a:t>
            </a:r>
          </a:p>
          <a:p>
            <a:pPr marL="396875" indent="-396875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100" dirty="0"/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r>
              <a:rPr lang="en-US" sz="5100" dirty="0"/>
              <a:t>They must allow the employer a reasonable opportunity to correct the violation or cause of imminent danger.</a:t>
            </a:r>
          </a:p>
        </p:txBody>
      </p:sp>
    </p:spTree>
    <p:extLst>
      <p:ext uri="{BB962C8B-B14F-4D97-AF65-F5344CB8AC3E}">
        <p14:creationId xmlns:p14="http://schemas.microsoft.com/office/powerpoint/2010/main" val="6163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4A99F858-1EC5-52E2-E0FE-705B9E744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74" y="0"/>
            <a:ext cx="394392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844F7-C6D3-23C4-CEB8-5EEFF3590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32" y="197137"/>
            <a:ext cx="8465704" cy="864590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VIOLATIONS OF THE WORKPLACE VIOLENCE PREVENTION LAW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68CB-DC2E-19FA-7098-29894F76F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3" y="1061726"/>
            <a:ext cx="7957704" cy="5599137"/>
          </a:xfrm>
        </p:spPr>
        <p:txBody>
          <a:bodyPr lIns="91440" tIns="45720" rIns="91440" bIns="45720" anchor="t"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r>
              <a:rPr lang="en-US" sz="8000"/>
              <a:t>An employee or representative is NOT required to inform their supervisor in writing of a violation if they believe in good faith: </a:t>
            </a:r>
          </a:p>
          <a:p>
            <a:pPr marL="393192" indent="-393192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/>
              <a:t>They, themselves, another employee, or patient is imminent danger</a:t>
            </a:r>
          </a:p>
          <a:p>
            <a:pPr marL="393192" indent="-393192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/>
              <a:t>And they do not believe informing their supervisor will result in corrective action. </a:t>
            </a:r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endParaRPr lang="en-US" sz="8000">
              <a:solidFill>
                <a:srgbClr val="FFFFFF"/>
              </a:solidFill>
            </a:endParaRPr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8000"/>
            </a:br>
            <a:endParaRPr lang="en-US" sz="8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844F7-C6D3-23C4-CEB8-5EEFF3590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32" y="197137"/>
            <a:ext cx="8465704" cy="864590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VIOLATIONS OF THE WORKPLACE VIOLENCE PREVENTION LAW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68CB-DC2E-19FA-7098-29894F76F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3" y="1061726"/>
            <a:ext cx="7957704" cy="55991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r>
              <a:rPr lang="en-US" sz="9600"/>
              <a:t>After a reasonable opportunity has passed and the employee or the authorized employee representative still believes: </a:t>
            </a:r>
          </a:p>
          <a:p>
            <a:pPr marL="393192" indent="-393192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600"/>
              <a:t>a serious violation of the workplace violence prevention program exists </a:t>
            </a:r>
          </a:p>
          <a:p>
            <a:pPr marL="393192" indent="-393192" defTabSz="6842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600"/>
              <a:t>an imminent danger exists </a:t>
            </a:r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endParaRPr lang="en-US" sz="9600"/>
          </a:p>
          <a:p>
            <a:pPr defTabSz="684213">
              <a:lnSpc>
                <a:spcPct val="120000"/>
              </a:lnSpc>
              <a:spcBef>
                <a:spcPts val="0"/>
              </a:spcBef>
            </a:pPr>
            <a:r>
              <a:rPr lang="en-US" sz="9600"/>
              <a:t>The employee or authorized employee representative may submit a written request for an inspection by filing a complaint </a:t>
            </a:r>
            <a:r>
              <a:rPr lang="en-US" sz="9600">
                <a:effectLst/>
                <a:ea typeface="Times New Roman" panose="02020603050405020304" pitchFamily="18" charset="0"/>
              </a:rPr>
              <a:t>with the Public Employee Safety and Health (PESH) bureau at the Department of Labor’s Division of Safety and Health</a:t>
            </a:r>
            <a:endParaRPr lang="en-US" sz="96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/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8000"/>
            </a:br>
            <a:endParaRPr lang="en-US" sz="8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24D29-7FDB-4ABB-9B2F-05484F4C2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556" y="132855"/>
            <a:ext cx="7018624" cy="969962"/>
          </a:xfrm>
        </p:spPr>
        <p:txBody>
          <a:bodyPr>
            <a:normAutofit/>
          </a:bodyPr>
          <a:lstStyle/>
          <a:p>
            <a:r>
              <a:rPr lang="en-US" sz="3200" dirty="0"/>
              <a:t>WHO IS COVERED BY THIS REGULATION?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9761-04F0-472C-B49D-55D340EE8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56" y="1962363"/>
            <a:ext cx="10951044" cy="4582899"/>
          </a:xfrm>
        </p:spPr>
        <p:txBody>
          <a:bodyPr numCol="2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agencies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Political subdivisions of the State (County, City, Town, Village)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Fire Departments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Police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 authorities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benefit corporations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school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Boards of Cooperative Education Services (BOCES)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NYC Public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County Vocational Education and Extension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other governmental agency or instrumentality</a:t>
            </a:r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A3769C18-A66C-442D-A808-D36E6BDA38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Basic</a:t>
            </a:r>
            <a:r>
              <a:rPr lang="en-US" baseline="0"/>
              <a:t> </a:t>
            </a:r>
            <a:r>
              <a:rPr lang="en-US"/>
              <a:t>Slide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0D7CE-92E3-1043-0E9A-2D5E1D727DC1}"/>
              </a:ext>
            </a:extLst>
          </p:cNvPr>
          <p:cNvSpPr txBox="1"/>
          <p:nvPr/>
        </p:nvSpPr>
        <p:spPr>
          <a:xfrm>
            <a:off x="184934" y="1163258"/>
            <a:ext cx="6810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public employers &amp; their employees including: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8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F92703-47F7-AC0F-F7A1-D4BF27FCC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673" y="110836"/>
            <a:ext cx="11748653" cy="1958109"/>
          </a:xfrm>
        </p:spPr>
        <p:txBody>
          <a:bodyPr>
            <a:normAutofit/>
          </a:bodyPr>
          <a:lstStyle/>
          <a:p>
            <a:r>
              <a:rPr lang="en-US" sz="3200" dirty="0"/>
              <a:t>VIOLATIONS OF THE WORKPLACE VIOLENCE PREVENTION LAW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BB7CA-4441-44C7-767C-4D9D74C7FD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46" y="1742291"/>
            <a:ext cx="6433128" cy="4100945"/>
          </a:xfrm>
        </p:spPr>
        <p:txBody>
          <a:bodyPr>
            <a:normAutofit/>
          </a:bodyPr>
          <a:lstStyle/>
          <a:p>
            <a:r>
              <a:rPr lang="en-US" sz="2400" dirty="0"/>
              <a:t>No employer can retaliate against any employee because the employee exercises any right accorded him or her by this regulation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17BD80-859B-E908-FF7A-D99CAE99F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3" y="1742291"/>
            <a:ext cx="3934691" cy="35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1663FD-FF31-B618-2FFC-B2A508D2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1144250" cy="87958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Arial"/>
                <a:cs typeface="Arial"/>
              </a:rPr>
              <a:t>ADDITIONAL INFORMATION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21B8-0164-C711-1619-B1A8691277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0" y="1427163"/>
            <a:ext cx="10956925" cy="43058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NYS DOL is here to help employers through this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Arial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ea typeface="Times New Roman" panose="02020603050405020304" pitchFamily="18" charset="0"/>
              </a:rPr>
              <a:t>For additional information on recordkeeping or workplace violence prevention, or to request free and confidential consultation assistance, please use the contact information on the PESH Consultation Fact Sheet available here: </a:t>
            </a:r>
            <a:r>
              <a:rPr lang="en-US" sz="2400">
                <a:effectLst/>
                <a:ea typeface="Times New Roman" panose="02020603050405020304" pitchFamily="18" charset="0"/>
                <a:hlinkClick r:id="rId2"/>
              </a:rPr>
              <a:t>https://dol.ny.gov/system/files/documents/2023/11/p206_12-10-20.pdf</a:t>
            </a:r>
            <a:r>
              <a:rPr lang="en-US" sz="2400">
                <a:effectLst/>
                <a:ea typeface="Times New Roman" panose="02020603050405020304" pitchFamily="18" charset="0"/>
              </a:rPr>
              <a:t>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effectLst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ea typeface="Times New Roman" panose="02020603050405020304" pitchFamily="18" charset="0"/>
              </a:rPr>
              <a:t>For additional information on the PESH bureau see the PESH website here: </a:t>
            </a:r>
            <a:r>
              <a:rPr lang="en-US" sz="2400">
                <a:hlinkClick r:id="rId3"/>
              </a:rPr>
              <a:t>https://dol.ny.gov/safety-and-health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Our workplace violence website provides additional information including FAQs and templates employers.  It is available here: </a:t>
            </a:r>
            <a:r>
              <a:rPr lang="en-US" sz="2400">
                <a:hlinkClick r:id="rId4"/>
              </a:rPr>
              <a:t>https://dol.ny.gov/workplace-violence-prevention-information</a:t>
            </a:r>
            <a:endParaRPr lang="en-US" sz="2400"/>
          </a:p>
          <a:p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345E4-237A-4115-A942-0AD0024C3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/>
              <a:t>THANK YOU!</a:t>
            </a:r>
          </a:p>
          <a:p>
            <a:endParaRPr lang="en-US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EF03C76-B91C-408A-ACD2-FD7C03CD6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Chapter Title Slide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58297-5113-77B9-F0D2-DCF64F89B59A}"/>
              </a:ext>
            </a:extLst>
          </p:cNvPr>
          <p:cNvSpPr txBox="1"/>
          <p:nvPr/>
        </p:nvSpPr>
        <p:spPr>
          <a:xfrm>
            <a:off x="18542" y="5103674"/>
            <a:ext cx="6093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Blodgett</a:t>
            </a:r>
          </a:p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Assoc. Safety and Health Inspector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 Department of Labor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Employee Safety and Health (PESH)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Harriman State Office Campus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12, Room 158, Albany NY 12240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(518) 457-5508 | Fax: (518) 485-1150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(518) 331-1430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www.labor.ny.gov | susan.blodgett@labor.ny.gov</a:t>
            </a:r>
          </a:p>
        </p:txBody>
      </p:sp>
    </p:spTree>
    <p:extLst>
      <p:ext uri="{BB962C8B-B14F-4D97-AF65-F5344CB8AC3E}">
        <p14:creationId xmlns:p14="http://schemas.microsoft.com/office/powerpoint/2010/main" val="29445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A4E51DE9-10E2-AFC4-824A-46615785A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A2AE41-62BA-7EB9-3247-080C82C1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WHAT IS WORKPLACE VIOLENCE?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DB9FA-7B3B-7BEF-E168-2CA64D0C9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tx1">
              <a:lumMod val="65000"/>
              <a:lumOff val="35000"/>
              <a:alpha val="50196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</a:rPr>
              <a:t>Any physical assault or act of aggressive behavior occurring in the workplace where a public employee performs work-related duties.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</a:rPr>
              <a:t>Examples: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Any verbal or physical attempt or threat to inflict physical injury upon an employee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Any intentional display of force which gives an employee reason to fear or expect bodily harm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Intentional, wrongful, and nonconsensual physical contact with a person that causes injury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Stalking an employee to create fear of harm for an employee’s physical safety and health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931C7-B17C-FF77-3F74-017C878A1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0948988" cy="849600"/>
          </a:xfrm>
        </p:spPr>
        <p:txBody>
          <a:bodyPr>
            <a:normAutofit/>
          </a:bodyPr>
          <a:lstStyle/>
          <a:p>
            <a:r>
              <a:rPr lang="en-US" sz="3200"/>
              <a:t>STEP 1: DEVELOP A WRITTEN POLICY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33BD-768F-772F-6167-2F25C865D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0" y="1259174"/>
            <a:ext cx="7167009" cy="5189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Workplace Place Violence Prevention policy statement </a:t>
            </a:r>
            <a:r>
              <a:rPr lang="en-US" sz="2400" b="1" dirty="0"/>
              <a:t>must</a:t>
            </a:r>
            <a:r>
              <a:rPr lang="en-US" sz="2400" dirty="0"/>
              <a:t> indicate: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goals and objectives </a:t>
            </a:r>
            <a:r>
              <a:rPr lang="en-US" sz="2400" dirty="0"/>
              <a:t>of the employer’s workplace violence prevention program.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how employees can participate</a:t>
            </a:r>
            <a:r>
              <a:rPr lang="en-US" sz="2400" dirty="0"/>
              <a:t> in the program through authorized employee representative(s).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the contact persons(s) </a:t>
            </a:r>
            <a:r>
              <a:rPr lang="en-US" sz="2400" dirty="0"/>
              <a:t>employees must notify in the event of a workplace violence incident.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Post the policy statement where notices to employees are normally posted.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A policy statement is only a required for employers of 20 or more employees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570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4A0A12-0B91-B813-FC41-66B4D26A1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507" y="184722"/>
            <a:ext cx="11388986" cy="1017589"/>
          </a:xfrm>
        </p:spPr>
        <p:txBody>
          <a:bodyPr>
            <a:normAutofit/>
          </a:bodyPr>
          <a:lstStyle/>
          <a:p>
            <a:r>
              <a:rPr lang="en-US" sz="3200"/>
              <a:t>STEP 2: CONDUCT A RISK EVALUATION AND DETERMINE RISK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3B585-89A2-12B4-AFE1-B504F5049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507" y="1150288"/>
            <a:ext cx="7378388" cy="5522990"/>
          </a:xfrm>
        </p:spPr>
        <p:txBody>
          <a:bodyPr>
            <a:noAutofit/>
          </a:bodyPr>
          <a:lstStyle/>
          <a:p>
            <a:r>
              <a:rPr lang="en-US" sz="2400" b="1"/>
              <a:t>Record Examination: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Examine any records of workplace violence incidents in the past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Identify patterns in the type and cause of injuries</a:t>
            </a:r>
          </a:p>
          <a:p>
            <a:endParaRPr lang="en-US" sz="2400"/>
          </a:p>
          <a:p>
            <a:r>
              <a:rPr lang="en-US" sz="2400" i="1"/>
              <a:t>Record examples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injury and illness documentation (SH 900, SH 900.1 and SH 900.2)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workplace violence incident reports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workers’ compensation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 disciplinary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 union grievances and record of threats</a:t>
            </a:r>
          </a:p>
        </p:txBody>
      </p:sp>
    </p:spTree>
    <p:extLst>
      <p:ext uri="{BB962C8B-B14F-4D97-AF65-F5344CB8AC3E}">
        <p14:creationId xmlns:p14="http://schemas.microsoft.com/office/powerpoint/2010/main" val="167760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5CA7F-4E9C-1294-F589-084DBCA8C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803" y="97878"/>
            <a:ext cx="11892197" cy="1206266"/>
          </a:xfrm>
        </p:spPr>
        <p:txBody>
          <a:bodyPr>
            <a:normAutofit/>
          </a:bodyPr>
          <a:lstStyle/>
          <a:p>
            <a:r>
              <a:rPr lang="en-US" sz="3200" dirty="0"/>
              <a:t>STEP 2: CONDUCT A RISK EVALUATION AND DETERMINE RISK FACTORS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FF100-D056-435C-5C75-B5237F576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080" y="1304144"/>
            <a:ext cx="10464701" cy="5021263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/>
              <a:t>Assessment of Administrative Risk Factors: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600" b="1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Assess relevant policies, work practices, and work procedures that may impact the risk of workplace violence.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9176C-A878-EE40-412F-08029E32F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409574"/>
            <a:ext cx="10948988" cy="1017589"/>
          </a:xfrm>
        </p:spPr>
        <p:txBody>
          <a:bodyPr>
            <a:normAutofit/>
          </a:bodyPr>
          <a:lstStyle/>
          <a:p>
            <a:r>
              <a:rPr lang="en-US" sz="3200"/>
              <a:t>STEP 2: CONDUCT A RISK EVALUATION AND DETERMINE RISK FACTORS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82260-C48B-F236-FED4-28FC09041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/>
              <a:t>Evaluation of the Physical Environment: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Evaluate the physical workplace to determine the presence of factors that may place employees at risk of workplace violence.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Allow for employees to participate in the evaluation through a authorized employee representative.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i="1"/>
              <a:t>Examples of physical workplace risk factors: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Duties that involve mobile workplace assignments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Working alone or in small numbers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Exchanging money with the public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Handling internal employee disputes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Areas of previous security problems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Working in public settings (e.g., Social Service workers, police officers, fire fighters)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7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D8E62-F1AF-37E5-0510-EEB2D371C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4076" y="160192"/>
            <a:ext cx="6000989" cy="1739584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STEP 3: DEVELOP AND IMPLEMENT A WORKPLACE</a:t>
            </a:r>
          </a:p>
          <a:p>
            <a:r>
              <a:rPr lang="en-US" sz="3200"/>
              <a:t>VIOLENCE PREVENTION PROGAM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B613-5E2B-10D3-4D93-69574AB52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5037" y="1899776"/>
            <a:ext cx="5679065" cy="357894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/>
              <a:t>Employers with 20 or more full time permanent employees </a:t>
            </a:r>
            <a:r>
              <a:rPr lang="en-US" sz="2400"/>
              <a:t>must develop a written workplace violence prevention program.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Allow for employee participation through authorized employee representative(s) by soliciting input on the program and situations that pose a threat of workplace violence.   </a:t>
            </a:r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A5C9246-1BFD-DF43-5565-2FE7B78A8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06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in a classroom">
            <a:extLst>
              <a:ext uri="{FF2B5EF4-FFF2-40B4-BE49-F238E27FC236}">
                <a16:creationId xmlns:a16="http://schemas.microsoft.com/office/drawing/2014/main" id="{13220C91-CC02-8D5F-119A-CAF07E174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F9E95-5087-3F93-0E36-5BAED831F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260" y="204787"/>
            <a:ext cx="10948988" cy="1017589"/>
          </a:xfrm>
        </p:spPr>
        <p:txBody>
          <a:bodyPr>
            <a:normAutofit/>
          </a:bodyPr>
          <a:lstStyle/>
          <a:p>
            <a:r>
              <a:rPr lang="en-US" sz="3200"/>
              <a:t>REQUIREMENTS OF THE WORKPLACE VIOLENCE PREVENTION PROGRAM (Step 3 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6BF2-4016-B6CE-9CEA-C695D56A3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323" y="1325564"/>
            <a:ext cx="10956925" cy="3616306"/>
          </a:xfrm>
          <a:solidFill>
            <a:srgbClr val="F2F2F2">
              <a:alpha val="60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/>
              <a:t>The Workplace Violence Prevention Program must include: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 list of risk factors identified in the workplace risk evaluation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The methods the employer will use to prevent the incidence of workplace violence.  The employer must list the safeguard they have implemented to address each risk factor.  Examples: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Training to increase employee awareness of the signs/effects of workplace violence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Increased security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Additional lighting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ea9ab0-b924-4950-8dab-7e99838eff4d" xsi:nil="true"/>
    <lcf76f155ced4ddcb4097134ff3c332f xmlns="56964cf1-aaf8-4467-8143-b2562bec860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73E187EE8B74FA553B9AABB8F2531" ma:contentTypeVersion="11" ma:contentTypeDescription="Create a new document." ma:contentTypeScope="" ma:versionID="2c679a7173835467661f8803f09c68a9">
  <xsd:schema xmlns:xsd="http://www.w3.org/2001/XMLSchema" xmlns:xs="http://www.w3.org/2001/XMLSchema" xmlns:p="http://schemas.microsoft.com/office/2006/metadata/properties" xmlns:ns2="56964cf1-aaf8-4467-8143-b2562bec8601" xmlns:ns3="febfd0c4-e6f7-496d-9e54-f897864e5f2b" xmlns:ns4="8bea9ab0-b924-4950-8dab-7e99838eff4d" targetNamespace="http://schemas.microsoft.com/office/2006/metadata/properties" ma:root="true" ma:fieldsID="00b442718c3afda909023ddc66b0fb48" ns2:_="" ns3:_="" ns4:_="">
    <xsd:import namespace="56964cf1-aaf8-4467-8143-b2562bec8601"/>
    <xsd:import namespace="febfd0c4-e6f7-496d-9e54-f897864e5f2b"/>
    <xsd:import namespace="8bea9ab0-b924-4950-8dab-7e99838ef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64cf1-aaf8-4467-8143-b2562bec8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9e25b7-0a97-41c9-a156-d5f306235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fd0c4-e6f7-496d-9e54-f897864e5f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a9ab0-b924-4950-8dab-7e99838eff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b8d621-dd42-4f75-a324-b9931562b003}" ma:internalName="TaxCatchAll" ma:showField="CatchAllData" ma:web="8bea9ab0-b924-4950-8dab-7e99838ef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C30D3-F27E-4378-94B4-D02D945C4CD7}">
  <ds:schemaRefs>
    <ds:schemaRef ds:uri="http://purl.org/dc/terms/"/>
    <ds:schemaRef ds:uri="56964cf1-aaf8-4467-8143-b2562bec8601"/>
    <ds:schemaRef ds:uri="http://schemas.microsoft.com/office/2006/documentManagement/types"/>
    <ds:schemaRef ds:uri="8bea9ab0-b924-4950-8dab-7e99838eff4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ebfd0c4-e6f7-496d-9e54-f897864e5f2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836559-7F70-41A1-9ABF-5B2453231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3CF97-77A3-49B4-A57A-3C9DEFE2E9DE}">
  <ds:schemaRefs>
    <ds:schemaRef ds:uri="56964cf1-aaf8-4467-8143-b2562bec8601"/>
    <ds:schemaRef ds:uri="8bea9ab0-b924-4950-8dab-7e99838eff4d"/>
    <ds:schemaRef ds:uri="febfd0c4-e6f7-496d-9e54-f897864e5f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1654</Words>
  <Application>Microsoft Office PowerPoint</Application>
  <PresentationFormat>Widescreen</PresentationFormat>
  <Paragraphs>181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Opening Slide Layout</vt:lpstr>
      <vt:lpstr>Basic Slide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Title Slide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Larkin, Elisabeth (LABOR)</dc:creator>
  <cp:lastModifiedBy>McGrail, Tiffany (LABOR)</cp:lastModifiedBy>
  <cp:revision>12</cp:revision>
  <dcterms:created xsi:type="dcterms:W3CDTF">2018-12-18T19:07:11Z</dcterms:created>
  <dcterms:modified xsi:type="dcterms:W3CDTF">2024-01-12T16:15:59Z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0x010100A8C73E187EE8B74FA553B9AABB8F2531</vt:lpwstr>
  </property>
  <property fmtid="{D5CDD505-2E9C-101B-9397-08002B2CF9AE}" pid="3" name="MediaServiceImageTags">
    <vt:lpwstr/>
  </property>
</Properties>
</file>