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3"/>
  </p:notesMasterIdLst>
  <p:handoutMasterIdLst>
    <p:handoutMasterId r:id="rId64"/>
  </p:handoutMasterIdLst>
  <p:sldIdLst>
    <p:sldId id="256" r:id="rId5"/>
    <p:sldId id="258" r:id="rId6"/>
    <p:sldId id="260" r:id="rId7"/>
    <p:sldId id="261" r:id="rId8"/>
    <p:sldId id="310" r:id="rId9"/>
    <p:sldId id="499" r:id="rId10"/>
    <p:sldId id="367" r:id="rId11"/>
    <p:sldId id="262" r:id="rId12"/>
    <p:sldId id="264" r:id="rId13"/>
    <p:sldId id="265" r:id="rId14"/>
    <p:sldId id="266" r:id="rId15"/>
    <p:sldId id="268" r:id="rId16"/>
    <p:sldId id="269" r:id="rId17"/>
    <p:sldId id="322" r:id="rId18"/>
    <p:sldId id="327" r:id="rId19"/>
    <p:sldId id="328" r:id="rId20"/>
    <p:sldId id="332" r:id="rId21"/>
    <p:sldId id="270" r:id="rId22"/>
    <p:sldId id="339" r:id="rId23"/>
    <p:sldId id="340" r:id="rId24"/>
    <p:sldId id="335" r:id="rId25"/>
    <p:sldId id="338" r:id="rId26"/>
    <p:sldId id="334" r:id="rId27"/>
    <p:sldId id="272" r:id="rId28"/>
    <p:sldId id="351" r:id="rId29"/>
    <p:sldId id="368" r:id="rId30"/>
    <p:sldId id="341" r:id="rId31"/>
    <p:sldId id="294" r:id="rId32"/>
    <p:sldId id="301" r:id="rId33"/>
    <p:sldId id="312" r:id="rId34"/>
    <p:sldId id="325" r:id="rId35"/>
    <p:sldId id="343" r:id="rId36"/>
    <p:sldId id="371" r:id="rId37"/>
    <p:sldId id="373" r:id="rId38"/>
    <p:sldId id="374" r:id="rId39"/>
    <p:sldId id="375" r:id="rId40"/>
    <p:sldId id="376" r:id="rId41"/>
    <p:sldId id="389" r:id="rId42"/>
    <p:sldId id="377" r:id="rId43"/>
    <p:sldId id="378" r:id="rId44"/>
    <p:sldId id="380" r:id="rId45"/>
    <p:sldId id="381" r:id="rId46"/>
    <p:sldId id="382" r:id="rId47"/>
    <p:sldId id="383" r:id="rId48"/>
    <p:sldId id="384" r:id="rId49"/>
    <p:sldId id="385" r:id="rId50"/>
    <p:sldId id="497" r:id="rId51"/>
    <p:sldId id="386" r:id="rId52"/>
    <p:sldId id="344" r:id="rId53"/>
    <p:sldId id="285" r:id="rId54"/>
    <p:sldId id="353" r:id="rId55"/>
    <p:sldId id="333" r:id="rId56"/>
    <p:sldId id="348" r:id="rId57"/>
    <p:sldId id="370" r:id="rId58"/>
    <p:sldId id="498" r:id="rId59"/>
    <p:sldId id="300" r:id="rId60"/>
    <p:sldId id="282" r:id="rId61"/>
    <p:sldId id="390" r:id="rId62"/>
  </p:sldIdLst>
  <p:sldSz cx="9144000" cy="5143500" type="screen16x9"/>
  <p:notesSz cx="9309100" cy="7023100"/>
  <p:custDataLst>
    <p:tags r:id="rId65"/>
  </p:custDataLst>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637">
          <p15:clr>
            <a:srgbClr val="A4A3A4"/>
          </p15:clr>
        </p15:guide>
        <p15:guide id="2" pos="2880">
          <p15:clr>
            <a:srgbClr val="A4A3A4"/>
          </p15:clr>
        </p15:guide>
      </p15:sldGuideLst>
    </p:ext>
    <p:ext uri="{2D200454-40CA-4A62-9FC3-DE9A4176ACB9}">
      <p15:notesGuideLst xmlns:p15="http://schemas.microsoft.com/office/powerpoint/2012/main">
        <p15:guide id="1" orient="horz" pos="2212">
          <p15:clr>
            <a:srgbClr val="A4A3A4"/>
          </p15:clr>
        </p15:guide>
        <p15:guide id="2" pos="2932">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345F70A-7143-D5D2-91AB-6A58D350529E}" name="Berger, Sarah (LABOR)" initials="BS(" userId="S::Sarah.Berger@labor.ny.gov::4e42e5d0-2197-41ca-b1ea-220e6f1e3613" providerId="AD"/>
  <p188:author id="{AFFA4E30-610A-69F6-873E-A8D8FC55D0F2}" name="Vallese, Gabrielle (LABOR)" initials="VG(" userId="S::Gabrielle.Vallese@labor.ny.gov::a9a6c6f7-7870-464d-a31a-7616ae3be614" providerId="AD"/>
  <p188:author id="{1B176C7E-3049-116B-940C-2540C9F9E0A5}" name="Berger, Sarah (LABOR)" initials="B(" userId="S::sarah.berger@labor.ny.gov::4e42e5d0-2197-41ca-b1ea-220e6f1e3613" providerId="AD"/>
  <p188:author id="{12F5D8C1-7677-A475-B3C3-B5667732236E}" name="Monte, Christine (LABOR)" initials="MC(" userId="S::Christine.Monte@labor.ny.gov::2006fea0-57a0-449b-82e2-9a32cc68d553" providerId="AD"/>
  <p188:author id="{139D82D7-C996-831E-4ECB-581A3CECF6C5}" name="Blodgett, Susan M (LABOR)" initials="BSM(" userId="S::Susan.Blodgett@labor.ny.gov::02cb22ad-6f58-4f2c-8397-f975f8c7c030" providerId="AD"/>
  <p188:author id="{F7F1F7E2-9EFA-BEAF-2AD1-37A13B80C635}" name="Vallese, Gabrielle (LABOR)" initials="V(" userId="S::gabrielle.vallese@labor.ny.gov::a9a6c6f7-7870-464d-a31a-7616ae3be61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Usher, John  (LABOR)" initials="UJ(" lastIdx="3" clrIdx="0">
    <p:extLst>
      <p:ext uri="{19B8F6BF-5375-455C-9EA6-DF929625EA0E}">
        <p15:presenceInfo xmlns:p15="http://schemas.microsoft.com/office/powerpoint/2012/main" userId="S::John.Usher@labor.ny.gov::6cf69502-71fe-42d9-8bd2-4457b7d14fe9" providerId="AD"/>
      </p:ext>
    </p:extLst>
  </p:cmAuthor>
  <p:cmAuthor id="2" name="Showers, Hilary (GOER)" initials="SH(" lastIdx="3" clrIdx="1">
    <p:extLst>
      <p:ext uri="{19B8F6BF-5375-455C-9EA6-DF929625EA0E}">
        <p15:presenceInfo xmlns:p15="http://schemas.microsoft.com/office/powerpoint/2012/main" userId="S::Hilary.Showers@goer.ny.gov::f301148a-6da4-470d-9bb0-a9db14dafe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46569"/>
    <a:srgbClr val="002D73"/>
    <a:srgbClr val="FFFFFF"/>
    <a:srgbClr val="007681"/>
    <a:srgbClr val="00732D"/>
    <a:srgbClr val="006666"/>
    <a:srgbClr val="396497"/>
    <a:srgbClr val="3D6AA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4033529-642D-4B3E-A533-78FD7C97716D}" v="1" dt="2024-01-03T16:29:49.2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20" autoAdjust="0"/>
    <p:restoredTop sz="57760" autoAdjust="0"/>
  </p:normalViewPr>
  <p:slideViewPr>
    <p:cSldViewPr snapToGrid="0" snapToObjects="1">
      <p:cViewPr varScale="1">
        <p:scale>
          <a:sx n="51" d="100"/>
          <a:sy n="51" d="100"/>
        </p:scale>
        <p:origin x="1716" y="36"/>
      </p:cViewPr>
      <p:guideLst>
        <p:guide orient="horz" pos="1637"/>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7" d="100"/>
          <a:sy n="77" d="100"/>
        </p:scale>
        <p:origin x="-2069" y="-86"/>
      </p:cViewPr>
      <p:guideLst>
        <p:guide orient="horz" pos="2212"/>
        <p:guide pos="293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notesMaster" Target="notesMasters/notesMaster1.xml"/><Relationship Id="rId68" Type="http://schemas.openxmlformats.org/officeDocument/2006/relationships/viewProps" Target="viewProps.xml"/><Relationship Id="rId7" Type="http://schemas.openxmlformats.org/officeDocument/2006/relationships/slide" Target="slides/slide3.xml"/><Relationship Id="rId71"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handoutMaster" Target="handoutMasters/handoutMaster1.xml"/><Relationship Id="rId69"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72" Type="http://schemas.microsoft.com/office/2018/10/relationships/authors" Target="author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3838" cy="350838"/>
          </a:xfrm>
          <a:prstGeom prst="rect">
            <a:avLst/>
          </a:prstGeom>
        </p:spPr>
        <p:txBody>
          <a:bodyPr vert="horz" lIns="93314" tIns="46657" rIns="93314" bIns="46657" rtlCol="0"/>
          <a:lstStyle>
            <a:lvl1pPr algn="l" eaLnBrk="1" hangingPunct="1">
              <a:defRPr sz="1200">
                <a:latin typeface="Arial" charset="0"/>
              </a:defRPr>
            </a:lvl1pPr>
          </a:lstStyle>
          <a:p>
            <a:pPr>
              <a:defRPr/>
            </a:pPr>
            <a:endParaRPr lang="en-US"/>
          </a:p>
        </p:txBody>
      </p:sp>
      <p:sp>
        <p:nvSpPr>
          <p:cNvPr id="3" name="Date Placeholder 2"/>
          <p:cNvSpPr>
            <a:spLocks noGrp="1"/>
          </p:cNvSpPr>
          <p:nvPr>
            <p:ph type="dt" sz="quarter" idx="1"/>
          </p:nvPr>
        </p:nvSpPr>
        <p:spPr>
          <a:xfrm>
            <a:off x="5273675" y="0"/>
            <a:ext cx="4033838" cy="350838"/>
          </a:xfrm>
          <a:prstGeom prst="rect">
            <a:avLst/>
          </a:prstGeom>
        </p:spPr>
        <p:txBody>
          <a:bodyPr vert="horz" lIns="93314" tIns="46657" rIns="93314" bIns="46657" rtlCol="0"/>
          <a:lstStyle>
            <a:lvl1pPr algn="r" eaLnBrk="1" hangingPunct="1">
              <a:defRPr sz="1200">
                <a:latin typeface="Arial" charset="0"/>
              </a:defRPr>
            </a:lvl1pPr>
          </a:lstStyle>
          <a:p>
            <a:pPr>
              <a:defRPr/>
            </a:pPr>
            <a:fld id="{3EBB424C-4C24-47C9-9BC2-154897EAF31C}" type="datetimeFigureOut">
              <a:rPr lang="en-US"/>
              <a:pPr>
                <a:defRPr/>
              </a:pPr>
              <a:t>1/3/2024</a:t>
            </a:fld>
            <a:endParaRPr lang="en-US" dirty="0"/>
          </a:p>
        </p:txBody>
      </p:sp>
      <p:sp>
        <p:nvSpPr>
          <p:cNvPr id="4" name="Footer Placeholder 3"/>
          <p:cNvSpPr>
            <a:spLocks noGrp="1"/>
          </p:cNvSpPr>
          <p:nvPr>
            <p:ph type="ftr" sz="quarter" idx="2"/>
          </p:nvPr>
        </p:nvSpPr>
        <p:spPr>
          <a:xfrm>
            <a:off x="0" y="6670675"/>
            <a:ext cx="4033838" cy="350838"/>
          </a:xfrm>
          <a:prstGeom prst="rect">
            <a:avLst/>
          </a:prstGeom>
        </p:spPr>
        <p:txBody>
          <a:bodyPr vert="horz" lIns="93314" tIns="46657" rIns="93314" bIns="46657" rtlCol="0" anchor="b"/>
          <a:lstStyle>
            <a:lvl1pPr algn="l" eaLnBrk="1" hangingPunct="1">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5273675" y="6670675"/>
            <a:ext cx="4033838" cy="350838"/>
          </a:xfrm>
          <a:prstGeom prst="rect">
            <a:avLst/>
          </a:prstGeom>
        </p:spPr>
        <p:txBody>
          <a:bodyPr vert="horz" wrap="square" lIns="93314" tIns="46657" rIns="93314" bIns="46657" numCol="1" anchor="b" anchorCtr="0" compatLnSpc="1">
            <a:prstTxWarp prst="textNoShape">
              <a:avLst/>
            </a:prstTxWarp>
          </a:bodyPr>
          <a:lstStyle>
            <a:lvl1pPr algn="r" eaLnBrk="1" hangingPunct="1">
              <a:defRPr sz="1200"/>
            </a:lvl1pPr>
          </a:lstStyle>
          <a:p>
            <a:pPr>
              <a:defRPr/>
            </a:pPr>
            <a:fld id="{13517D9A-D844-4FD2-9820-DD121E912E4A}"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3838" cy="350838"/>
          </a:xfrm>
          <a:prstGeom prst="rect">
            <a:avLst/>
          </a:prstGeom>
        </p:spPr>
        <p:txBody>
          <a:bodyPr vert="horz" lIns="93314" tIns="46657" rIns="93314" bIns="46657"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5273675" y="0"/>
            <a:ext cx="4033838" cy="350838"/>
          </a:xfrm>
          <a:prstGeom prst="rect">
            <a:avLst/>
          </a:prstGeom>
        </p:spPr>
        <p:txBody>
          <a:bodyPr vert="horz" lIns="93314" tIns="46657" rIns="93314" bIns="46657" rtlCol="0"/>
          <a:lstStyle>
            <a:lvl1pPr algn="r" eaLnBrk="1" fontAlgn="auto" hangingPunct="1">
              <a:spcBef>
                <a:spcPts val="0"/>
              </a:spcBef>
              <a:spcAft>
                <a:spcPts val="0"/>
              </a:spcAft>
              <a:defRPr sz="1200">
                <a:latin typeface="+mn-lt"/>
              </a:defRPr>
            </a:lvl1pPr>
          </a:lstStyle>
          <a:p>
            <a:pPr>
              <a:defRPr/>
            </a:pPr>
            <a:fld id="{C1AB3FE8-8F81-466F-8A41-49B4E0F0D952}" type="datetimeFigureOut">
              <a:rPr lang="en-US"/>
              <a:pPr>
                <a:defRPr/>
              </a:pPr>
              <a:t>1/3/2024</a:t>
            </a:fld>
            <a:endParaRPr lang="en-US" dirty="0"/>
          </a:p>
        </p:txBody>
      </p:sp>
      <p:sp>
        <p:nvSpPr>
          <p:cNvPr id="4" name="Slide Image Placeholder 3"/>
          <p:cNvSpPr>
            <a:spLocks noGrp="1" noRot="1" noChangeAspect="1"/>
          </p:cNvSpPr>
          <p:nvPr>
            <p:ph type="sldImg" idx="2"/>
          </p:nvPr>
        </p:nvSpPr>
        <p:spPr>
          <a:xfrm>
            <a:off x="2312988" y="527050"/>
            <a:ext cx="4683125" cy="2633663"/>
          </a:xfrm>
          <a:prstGeom prst="rect">
            <a:avLst/>
          </a:prstGeom>
          <a:noFill/>
          <a:ln w="12700">
            <a:solidFill>
              <a:prstClr val="black"/>
            </a:solidFill>
          </a:ln>
        </p:spPr>
        <p:txBody>
          <a:bodyPr vert="horz" lIns="93314" tIns="46657" rIns="93314" bIns="46657" rtlCol="0" anchor="ctr"/>
          <a:lstStyle/>
          <a:p>
            <a:pPr lvl="0"/>
            <a:endParaRPr lang="en-US" noProof="0" dirty="0"/>
          </a:p>
        </p:txBody>
      </p:sp>
      <p:sp>
        <p:nvSpPr>
          <p:cNvPr id="5" name="Notes Placeholder 4"/>
          <p:cNvSpPr>
            <a:spLocks noGrp="1"/>
          </p:cNvSpPr>
          <p:nvPr>
            <p:ph type="body" sz="quarter" idx="3"/>
          </p:nvPr>
        </p:nvSpPr>
        <p:spPr>
          <a:xfrm>
            <a:off x="931863" y="3336925"/>
            <a:ext cx="7445375" cy="3159125"/>
          </a:xfrm>
          <a:prstGeom prst="rect">
            <a:avLst/>
          </a:prstGeom>
        </p:spPr>
        <p:txBody>
          <a:bodyPr vert="horz" lIns="93314" tIns="46657" rIns="93314" bIns="46657"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6670675"/>
            <a:ext cx="4033838" cy="350838"/>
          </a:xfrm>
          <a:prstGeom prst="rect">
            <a:avLst/>
          </a:prstGeom>
        </p:spPr>
        <p:txBody>
          <a:bodyPr vert="horz" lIns="93314" tIns="46657" rIns="93314" bIns="46657"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5273675" y="6670675"/>
            <a:ext cx="4033838" cy="350838"/>
          </a:xfrm>
          <a:prstGeom prst="rect">
            <a:avLst/>
          </a:prstGeom>
        </p:spPr>
        <p:txBody>
          <a:bodyPr vert="horz" wrap="square" lIns="93314" tIns="46657" rIns="93314" bIns="46657"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F24C6442-D35B-480E-BCA0-AE3B7399E63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9971061-64DE-4A87-864C-5089E40A45C9}" type="slidenum">
              <a:rPr lang="en-US" altLang="en-US" smtClean="0"/>
              <a:pPr>
                <a:spcBef>
                  <a:spcPct val="0"/>
                </a:spcBef>
              </a:pPr>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6E86E5F-EFD5-427D-8852-59E572413935}" type="slidenum">
              <a:rPr lang="en-US" altLang="en-US" smtClean="0"/>
              <a:pPr>
                <a:spcBef>
                  <a:spcPct val="0"/>
                </a:spcBef>
              </a:pPr>
              <a:t>10</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BF75E78-4F3A-49DC-8598-52A9B54C7EDE}" type="slidenum">
              <a:rPr lang="en-US" altLang="en-US" smtClean="0"/>
              <a:pPr>
                <a:spcBef>
                  <a:spcPct val="0"/>
                </a:spcBef>
              </a:pPr>
              <a:t>11</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21580D5-23B6-4B39-AD6F-80E13BAAA332}" type="slidenum">
              <a:rPr lang="en-US" altLang="en-US" smtClean="0"/>
              <a:pPr>
                <a:spcBef>
                  <a:spcPct val="0"/>
                </a:spcBef>
              </a:pPr>
              <a:t>12</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50186FF-D6C0-4CA0-A5B4-78C9C294FECC}" type="slidenum">
              <a:rPr lang="en-US" altLang="en-US" smtClean="0"/>
              <a:pPr>
                <a:spcBef>
                  <a:spcPct val="0"/>
                </a:spcBef>
              </a:pPr>
              <a:t>13</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256726C-207F-49C7-9368-5D248DD53A09}" type="slidenum">
              <a:rPr lang="en-US" altLang="en-US" smtClean="0"/>
              <a:pPr>
                <a:spcBef>
                  <a:spcPct val="0"/>
                </a:spcBef>
              </a:pPr>
              <a:t>14</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D076146-A651-47CF-AC1B-A26115D8195F}" type="slidenum">
              <a:rPr lang="en-US" altLang="en-US" smtClean="0"/>
              <a:pPr>
                <a:spcBef>
                  <a:spcPct val="0"/>
                </a:spcBef>
              </a:pPr>
              <a:t>15</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1E79F31-0A41-41D3-9890-F4C09D3CEE80}" type="slidenum">
              <a:rPr lang="en-US" altLang="en-US" smtClean="0"/>
              <a:pPr>
                <a:spcBef>
                  <a:spcPct val="0"/>
                </a:spcBef>
              </a:pPr>
              <a:t>16</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12813" eaLnBrk="1" hangingPunct="1">
              <a:spcBef>
                <a:spcPct val="0"/>
              </a:spcBef>
            </a:pPr>
            <a:endParaRPr lang="en-US" altLang="en-US"/>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0825BA4-B815-4DBD-BBBD-F19BBF7A4B62}" type="slidenum">
              <a:rPr lang="en-US" altLang="en-US" smtClean="0"/>
              <a:pPr>
                <a:spcBef>
                  <a:spcPct val="0"/>
                </a:spcBef>
              </a:pPr>
              <a:t>17</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0F1C804-E035-443B-8DB8-AA1BD5EBA977}" type="slidenum">
              <a:rPr lang="en-US" altLang="en-US" smtClean="0"/>
              <a:pPr>
                <a:spcBef>
                  <a:spcPct val="0"/>
                </a:spcBef>
              </a:pPr>
              <a:t>18</a:t>
            </a:fld>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6CFA4FA-F11B-46E8-ABB8-73A0E4C442BB}" type="slidenum">
              <a:rPr lang="en-US" altLang="en-US" smtClean="0"/>
              <a:pPr>
                <a:spcBef>
                  <a:spcPct val="0"/>
                </a:spcBef>
              </a:pPr>
              <a:t>19</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7AC6E62-7F3E-4C83-9E53-215ADDBDAC61}" type="slidenum">
              <a:rPr lang="en-US" altLang="en-US" smtClean="0"/>
              <a:pPr>
                <a:spcBef>
                  <a:spcPct val="0"/>
                </a:spcBef>
              </a:pPr>
              <a:t>2</a:t>
            </a:fld>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4DEE4F3-0CB3-4003-BA69-E5D3412C9C03}" type="slidenum">
              <a:rPr lang="en-US" altLang="en-US" smtClean="0"/>
              <a:pPr>
                <a:spcBef>
                  <a:spcPct val="0"/>
                </a:spcBef>
              </a:pPr>
              <a:t>20</a:t>
            </a:fld>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90000"/>
              </a:lnSpc>
            </a:pPr>
            <a:endParaRPr lang="en-US" altLang="en-US" dirty="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9475886-51FA-4E9B-8DD1-91A680CF4D87}" type="slidenum">
              <a:rPr lang="en-US" altLang="en-US" smtClean="0"/>
              <a:pPr>
                <a:spcBef>
                  <a:spcPct val="0"/>
                </a:spcBef>
              </a:pPr>
              <a:t>21</a:t>
            </a:fld>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F0231F1-2B5A-4A98-B24C-A7AE66FC27C6}" type="slidenum">
              <a:rPr lang="en-US" altLang="en-US" smtClean="0"/>
              <a:pPr>
                <a:spcBef>
                  <a:spcPct val="0"/>
                </a:spcBef>
              </a:pPr>
              <a:t>22</a:t>
            </a:fld>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F0BCB84-2DA2-4461-9F15-D6919DACE0D7}" type="slidenum">
              <a:rPr lang="en-US" altLang="en-US" smtClean="0"/>
              <a:pPr>
                <a:spcBef>
                  <a:spcPct val="0"/>
                </a:spcBef>
              </a:pPr>
              <a:t>23</a:t>
            </a:fld>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55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D4F27AF-6B38-4EDE-A125-3B5F3C5E6920}" type="slidenum">
              <a:rPr lang="en-US" altLang="en-US" smtClean="0"/>
              <a:pPr>
                <a:spcBef>
                  <a:spcPct val="0"/>
                </a:spcBef>
              </a:pPr>
              <a:t>24</a:t>
            </a:fld>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592F83F-A508-4CB2-8E18-C851989E9FDD}" type="slidenum">
              <a:rPr lang="en-US" altLang="en-US" smtClean="0"/>
              <a:pPr>
                <a:spcBef>
                  <a:spcPct val="0"/>
                </a:spcBef>
              </a:pPr>
              <a:t>25</a:t>
            </a:fld>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34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97A0454-286E-4B6B-BC7D-575465574824}" type="slidenum">
              <a:rPr lang="en-US" altLang="en-US" smtClean="0"/>
              <a:pPr>
                <a:spcBef>
                  <a:spcPct val="0"/>
                </a:spcBef>
              </a:pPr>
              <a:t>26</a:t>
            </a:fld>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E8FBC4A-D887-4688-ACC5-88A4393B2190}" type="slidenum">
              <a:rPr lang="en-US" altLang="en-US" smtClean="0"/>
              <a:pPr>
                <a:spcBef>
                  <a:spcPct val="0"/>
                </a:spcBef>
              </a:pPr>
              <a:t>27</a:t>
            </a:fld>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716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675DA3A-EA6C-41E6-8721-3C2946B1191A}" type="slidenum">
              <a:rPr lang="en-US" altLang="en-US" smtClean="0"/>
              <a:pPr>
                <a:spcBef>
                  <a:spcPct val="0"/>
                </a:spcBef>
              </a:pPr>
              <a:t>28</a:t>
            </a:fld>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737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AA51E76-CECC-49F6-BBC0-9539FEC900EB}" type="slidenum">
              <a:rPr lang="en-US" altLang="en-US" smtClean="0"/>
              <a:pPr>
                <a:spcBef>
                  <a:spcPct val="0"/>
                </a:spcBef>
              </a:pPr>
              <a:t>29</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43A8489-2F43-4F11-B36B-93361B95F6AB}" type="slidenum">
              <a:rPr lang="en-US" altLang="en-US" smtClean="0"/>
              <a:pPr>
                <a:spcBef>
                  <a:spcPct val="0"/>
                </a:spcBef>
              </a:pPr>
              <a:t>3</a:t>
            </a:fld>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757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483AC11-5CCE-42DB-916B-5A2DBE8C0D62}" type="slidenum">
              <a:rPr lang="en-US" altLang="en-US" smtClean="0"/>
              <a:pPr>
                <a:spcBef>
                  <a:spcPct val="0"/>
                </a:spcBef>
              </a:pPr>
              <a:t>30</a:t>
            </a:fld>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778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82731EA-C697-4444-87BF-ADFD62D5CABD}" type="slidenum">
              <a:rPr lang="en-US" altLang="en-US" smtClean="0"/>
              <a:pPr>
                <a:spcBef>
                  <a:spcPct val="0"/>
                </a:spcBef>
              </a:pPr>
              <a:t>31</a:t>
            </a:fld>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798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F950E21-6BBA-43DE-B17B-656AAEA6A9DA}" type="slidenum">
              <a:rPr lang="en-US" altLang="en-US" smtClean="0"/>
              <a:pPr>
                <a:spcBef>
                  <a:spcPct val="0"/>
                </a:spcBef>
              </a:pPr>
              <a:t>32</a:t>
            </a:fld>
            <a:endParaRPr lang="en-US"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839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E9783BC-1E5F-4DB2-9166-117D6C1749F6}" type="slidenum">
              <a:rPr lang="en-US" altLang="en-US" smtClean="0">
                <a:solidFill>
                  <a:srgbClr val="000000"/>
                </a:solidFill>
              </a:rPr>
              <a:pPr>
                <a:spcBef>
                  <a:spcPct val="0"/>
                </a:spcBef>
              </a:pPr>
              <a:t>33</a:t>
            </a:fld>
            <a:endParaRPr lang="en-US" altLang="en-US">
              <a:solidFill>
                <a:srgbClr val="000000"/>
              </a:solidFill>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D46199D-F2AA-4D64-BA89-963A4FDAE22F}" type="slidenum">
              <a:rPr lang="en-US" altLang="en-US" smtClean="0">
                <a:solidFill>
                  <a:srgbClr val="000000"/>
                </a:solidFill>
              </a:rPr>
              <a:pPr>
                <a:spcBef>
                  <a:spcPct val="0"/>
                </a:spcBef>
              </a:pPr>
              <a:t>34</a:t>
            </a:fld>
            <a:endParaRPr lang="en-US" altLang="en-US">
              <a:solidFill>
                <a:srgbClr val="000000"/>
              </a:solidFill>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880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60C6FD3-0BE8-4972-86EF-47B5158BE181}" type="slidenum">
              <a:rPr lang="en-US" altLang="en-US" smtClean="0">
                <a:solidFill>
                  <a:srgbClr val="000000"/>
                </a:solidFill>
              </a:rPr>
              <a:pPr>
                <a:spcBef>
                  <a:spcPct val="0"/>
                </a:spcBef>
              </a:pPr>
              <a:t>35</a:t>
            </a:fld>
            <a:endParaRPr lang="en-US" altLang="en-US">
              <a:solidFill>
                <a:srgbClr val="000000"/>
              </a:solidFill>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901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C7C0FAB-1E8D-4CC5-A4BF-CD9335D0CAD5}" type="slidenum">
              <a:rPr lang="en-US" altLang="en-US" smtClean="0">
                <a:solidFill>
                  <a:srgbClr val="000000"/>
                </a:solidFill>
              </a:rPr>
              <a:pPr>
                <a:spcBef>
                  <a:spcPct val="0"/>
                </a:spcBef>
              </a:pPr>
              <a:t>36</a:t>
            </a:fld>
            <a:endParaRPr lang="en-US" altLang="en-US">
              <a:solidFill>
                <a:srgbClr val="000000"/>
              </a:solidFill>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921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68A915C-BEB7-4E67-B9DC-FCACF469845C}" type="slidenum">
              <a:rPr lang="en-US" altLang="en-US" smtClean="0">
                <a:solidFill>
                  <a:srgbClr val="000000"/>
                </a:solidFill>
              </a:rPr>
              <a:pPr>
                <a:spcBef>
                  <a:spcPct val="0"/>
                </a:spcBef>
              </a:pPr>
              <a:t>37</a:t>
            </a:fld>
            <a:endParaRPr lang="en-US" altLang="en-US">
              <a:solidFill>
                <a:srgbClr val="000000"/>
              </a:solidFill>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22338"/>
            <a:endParaRPr lang="en-US" altLang="en-US"/>
          </a:p>
        </p:txBody>
      </p:sp>
      <p:sp>
        <p:nvSpPr>
          <p:cNvPr id="942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A9BCF4C-C433-43B3-85B6-F0200D0D8DE9}" type="slidenum">
              <a:rPr lang="en-US" altLang="en-US" smtClean="0">
                <a:solidFill>
                  <a:srgbClr val="000000"/>
                </a:solidFill>
              </a:rPr>
              <a:pPr>
                <a:spcBef>
                  <a:spcPct val="0"/>
                </a:spcBef>
              </a:pPr>
              <a:t>38</a:t>
            </a:fld>
            <a:endParaRPr lang="en-US" altLang="en-US">
              <a:solidFill>
                <a:srgbClr val="000000"/>
              </a:solidFill>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962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E4EBFC0-1F7D-417A-BE42-79DDE1F1D28E}" type="slidenum">
              <a:rPr lang="en-US" altLang="en-US" smtClean="0">
                <a:solidFill>
                  <a:srgbClr val="000000"/>
                </a:solidFill>
              </a:rPr>
              <a:pPr>
                <a:spcBef>
                  <a:spcPct val="0"/>
                </a:spcBef>
              </a:pPr>
              <a:t>39</a:t>
            </a:fld>
            <a:endParaRPr lang="en-US" altLang="en-US">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973CED0-A6D9-44E4-9F3A-6F117C9041C5}" type="slidenum">
              <a:rPr lang="en-US" altLang="en-US" smtClean="0"/>
              <a:pPr>
                <a:spcBef>
                  <a:spcPct val="0"/>
                </a:spcBef>
              </a:pPr>
              <a:t>4</a:t>
            </a:fld>
            <a:endParaRPr lang="en-US"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983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DCF3F5F-88A6-466D-B657-348091E1AE69}" type="slidenum">
              <a:rPr lang="en-US" altLang="en-US" smtClean="0">
                <a:solidFill>
                  <a:srgbClr val="000000"/>
                </a:solidFill>
              </a:rPr>
              <a:pPr>
                <a:spcBef>
                  <a:spcPct val="0"/>
                </a:spcBef>
              </a:pPr>
              <a:t>40</a:t>
            </a:fld>
            <a:endParaRPr lang="en-US" altLang="en-US">
              <a:solidFill>
                <a:srgbClr val="000000"/>
              </a:solidFill>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003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7C44C23-1A33-449E-B600-9DAE6F6805E6}" type="slidenum">
              <a:rPr lang="en-US" altLang="en-US" smtClean="0"/>
              <a:pPr>
                <a:spcBef>
                  <a:spcPct val="0"/>
                </a:spcBef>
              </a:pPr>
              <a:t>41</a:t>
            </a:fld>
            <a:endParaRPr lang="en-US"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024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98372B3-3CDE-48EA-AC04-FCEC03BB4FC1}" type="slidenum">
              <a:rPr lang="en-US" altLang="en-US" smtClean="0"/>
              <a:pPr>
                <a:spcBef>
                  <a:spcPct val="0"/>
                </a:spcBef>
              </a:pPr>
              <a:t>42</a:t>
            </a:fld>
            <a:endParaRPr lang="en-US"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044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A1AAB1B-6E19-4185-8545-42B60847DC2F}" type="slidenum">
              <a:rPr lang="en-US" altLang="en-US" smtClean="0"/>
              <a:pPr>
                <a:spcBef>
                  <a:spcPct val="0"/>
                </a:spcBef>
              </a:pPr>
              <a:t>43</a:t>
            </a:fld>
            <a:endParaRPr lang="en-US"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12813"/>
            <a:endParaRPr lang="en-US" altLang="en-US"/>
          </a:p>
        </p:txBody>
      </p:sp>
      <p:sp>
        <p:nvSpPr>
          <p:cNvPr id="1065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2C3D30D-0BFC-4D01-9DD4-FC46BC0C4FA0}" type="slidenum">
              <a:rPr lang="en-US" altLang="en-US" smtClean="0"/>
              <a:pPr>
                <a:spcBef>
                  <a:spcPct val="0"/>
                </a:spcBef>
              </a:pPr>
              <a:t>44</a:t>
            </a:fld>
            <a:endParaRPr lang="en-US"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085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4E51B56-122E-46D3-BA80-ACFEAAF7EC65}" type="slidenum">
              <a:rPr lang="en-US" altLang="en-US" smtClean="0"/>
              <a:pPr>
                <a:spcBef>
                  <a:spcPct val="0"/>
                </a:spcBef>
              </a:pPr>
              <a:t>45</a:t>
            </a:fld>
            <a:endParaRPr lang="en-US"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105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E1946E4-15B7-44F7-9316-E02F89266B33}" type="slidenum">
              <a:rPr lang="en-US" altLang="en-US" smtClean="0"/>
              <a:pPr>
                <a:spcBef>
                  <a:spcPct val="0"/>
                </a:spcBef>
              </a:pPr>
              <a:t>46</a:t>
            </a:fld>
            <a:endParaRPr lang="en-US"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105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E1946E4-15B7-44F7-9316-E02F89266B33}" type="slidenum">
              <a:rPr lang="en-US" altLang="en-US" smtClean="0"/>
              <a:pPr>
                <a:spcBef>
                  <a:spcPct val="0"/>
                </a:spcBef>
              </a:pPr>
              <a:t>47</a:t>
            </a:fld>
            <a:endParaRPr lang="en-US" altLang="en-US"/>
          </a:p>
        </p:txBody>
      </p:sp>
    </p:spTree>
    <p:extLst>
      <p:ext uri="{BB962C8B-B14F-4D97-AF65-F5344CB8AC3E}">
        <p14:creationId xmlns:p14="http://schemas.microsoft.com/office/powerpoint/2010/main" val="177659476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126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A48C873-A366-4E7C-8AE3-895DDF3750F2}" type="slidenum">
              <a:rPr lang="en-US" altLang="en-US" smtClean="0"/>
              <a:pPr>
                <a:spcBef>
                  <a:spcPct val="0"/>
                </a:spcBef>
              </a:pPr>
              <a:t>48</a:t>
            </a:fld>
            <a:endParaRPr lang="en-US"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146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3FB0784-1F4A-4FA7-B77B-2D15CF39260A}" type="slidenum">
              <a:rPr lang="en-US" altLang="en-US" smtClean="0"/>
              <a:pPr>
                <a:spcBef>
                  <a:spcPct val="0"/>
                </a:spcBef>
              </a:pPr>
              <a:t>49</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B7401E5-DE33-49F6-86E7-B74482CD9BC4}" type="slidenum">
              <a:rPr lang="en-US" altLang="en-US" smtClean="0"/>
              <a:pPr>
                <a:spcBef>
                  <a:spcPct val="0"/>
                </a:spcBef>
              </a:pPr>
              <a:t>5</a:t>
            </a:fld>
            <a:endParaRPr lang="en-US" alt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67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167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4C2BEDC-CD34-46A0-AF5B-559DCC43A9F2}" type="slidenum">
              <a:rPr lang="en-US" altLang="en-US" smtClean="0"/>
              <a:pPr>
                <a:spcBef>
                  <a:spcPct val="0"/>
                </a:spcBef>
              </a:pPr>
              <a:t>50</a:t>
            </a:fld>
            <a:endParaRPr lang="en-US"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187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44A288A-B812-442C-B508-D9F8BD2BB2B1}" type="slidenum">
              <a:rPr lang="en-US" altLang="en-US" smtClean="0"/>
              <a:pPr>
                <a:spcBef>
                  <a:spcPct val="0"/>
                </a:spcBef>
              </a:pPr>
              <a:t>51</a:t>
            </a:fld>
            <a:endParaRPr lang="en-US" alt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08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208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0305AB-7F47-485A-AF99-30664B342924}" type="slidenum">
              <a:rPr lang="en-US" altLang="en-US" smtClean="0">
                <a:solidFill>
                  <a:srgbClr val="000000"/>
                </a:solidFill>
              </a:rPr>
              <a:pPr>
                <a:spcBef>
                  <a:spcPct val="0"/>
                </a:spcBef>
              </a:pPr>
              <a:t>52</a:t>
            </a:fld>
            <a:endParaRPr lang="en-US" altLang="en-US">
              <a:solidFill>
                <a:srgbClr val="000000"/>
              </a:solidFill>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8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228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523E40A-2C65-4BA6-869F-0B4E3AB30EB6}" type="slidenum">
              <a:rPr lang="en-US" altLang="en-US" smtClean="0"/>
              <a:pPr>
                <a:spcBef>
                  <a:spcPct val="0"/>
                </a:spcBef>
              </a:pPr>
              <a:t>53</a:t>
            </a:fld>
            <a:endParaRPr lang="en-US" alt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49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249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4921A54-B555-41F9-A1E7-F21205BF0DBE}" type="slidenum">
              <a:rPr lang="en-US" altLang="en-US" smtClean="0"/>
              <a:pPr>
                <a:spcBef>
                  <a:spcPct val="0"/>
                </a:spcBef>
              </a:pPr>
              <a:t>54</a:t>
            </a:fld>
            <a:endParaRPr lang="en-US" alt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69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12813"/>
            <a:endParaRPr lang="en-US" altLang="en-US"/>
          </a:p>
        </p:txBody>
      </p:sp>
      <p:sp>
        <p:nvSpPr>
          <p:cNvPr id="1269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B94720F-963B-4608-913F-BEA3C17337C1}" type="slidenum">
              <a:rPr lang="en-US" altLang="en-US" smtClean="0"/>
              <a:pPr>
                <a:spcBef>
                  <a:spcPct val="0"/>
                </a:spcBef>
              </a:pPr>
              <a:t>55</a:t>
            </a:fld>
            <a:endParaRPr lang="en-US" altLang="en-US"/>
          </a:p>
        </p:txBody>
      </p:sp>
    </p:spTree>
    <p:extLst>
      <p:ext uri="{BB962C8B-B14F-4D97-AF65-F5344CB8AC3E}">
        <p14:creationId xmlns:p14="http://schemas.microsoft.com/office/powerpoint/2010/main" val="56124305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69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12813"/>
            <a:endParaRPr lang="en-US" altLang="en-US"/>
          </a:p>
        </p:txBody>
      </p:sp>
      <p:sp>
        <p:nvSpPr>
          <p:cNvPr id="1269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B94720F-963B-4608-913F-BEA3C17337C1}" type="slidenum">
              <a:rPr lang="en-US" altLang="en-US" smtClean="0"/>
              <a:pPr>
                <a:spcBef>
                  <a:spcPct val="0"/>
                </a:spcBef>
              </a:pPr>
              <a:t>56</a:t>
            </a:fld>
            <a:endParaRPr lang="en-US" alt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90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290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9C28895-CB14-400C-96DA-3CA35FDA7625}" type="slidenum">
              <a:rPr lang="en-US" altLang="en-US" smtClean="0"/>
              <a:pPr>
                <a:spcBef>
                  <a:spcPct val="0"/>
                </a:spcBef>
              </a:pPr>
              <a:t>57</a:t>
            </a:fld>
            <a:endParaRPr lang="en-US" alt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10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10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65F745C-76B7-407D-AF94-C8B3D2FF13D3}" type="slidenum">
              <a:rPr lang="en-US" altLang="en-US" smtClean="0"/>
              <a:pPr>
                <a:spcBef>
                  <a:spcPct val="0"/>
                </a:spcBef>
              </a:pPr>
              <a:t>58</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20750"/>
            <a:endParaRPr lang="en-US" altLang="en-US"/>
          </a:p>
        </p:txBody>
      </p:sp>
      <p:sp>
        <p:nvSpPr>
          <p:cNvPr id="819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E7AB0EE-6B56-43B1-AAB9-E573EC22920D}" type="slidenum">
              <a:rPr lang="en-US" altLang="en-US" smtClean="0"/>
              <a:pPr>
                <a:spcBef>
                  <a:spcPct val="0"/>
                </a:spcBef>
              </a:pPr>
              <a:t>6</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0C5E5FD-F3E7-4352-8AA7-67B5C78A115E}" type="slidenum">
              <a:rPr lang="en-US" altLang="en-US" smtClean="0"/>
              <a:pPr>
                <a:spcBef>
                  <a:spcPct val="0"/>
                </a:spcBef>
              </a:pPr>
              <a:t>7</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465AF2-FFB7-4693-A2BA-7E37A5A2E7FA}" type="slidenum">
              <a:rPr lang="en-US" altLang="en-US" smtClean="0"/>
              <a:pPr>
                <a:spcBef>
                  <a:spcPct val="0"/>
                </a:spcBef>
              </a:pPr>
              <a:t>8</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ED5510B-0E58-45F0-BA3D-CEFFD8FCD57D}" type="slidenum">
              <a:rPr lang="en-US" altLang="en-US" smtClean="0"/>
              <a:pPr>
                <a:spcBef>
                  <a:spcPct val="0"/>
                </a:spcBef>
              </a:pPr>
              <a:t>9</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00B297B-195F-4153-A929-6F437D1651A7}"/>
              </a:ext>
            </a:extLst>
          </p:cNvPr>
          <p:cNvSpPr/>
          <p:nvPr userDrawn="1"/>
        </p:nvSpPr>
        <p:spPr>
          <a:xfrm>
            <a:off x="0" y="54910"/>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8EE8B88-EE15-4E5A-9FE0-3022D6AD2807}"/>
              </a:ext>
            </a:extLst>
          </p:cNvPr>
          <p:cNvSpPr/>
          <p:nvPr userDrawn="1"/>
        </p:nvSpPr>
        <p:spPr>
          <a:xfrm>
            <a:off x="0" y="-19050"/>
            <a:ext cx="914400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597819"/>
            <a:ext cx="7772400" cy="1102519"/>
          </a:xfrm>
        </p:spPr>
        <p:txBody>
          <a:bodyPr/>
          <a:lstStyle/>
          <a:p>
            <a:r>
              <a:rPr lang="en-US" dirty="0"/>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lvl1pPr eaLnBrk="1" hangingPunct="1">
              <a:defRPr>
                <a:latin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9A7146F-FD4E-42F6-BA51-E960C8453093}" type="slidenum">
              <a:rPr lang="en-US" altLang="en-US"/>
              <a:pPr>
                <a:defRPr/>
              </a:pPr>
              <a:t>‹#›</a:t>
            </a:fld>
            <a:endParaRPr lang="en-US" altLang="en-US"/>
          </a:p>
        </p:txBody>
      </p:sp>
    </p:spTree>
    <p:extLst>
      <p:ext uri="{BB962C8B-B14F-4D97-AF65-F5344CB8AC3E}">
        <p14:creationId xmlns:p14="http://schemas.microsoft.com/office/powerpoint/2010/main" val="1596158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9834744-59E0-46C9-966F-D2418914D7D0}"/>
              </a:ext>
            </a:extLst>
          </p:cNvPr>
          <p:cNvSpPr/>
          <p:nvPr userDrawn="1"/>
        </p:nvSpPr>
        <p:spPr>
          <a:xfrm>
            <a:off x="0" y="54910"/>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02DD20EF-6246-48B6-B04F-786039F1A5CD}"/>
              </a:ext>
            </a:extLst>
          </p:cNvPr>
          <p:cNvSpPr/>
          <p:nvPr userDrawn="1"/>
        </p:nvSpPr>
        <p:spPr>
          <a:xfrm>
            <a:off x="0" y="-19050"/>
            <a:ext cx="914400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lvl1pPr eaLnBrk="1" hangingPunct="1">
              <a:defRPr>
                <a:latin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FA22F9A-E630-44CC-A367-BC557B5AFB31}" type="slidenum">
              <a:rPr lang="en-US" altLang="en-US"/>
              <a:pPr>
                <a:defRPr/>
              </a:pPr>
              <a:t>‹#›</a:t>
            </a:fld>
            <a:endParaRPr lang="en-US" altLang="en-US"/>
          </a:p>
        </p:txBody>
      </p:sp>
    </p:spTree>
    <p:extLst>
      <p:ext uri="{BB962C8B-B14F-4D97-AF65-F5344CB8AC3E}">
        <p14:creationId xmlns:p14="http://schemas.microsoft.com/office/powerpoint/2010/main" val="2538094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4D94A4C-0F34-4236-917D-74F0E87BDEF3}"/>
              </a:ext>
            </a:extLst>
          </p:cNvPr>
          <p:cNvSpPr/>
          <p:nvPr userDrawn="1"/>
        </p:nvSpPr>
        <p:spPr>
          <a:xfrm>
            <a:off x="0" y="54910"/>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0C14309-3368-4035-819F-BBC5F6F67AEB}"/>
              </a:ext>
            </a:extLst>
          </p:cNvPr>
          <p:cNvSpPr/>
          <p:nvPr userDrawn="1"/>
        </p:nvSpPr>
        <p:spPr>
          <a:xfrm>
            <a:off x="0" y="-19050"/>
            <a:ext cx="914400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50A8E4F4-2D0A-4160-B064-A577B1E5D7C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47270" y="4522000"/>
            <a:ext cx="2213306" cy="374361"/>
          </a:xfrm>
          <a:prstGeom prst="rect">
            <a:avLst/>
          </a:prstGeom>
        </p:spPr>
      </p:pic>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lvl1pPr eaLnBrk="1" hangingPunct="1">
              <a:defRPr>
                <a:latin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C94DCFB-A669-45BE-9BD0-965D693FD3A7}" type="slidenum">
              <a:rPr lang="en-US" altLang="en-US"/>
              <a:pPr>
                <a:defRPr/>
              </a:pPr>
              <a:t>‹#›</a:t>
            </a:fld>
            <a:endParaRPr lang="en-US" altLang="en-US"/>
          </a:p>
        </p:txBody>
      </p:sp>
    </p:spTree>
    <p:extLst>
      <p:ext uri="{BB962C8B-B14F-4D97-AF65-F5344CB8AC3E}">
        <p14:creationId xmlns:p14="http://schemas.microsoft.com/office/powerpoint/2010/main" val="1205046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AD8EA19-7161-42F7-A521-7EF385FD0087}"/>
              </a:ext>
            </a:extLst>
          </p:cNvPr>
          <p:cNvSpPr/>
          <p:nvPr userDrawn="1"/>
        </p:nvSpPr>
        <p:spPr>
          <a:xfrm>
            <a:off x="0" y="54910"/>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02876BFE-AAB8-4566-9432-15FA69E7F141}"/>
              </a:ext>
            </a:extLst>
          </p:cNvPr>
          <p:cNvSpPr/>
          <p:nvPr userDrawn="1"/>
        </p:nvSpPr>
        <p:spPr>
          <a:xfrm>
            <a:off x="0" y="-19050"/>
            <a:ext cx="914400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lvl1pPr eaLnBrk="1" hangingPunct="1">
              <a:defRPr>
                <a:latin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AC22473-EAF9-4EC0-ADF7-C4F6913F78AF}" type="slidenum">
              <a:rPr lang="en-US" altLang="en-US"/>
              <a:pPr>
                <a:defRPr/>
              </a:pPr>
              <a:t>‹#›</a:t>
            </a:fld>
            <a:endParaRPr lang="en-US" altLang="en-US"/>
          </a:p>
        </p:txBody>
      </p:sp>
    </p:spTree>
    <p:extLst>
      <p:ext uri="{BB962C8B-B14F-4D97-AF65-F5344CB8AC3E}">
        <p14:creationId xmlns:p14="http://schemas.microsoft.com/office/powerpoint/2010/main" val="3162096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6C6279B-E242-4730-9347-B94A469C4F9A}"/>
              </a:ext>
            </a:extLst>
          </p:cNvPr>
          <p:cNvSpPr/>
          <p:nvPr userDrawn="1"/>
        </p:nvSpPr>
        <p:spPr>
          <a:xfrm>
            <a:off x="0" y="54910"/>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FE3089B-B087-4B1C-A272-8ABF5B3E3A95}"/>
              </a:ext>
            </a:extLst>
          </p:cNvPr>
          <p:cNvSpPr/>
          <p:nvPr userDrawn="1"/>
        </p:nvSpPr>
        <p:spPr>
          <a:xfrm>
            <a:off x="0" y="-19050"/>
            <a:ext cx="914400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lvl1pPr eaLnBrk="1" hangingPunct="1">
              <a:defRPr>
                <a:latin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958A14A-DA9A-4A81-8FDC-9BBA2A7DD030}" type="slidenum">
              <a:rPr lang="en-US" altLang="en-US"/>
              <a:pPr>
                <a:defRPr/>
              </a:pPr>
              <a:t>‹#›</a:t>
            </a:fld>
            <a:endParaRPr lang="en-US" altLang="en-US"/>
          </a:p>
        </p:txBody>
      </p:sp>
    </p:spTree>
    <p:extLst>
      <p:ext uri="{BB962C8B-B14F-4D97-AF65-F5344CB8AC3E}">
        <p14:creationId xmlns:p14="http://schemas.microsoft.com/office/powerpoint/2010/main" val="4291303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617088E-186C-4F7A-B437-144FC9828F53}"/>
              </a:ext>
            </a:extLst>
          </p:cNvPr>
          <p:cNvSpPr/>
          <p:nvPr userDrawn="1"/>
        </p:nvSpPr>
        <p:spPr>
          <a:xfrm>
            <a:off x="0" y="54910"/>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064C3E1-E2C9-4624-84B7-2D52DAD631E0}"/>
              </a:ext>
            </a:extLst>
          </p:cNvPr>
          <p:cNvSpPr/>
          <p:nvPr userDrawn="1"/>
        </p:nvSpPr>
        <p:spPr>
          <a:xfrm>
            <a:off x="0" y="-19050"/>
            <a:ext cx="914400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a:xfrm>
            <a:off x="3124200" y="4767263"/>
            <a:ext cx="2895600" cy="274637"/>
          </a:xfrm>
          <a:prstGeom prst="rect">
            <a:avLst/>
          </a:prstGeom>
        </p:spPr>
        <p:txBody>
          <a:bodyPr/>
          <a:lstStyle>
            <a:lvl1pPr eaLnBrk="1" hangingPunct="1">
              <a:defRPr>
                <a:latin typeface="Arial" charset="0"/>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406E2D1-5E59-46BB-BE77-1550369F4616}" type="slidenum">
              <a:rPr lang="en-US" altLang="en-US"/>
              <a:pPr>
                <a:defRPr/>
              </a:pPr>
              <a:t>‹#›</a:t>
            </a:fld>
            <a:endParaRPr lang="en-US" altLang="en-US"/>
          </a:p>
        </p:txBody>
      </p:sp>
    </p:spTree>
    <p:extLst>
      <p:ext uri="{BB962C8B-B14F-4D97-AF65-F5344CB8AC3E}">
        <p14:creationId xmlns:p14="http://schemas.microsoft.com/office/powerpoint/2010/main" val="4273740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405F7F5-9288-4171-A922-12C87A39A1A5}"/>
              </a:ext>
            </a:extLst>
          </p:cNvPr>
          <p:cNvSpPr/>
          <p:nvPr userDrawn="1"/>
        </p:nvSpPr>
        <p:spPr>
          <a:xfrm>
            <a:off x="0" y="54910"/>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86F934EF-C011-4F3A-BC5F-E1C315158C21}"/>
              </a:ext>
            </a:extLst>
          </p:cNvPr>
          <p:cNvSpPr/>
          <p:nvPr userDrawn="1"/>
        </p:nvSpPr>
        <p:spPr>
          <a:xfrm>
            <a:off x="0" y="-19050"/>
            <a:ext cx="914400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a:xfrm>
            <a:off x="3124200" y="4767263"/>
            <a:ext cx="2895600" cy="274637"/>
          </a:xfrm>
          <a:prstGeom prst="rect">
            <a:avLst/>
          </a:prstGeom>
        </p:spPr>
        <p:txBody>
          <a:bodyPr/>
          <a:lstStyle>
            <a:lvl1pPr eaLnBrk="1" hangingPunct="1">
              <a:defRPr>
                <a:latin typeface="Arial" charset="0"/>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B4AA661-9F66-478F-8A13-831F9900EA64}" type="slidenum">
              <a:rPr lang="en-US" altLang="en-US"/>
              <a:pPr>
                <a:defRPr/>
              </a:pPr>
              <a:t>‹#›</a:t>
            </a:fld>
            <a:endParaRPr lang="en-US" altLang="en-US"/>
          </a:p>
        </p:txBody>
      </p:sp>
    </p:spTree>
    <p:extLst>
      <p:ext uri="{BB962C8B-B14F-4D97-AF65-F5344CB8AC3E}">
        <p14:creationId xmlns:p14="http://schemas.microsoft.com/office/powerpoint/2010/main" val="2839663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chemeClr val="bg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443D577-148B-45E7-BCA5-11B64A379D08}"/>
              </a:ext>
            </a:extLst>
          </p:cNvPr>
          <p:cNvSpPr/>
          <p:nvPr userDrawn="1"/>
        </p:nvSpPr>
        <p:spPr>
          <a:xfrm>
            <a:off x="0" y="54910"/>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4959BFB6-7DB1-4763-8E89-1339BB9F489A}"/>
              </a:ext>
            </a:extLst>
          </p:cNvPr>
          <p:cNvSpPr/>
          <p:nvPr userDrawn="1"/>
        </p:nvSpPr>
        <p:spPr>
          <a:xfrm>
            <a:off x="0" y="-19050"/>
            <a:ext cx="914400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a:xfrm>
            <a:off x="3124200" y="4767263"/>
            <a:ext cx="2895600" cy="274637"/>
          </a:xfrm>
          <a:prstGeom prst="rect">
            <a:avLst/>
          </a:prstGeom>
        </p:spPr>
        <p:txBody>
          <a:bodyPr/>
          <a:lstStyle>
            <a:lvl1pPr eaLnBrk="1" hangingPunct="1">
              <a:defRPr>
                <a:latin typeface="Arial" charset="0"/>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A458FBD-7A8D-410D-A7E9-CCAD642F5485}" type="slidenum">
              <a:rPr lang="en-US" altLang="en-US"/>
              <a:pPr>
                <a:defRPr/>
              </a:pPr>
              <a:t>‹#›</a:t>
            </a:fld>
            <a:endParaRPr lang="en-US" altLang="en-US"/>
          </a:p>
        </p:txBody>
      </p:sp>
    </p:spTree>
    <p:extLst>
      <p:ext uri="{BB962C8B-B14F-4D97-AF65-F5344CB8AC3E}">
        <p14:creationId xmlns:p14="http://schemas.microsoft.com/office/powerpoint/2010/main" val="4028792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1D3F10A-B0A4-447F-93DA-687DDD6B1E08}"/>
              </a:ext>
            </a:extLst>
          </p:cNvPr>
          <p:cNvSpPr/>
          <p:nvPr userDrawn="1"/>
        </p:nvSpPr>
        <p:spPr>
          <a:xfrm>
            <a:off x="0" y="54910"/>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A10D82CB-8F96-457A-9E18-979CB3033269}"/>
              </a:ext>
            </a:extLst>
          </p:cNvPr>
          <p:cNvSpPr/>
          <p:nvPr userDrawn="1"/>
        </p:nvSpPr>
        <p:spPr>
          <a:xfrm>
            <a:off x="0" y="-19050"/>
            <a:ext cx="914400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a:xfrm>
            <a:off x="3124200" y="4767263"/>
            <a:ext cx="2895600" cy="274637"/>
          </a:xfrm>
          <a:prstGeom prst="rect">
            <a:avLst/>
          </a:prstGeom>
        </p:spPr>
        <p:txBody>
          <a:bodyPr/>
          <a:lstStyle>
            <a:lvl1pPr eaLnBrk="1" hangingPunct="1">
              <a:defRPr>
                <a:latin typeface="Arial" charset="0"/>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CCA4CF9-42C2-44C3-8092-94E4EAEB5325}" type="slidenum">
              <a:rPr lang="en-US" altLang="en-US"/>
              <a:pPr>
                <a:defRPr/>
              </a:pPr>
              <a:t>‹#›</a:t>
            </a:fld>
            <a:endParaRPr lang="en-US" altLang="en-US"/>
          </a:p>
        </p:txBody>
      </p:sp>
    </p:spTree>
    <p:extLst>
      <p:ext uri="{BB962C8B-B14F-4D97-AF65-F5344CB8AC3E}">
        <p14:creationId xmlns:p14="http://schemas.microsoft.com/office/powerpoint/2010/main" val="763194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8A0C3F8-22DC-4080-9A40-22416552DA5A}"/>
              </a:ext>
            </a:extLst>
          </p:cNvPr>
          <p:cNvSpPr/>
          <p:nvPr userDrawn="1"/>
        </p:nvSpPr>
        <p:spPr>
          <a:xfrm>
            <a:off x="0" y="54910"/>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84F7FED-D340-49A0-B7E9-164DA41EFB95}"/>
              </a:ext>
            </a:extLst>
          </p:cNvPr>
          <p:cNvSpPr/>
          <p:nvPr userDrawn="1"/>
        </p:nvSpPr>
        <p:spPr>
          <a:xfrm>
            <a:off x="0" y="-19050"/>
            <a:ext cx="914400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1" y="204787"/>
            <a:ext cx="3008313" cy="871538"/>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354327"/>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a:xfrm>
            <a:off x="3124200" y="4767263"/>
            <a:ext cx="2895600" cy="274637"/>
          </a:xfrm>
          <a:prstGeom prst="rect">
            <a:avLst/>
          </a:prstGeom>
        </p:spPr>
        <p:txBody>
          <a:bodyPr/>
          <a:lstStyle>
            <a:lvl1pPr eaLnBrk="1" hangingPunct="1">
              <a:defRPr>
                <a:latin typeface="Arial" charset="0"/>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7BD80F0-AF67-4196-8F7B-FED5C1E83373}" type="slidenum">
              <a:rPr lang="en-US" altLang="en-US"/>
              <a:pPr>
                <a:defRPr/>
              </a:pPr>
              <a:t>‹#›</a:t>
            </a:fld>
            <a:endParaRPr lang="en-US" altLang="en-US"/>
          </a:p>
        </p:txBody>
      </p:sp>
    </p:spTree>
    <p:extLst>
      <p:ext uri="{BB962C8B-B14F-4D97-AF65-F5344CB8AC3E}">
        <p14:creationId xmlns:p14="http://schemas.microsoft.com/office/powerpoint/2010/main" val="2264605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CA10153-4105-44C4-949A-1BEBAC6BB357}"/>
              </a:ext>
            </a:extLst>
          </p:cNvPr>
          <p:cNvSpPr/>
          <p:nvPr userDrawn="1"/>
        </p:nvSpPr>
        <p:spPr>
          <a:xfrm>
            <a:off x="0" y="54910"/>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2943BCD-B050-4275-950B-8D3CD78CBBDA}"/>
              </a:ext>
            </a:extLst>
          </p:cNvPr>
          <p:cNvSpPr/>
          <p:nvPr userDrawn="1"/>
        </p:nvSpPr>
        <p:spPr>
          <a:xfrm>
            <a:off x="0" y="-19050"/>
            <a:ext cx="914400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a:xfrm>
            <a:off x="3124200" y="4767263"/>
            <a:ext cx="2895600" cy="274637"/>
          </a:xfrm>
          <a:prstGeom prst="rect">
            <a:avLst/>
          </a:prstGeom>
        </p:spPr>
        <p:txBody>
          <a:bodyPr/>
          <a:lstStyle>
            <a:lvl1pPr eaLnBrk="1" hangingPunct="1">
              <a:defRPr>
                <a:latin typeface="Arial" charset="0"/>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A6A71D6-E485-4F82-8753-67EEF7CB83E3}" type="slidenum">
              <a:rPr lang="en-US" altLang="en-US"/>
              <a:pPr>
                <a:defRPr/>
              </a:pPr>
              <a:t>‹#›</a:t>
            </a:fld>
            <a:endParaRPr lang="en-US" altLang="en-US"/>
          </a:p>
        </p:txBody>
      </p:sp>
    </p:spTree>
    <p:extLst>
      <p:ext uri="{BB962C8B-B14F-4D97-AF65-F5344CB8AC3E}">
        <p14:creationId xmlns:p14="http://schemas.microsoft.com/office/powerpoint/2010/main" val="3712566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AFF837-91D4-487E-A000-714AC30D4EB0}"/>
              </a:ext>
            </a:extLst>
          </p:cNvPr>
          <p:cNvSpPr/>
          <p:nvPr userDrawn="1"/>
        </p:nvSpPr>
        <p:spPr>
          <a:xfrm>
            <a:off x="0" y="54910"/>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D248244-F0E7-4707-BDC0-FB7121693471}"/>
              </a:ext>
            </a:extLst>
          </p:cNvPr>
          <p:cNvSpPr/>
          <p:nvPr userDrawn="1"/>
        </p:nvSpPr>
        <p:spPr>
          <a:xfrm>
            <a:off x="0" y="-19050"/>
            <a:ext cx="914400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6" name="Title Placeholder 1"/>
          <p:cNvSpPr>
            <a:spLocks noGrp="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Text Placeholder 2"/>
          <p:cNvSpPr>
            <a:spLocks noGrp="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 name="Date Placeholder 3"/>
          <p:cNvSpPr>
            <a:spLocks noGrp="1"/>
          </p:cNvSpPr>
          <p:nvPr>
            <p:ph type="dt" sz="half" idx="2"/>
          </p:nvPr>
        </p:nvSpPr>
        <p:spPr>
          <a:xfrm>
            <a:off x="66675" y="26988"/>
            <a:ext cx="2133600" cy="273050"/>
          </a:xfrm>
          <a:prstGeom prst="rect">
            <a:avLst/>
          </a:prstGeom>
        </p:spPr>
        <p:txBody>
          <a:bodyPr vert="horz" lIns="91440" tIns="45720" rIns="91440" bIns="45720" rtlCol="0" anchor="ctr"/>
          <a:lstStyle>
            <a:lvl1pPr algn="l" eaLnBrk="1" fontAlgn="auto" hangingPunct="1">
              <a:spcBef>
                <a:spcPts val="0"/>
              </a:spcBef>
              <a:spcAft>
                <a:spcPts val="0"/>
              </a:spcAft>
              <a:defRPr sz="1200" b="1">
                <a:solidFill>
                  <a:schemeClr val="bg1"/>
                </a:solidFill>
                <a:latin typeface="Arial" panose="020B0604020202020204" pitchFamily="34" charset="0"/>
                <a:cs typeface="Arial" panose="020B0604020202020204" pitchFamily="34" charset="0"/>
              </a:defRPr>
            </a:lvl1pPr>
          </a:lstStyle>
          <a:p>
            <a:pPr>
              <a:defRPr/>
            </a:pPr>
            <a:endParaRPr lang="en-US"/>
          </a:p>
        </p:txBody>
      </p:sp>
      <p:sp>
        <p:nvSpPr>
          <p:cNvPr id="6" name="Slide Number Placeholder 5"/>
          <p:cNvSpPr>
            <a:spLocks noGrp="1"/>
          </p:cNvSpPr>
          <p:nvPr>
            <p:ph type="sldNum" sz="quarter" idx="4"/>
          </p:nvPr>
        </p:nvSpPr>
        <p:spPr>
          <a:xfrm>
            <a:off x="6877050" y="26988"/>
            <a:ext cx="2133600" cy="273050"/>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b="1">
                <a:solidFill>
                  <a:schemeClr val="bg1"/>
                </a:solidFill>
                <a:cs typeface="Arial" panose="020B0604020202020204" pitchFamily="34" charset="0"/>
              </a:defRPr>
            </a:lvl1pPr>
          </a:lstStyle>
          <a:p>
            <a:pPr>
              <a:defRPr/>
            </a:pPr>
            <a:fld id="{01A0C442-4E54-45D7-9FCE-D74FD792B0D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692" r:id="rId1"/>
    <p:sldLayoutId id="2147484693" r:id="rId2"/>
    <p:sldLayoutId id="2147484694" r:id="rId3"/>
    <p:sldLayoutId id="2147484695" r:id="rId4"/>
    <p:sldLayoutId id="2147484696" r:id="rId5"/>
    <p:sldLayoutId id="2147484697" r:id="rId6"/>
    <p:sldLayoutId id="2147484698" r:id="rId7"/>
    <p:sldLayoutId id="2147484699" r:id="rId8"/>
    <p:sldLayoutId id="2147484700" r:id="rId9"/>
    <p:sldLayoutId id="2147484701" r:id="rId10"/>
    <p:sldLayoutId id="2147484702"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dol.ny.gov/system/files/documents/2023/09/pesh7.pdf"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s://dol.ny.gov/workplace-violence-prevention-information" TargetMode="External"/><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www.pef.org/member-resources/training-and-education-health-and-" TargetMode="External"/><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0" y="2047875"/>
            <a:ext cx="8636000" cy="923925"/>
          </a:xfrm>
        </p:spPr>
        <p:txBody>
          <a:bodyPr/>
          <a:lstStyle/>
          <a:p>
            <a:pPr marL="228600" algn="l" eaLnBrk="1" hangingPunct="1">
              <a:spcAft>
                <a:spcPts val="3000"/>
              </a:spcAft>
              <a:defRPr/>
            </a:pPr>
            <a:r>
              <a:rPr lang="en-US" altLang="en-US" sz="4000" b="1" dirty="0">
                <a:solidFill>
                  <a:srgbClr val="002D73"/>
                </a:solidFill>
                <a:cs typeface="Arial" panose="020B0604020202020204" pitchFamily="34" charset="0"/>
              </a:rPr>
              <a:t>Prevention of Workplace Violence</a:t>
            </a:r>
            <a:br>
              <a:rPr lang="en-US" altLang="en-US" sz="4000" b="1" dirty="0">
                <a:solidFill>
                  <a:srgbClr val="002D73"/>
                </a:solidFill>
                <a:cs typeface="Arial" panose="020B0604020202020204" pitchFamily="34" charset="0"/>
              </a:rPr>
            </a:br>
            <a:br>
              <a:rPr lang="en-US" altLang="en-US" sz="2000" b="1" dirty="0">
                <a:solidFill>
                  <a:schemeClr val="tx1">
                    <a:lumMod val="50000"/>
                  </a:schemeClr>
                </a:solidFill>
                <a:cs typeface="Arial" panose="020B0604020202020204" pitchFamily="34" charset="0"/>
              </a:rPr>
            </a:br>
            <a:endParaRPr lang="en-US" altLang="en-US" sz="2800" b="1" dirty="0">
              <a:solidFill>
                <a:schemeClr val="tx2">
                  <a:lumMod val="75000"/>
                </a:schemeClr>
              </a:solidFill>
              <a:cs typeface="Arial" panose="020B0604020202020204" pitchFamily="34" charset="0"/>
            </a:endParaRPr>
          </a:p>
        </p:txBody>
      </p:sp>
      <p:sp>
        <p:nvSpPr>
          <p:cNvPr id="12" name="Rectangle 11"/>
          <p:cNvSpPr/>
          <p:nvPr/>
        </p:nvSpPr>
        <p:spPr>
          <a:xfrm>
            <a:off x="0" y="4021932"/>
            <a:ext cx="9199563" cy="11430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13317" name="TextBox 6"/>
          <p:cNvSpPr txBox="1">
            <a:spLocks noChangeArrowheads="1"/>
          </p:cNvSpPr>
          <p:nvPr/>
        </p:nvSpPr>
        <p:spPr bwMode="auto">
          <a:xfrm>
            <a:off x="265113" y="4214813"/>
            <a:ext cx="42449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eaLnBrk="1" hangingPunct="1">
              <a:spcBef>
                <a:spcPct val="0"/>
              </a:spcBef>
              <a:buFontTx/>
              <a:buNone/>
              <a:defRPr/>
            </a:pPr>
            <a:br>
              <a:rPr lang="en-US" altLang="en-US" sz="2000" b="1" dirty="0">
                <a:ln>
                  <a:solidFill>
                    <a:schemeClr val="bg1"/>
                  </a:solidFill>
                </a:ln>
                <a:solidFill>
                  <a:srgbClr val="FFFFFF"/>
                </a:solidFill>
                <a:cs typeface="Arial" panose="020B0604020202020204" pitchFamily="34" charset="0"/>
              </a:rPr>
            </a:br>
            <a:endParaRPr lang="en-US" altLang="en-US" sz="2000" b="1" dirty="0">
              <a:ln>
                <a:solidFill>
                  <a:schemeClr val="bg1"/>
                </a:solidFill>
              </a:ln>
              <a:solidFill>
                <a:srgbClr val="FFFFFF"/>
              </a:solidFill>
            </a:endParaRPr>
          </a:p>
        </p:txBody>
      </p:sp>
      <p:sp>
        <p:nvSpPr>
          <p:cNvPr id="11" name="Rectangle 10"/>
          <p:cNvSpPr/>
          <p:nvPr/>
        </p:nvSpPr>
        <p:spPr>
          <a:xfrm>
            <a:off x="-9525" y="3986213"/>
            <a:ext cx="9190038" cy="57150"/>
          </a:xfrm>
          <a:prstGeom prst="rect">
            <a:avLst/>
          </a:prstGeom>
          <a:solidFill>
            <a:srgbClr val="007681"/>
          </a:solidFill>
          <a:ln>
            <a:solidFill>
              <a:srgbClr val="00768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5" name="TextBox 4">
            <a:extLst>
              <a:ext uri="{FF2B5EF4-FFF2-40B4-BE49-F238E27FC236}">
                <a16:creationId xmlns:a16="http://schemas.microsoft.com/office/drawing/2014/main" id="{1DB0F448-CB66-F7B9-695E-3CFEED7FD833}"/>
              </a:ext>
            </a:extLst>
          </p:cNvPr>
          <p:cNvSpPr txBox="1"/>
          <p:nvPr/>
        </p:nvSpPr>
        <p:spPr>
          <a:xfrm>
            <a:off x="1950339" y="3404211"/>
            <a:ext cx="5243321" cy="461665"/>
          </a:xfrm>
          <a:prstGeom prst="rect">
            <a:avLst/>
          </a:prstGeom>
          <a:noFill/>
        </p:spPr>
        <p:txBody>
          <a:bodyPr wrap="square" rtlCol="0">
            <a:spAutoFit/>
          </a:bodyP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2D73"/>
                </a:solidFill>
                <a:effectLst/>
                <a:uLnTx/>
                <a:uFillTx/>
                <a:latin typeface="Arial" charset="0"/>
                <a:ea typeface="+mn-ea"/>
                <a:cs typeface="+mn-cs"/>
              </a:rPr>
              <a:t>Template courtesy of NYSOER and NYSDOL. Employer responsible for developing site-specific content to ensure compliance and effectiveness</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0" y="277813"/>
            <a:ext cx="9144000" cy="1006475"/>
          </a:xfrm>
        </p:spPr>
        <p:txBody>
          <a:bodyPr/>
          <a:lstStyle/>
          <a:p>
            <a:pPr marL="228600" algn="l"/>
            <a:br>
              <a:rPr lang="en-US" altLang="en-US" sz="3200" b="1" dirty="0">
                <a:solidFill>
                  <a:srgbClr val="002D73"/>
                </a:solidFill>
              </a:rPr>
            </a:br>
            <a:r>
              <a:rPr lang="en-US" altLang="en-US" sz="3200" b="1" dirty="0">
                <a:solidFill>
                  <a:srgbClr val="002D73"/>
                </a:solidFill>
              </a:rPr>
              <a:t>Categories of Violence</a:t>
            </a:r>
            <a:br>
              <a:rPr lang="en-US" altLang="en-US" sz="3200" b="1" dirty="0">
                <a:solidFill>
                  <a:srgbClr val="002D73"/>
                </a:solidFill>
              </a:rPr>
            </a:br>
            <a:endParaRPr lang="en-US" altLang="en-US" sz="3200" b="1" dirty="0">
              <a:solidFill>
                <a:srgbClr val="002D73"/>
              </a:solidFill>
            </a:endParaRPr>
          </a:p>
        </p:txBody>
      </p:sp>
      <p:sp>
        <p:nvSpPr>
          <p:cNvPr id="9" name="Content Placeholder 2"/>
          <p:cNvSpPr>
            <a:spLocks noGrp="1"/>
          </p:cNvSpPr>
          <p:nvPr>
            <p:ph idx="1"/>
          </p:nvPr>
        </p:nvSpPr>
        <p:spPr>
          <a:xfrm>
            <a:off x="0" y="1105882"/>
            <a:ext cx="8686800" cy="3394075"/>
          </a:xfrm>
        </p:spPr>
        <p:txBody>
          <a:bodyPr>
            <a:normAutofit/>
          </a:bodyPr>
          <a:lstStyle/>
          <a:p>
            <a:pPr marL="228600" indent="0">
              <a:lnSpc>
                <a:spcPct val="110000"/>
              </a:lnSpc>
              <a:spcBef>
                <a:spcPts val="0"/>
              </a:spcBef>
              <a:buFont typeface="Arial" charset="0"/>
              <a:buNone/>
              <a:defRPr/>
            </a:pPr>
            <a:r>
              <a:rPr lang="en-US" sz="2400" b="1" dirty="0">
                <a:solidFill>
                  <a:srgbClr val="646569"/>
                </a:solidFill>
              </a:rPr>
              <a:t>Type 1:</a:t>
            </a:r>
            <a:r>
              <a:rPr lang="en-US" sz="2400" dirty="0">
                <a:solidFill>
                  <a:srgbClr val="646569"/>
                </a:solidFill>
              </a:rPr>
              <a:t>  Violent acts by criminals, who have no other connection with the workplace, but enter to commit a robbery or another crime</a:t>
            </a:r>
          </a:p>
          <a:p>
            <a:pPr marL="228600" indent="0">
              <a:lnSpc>
                <a:spcPct val="110000"/>
              </a:lnSpc>
              <a:spcBef>
                <a:spcPts val="0"/>
              </a:spcBef>
              <a:buFont typeface="Arial" charset="0"/>
              <a:buNone/>
              <a:defRPr/>
            </a:pPr>
            <a:endParaRPr lang="en-US" sz="2400" dirty="0">
              <a:solidFill>
                <a:srgbClr val="646569"/>
              </a:solidFill>
            </a:endParaRPr>
          </a:p>
          <a:p>
            <a:pPr marL="228600" indent="0">
              <a:lnSpc>
                <a:spcPct val="110000"/>
              </a:lnSpc>
              <a:spcBef>
                <a:spcPts val="0"/>
              </a:spcBef>
              <a:buFont typeface="Arial" charset="0"/>
              <a:buNone/>
              <a:defRPr/>
            </a:pPr>
            <a:r>
              <a:rPr lang="en-US" sz="2400" b="1" dirty="0">
                <a:solidFill>
                  <a:srgbClr val="646569"/>
                </a:solidFill>
              </a:rPr>
              <a:t>Type 2:  </a:t>
            </a:r>
            <a:r>
              <a:rPr lang="en-US" sz="2400" dirty="0">
                <a:solidFill>
                  <a:srgbClr val="646569"/>
                </a:solidFill>
              </a:rPr>
              <a:t>Violence directed at employees by customers, clients, patients, students, inmates, or any others for whom an organization provides services</a:t>
            </a:r>
          </a:p>
          <a:p>
            <a:pPr marL="0" indent="0">
              <a:lnSpc>
                <a:spcPct val="110000"/>
              </a:lnSpc>
              <a:spcBef>
                <a:spcPts val="0"/>
              </a:spcBef>
              <a:buFont typeface="Arial" charset="0"/>
              <a:buNone/>
              <a:defRPr/>
            </a:pPr>
            <a:endParaRPr lang="en-US" sz="2400" dirty="0">
              <a:solidFill>
                <a:srgbClr val="646569"/>
              </a:solidFill>
            </a:endParaRPr>
          </a:p>
          <a:p>
            <a:pPr marL="0" indent="0">
              <a:spcBef>
                <a:spcPts val="0"/>
              </a:spcBef>
              <a:buFont typeface="Arial" charset="0"/>
              <a:buNone/>
              <a:defRPr/>
            </a:pPr>
            <a:endParaRPr lang="en-US" sz="2400" dirty="0">
              <a:solidFill>
                <a:srgbClr val="646569"/>
              </a:solidFill>
            </a:endParaRPr>
          </a:p>
          <a:p>
            <a:pPr marL="0" indent="0">
              <a:spcBef>
                <a:spcPts val="0"/>
              </a:spcBef>
              <a:buFont typeface="Arial" charset="0"/>
              <a:buNone/>
              <a:defRPr/>
            </a:pPr>
            <a:endParaRPr lang="en-US" sz="2400" dirty="0">
              <a:solidFill>
                <a:srgbClr val="646569"/>
              </a:solidFill>
            </a:endParaRPr>
          </a:p>
          <a:p>
            <a:pPr marL="0" indent="0">
              <a:spcBef>
                <a:spcPts val="0"/>
              </a:spcBef>
              <a:buFont typeface="Arial" charset="0"/>
              <a:buNone/>
              <a:defRPr/>
            </a:pPr>
            <a:endParaRPr lang="en-US" sz="2400" dirty="0">
              <a:solidFill>
                <a:srgbClr val="646569"/>
              </a:solidFill>
            </a:endParaRPr>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0" y="279400"/>
            <a:ext cx="8686800" cy="1006475"/>
          </a:xfrm>
        </p:spPr>
        <p:txBody>
          <a:bodyPr/>
          <a:lstStyle/>
          <a:p>
            <a:pPr marL="228600" algn="l"/>
            <a:r>
              <a:rPr lang="en-US" altLang="en-US" sz="3200" b="1" dirty="0">
                <a:solidFill>
                  <a:srgbClr val="002D73"/>
                </a:solidFill>
              </a:rPr>
              <a:t>Categories of Violence </a:t>
            </a:r>
            <a:r>
              <a:rPr lang="en-US" altLang="en-US" sz="3200" b="1" dirty="0" err="1">
                <a:solidFill>
                  <a:srgbClr val="002D73"/>
                </a:solidFill>
              </a:rPr>
              <a:t>Con’t</a:t>
            </a:r>
            <a:br>
              <a:rPr lang="en-US" altLang="en-US" sz="3200" b="1" dirty="0">
                <a:solidFill>
                  <a:srgbClr val="002D73"/>
                </a:solidFill>
              </a:rPr>
            </a:br>
            <a:endParaRPr lang="en-US" altLang="en-US" sz="3200" b="1" dirty="0">
              <a:solidFill>
                <a:srgbClr val="002D73"/>
              </a:solidFill>
            </a:endParaRPr>
          </a:p>
        </p:txBody>
      </p:sp>
      <p:sp>
        <p:nvSpPr>
          <p:cNvPr id="7" name="Content Placeholder 2"/>
          <p:cNvSpPr>
            <a:spLocks noGrp="1"/>
          </p:cNvSpPr>
          <p:nvPr>
            <p:ph idx="1"/>
          </p:nvPr>
        </p:nvSpPr>
        <p:spPr>
          <a:xfrm>
            <a:off x="0" y="1200150"/>
            <a:ext cx="8686800" cy="3394075"/>
          </a:xfrm>
        </p:spPr>
        <p:txBody>
          <a:bodyPr>
            <a:normAutofit/>
          </a:bodyPr>
          <a:lstStyle/>
          <a:p>
            <a:pPr marL="228600" indent="0">
              <a:buFont typeface="Arial" charset="0"/>
              <a:buNone/>
              <a:defRPr/>
            </a:pPr>
            <a:r>
              <a:rPr lang="en-US" sz="2400" b="1" dirty="0">
                <a:solidFill>
                  <a:schemeClr val="tx2">
                    <a:lumMod val="75000"/>
                  </a:schemeClr>
                </a:solidFill>
              </a:rPr>
              <a:t>Type 3:</a:t>
            </a:r>
            <a:r>
              <a:rPr lang="en-US" sz="2400" dirty="0">
                <a:solidFill>
                  <a:schemeClr val="tx2">
                    <a:lumMod val="75000"/>
                  </a:schemeClr>
                </a:solidFill>
              </a:rPr>
              <a:t>  Violence against coworkers, supervisors or managers by a current or former employee</a:t>
            </a:r>
          </a:p>
          <a:p>
            <a:pPr marL="228600" indent="0">
              <a:spcBef>
                <a:spcPts val="0"/>
              </a:spcBef>
              <a:buFont typeface="Arial" charset="0"/>
              <a:buNone/>
              <a:defRPr/>
            </a:pPr>
            <a:endParaRPr lang="en-US" sz="2400" dirty="0">
              <a:solidFill>
                <a:schemeClr val="tx2">
                  <a:lumMod val="75000"/>
                </a:schemeClr>
              </a:solidFill>
            </a:endParaRPr>
          </a:p>
          <a:p>
            <a:pPr marL="228600" indent="0">
              <a:spcBef>
                <a:spcPts val="0"/>
              </a:spcBef>
              <a:buFont typeface="Arial" charset="0"/>
              <a:buNone/>
              <a:defRPr/>
            </a:pPr>
            <a:r>
              <a:rPr lang="en-US" sz="2400" b="1" dirty="0">
                <a:solidFill>
                  <a:schemeClr val="tx2">
                    <a:lumMod val="75000"/>
                  </a:schemeClr>
                </a:solidFill>
              </a:rPr>
              <a:t>Type 4:  </a:t>
            </a:r>
            <a:r>
              <a:rPr lang="en-US" sz="2400" dirty="0">
                <a:solidFill>
                  <a:schemeClr val="tx2">
                    <a:lumMod val="75000"/>
                  </a:schemeClr>
                </a:solidFill>
              </a:rPr>
              <a:t>Violence committed in the workplace by someone who has a personal relationship with the employee, such as a boyfriend, girlfriend, spouse, or domestic partner</a:t>
            </a:r>
          </a:p>
          <a:p>
            <a:pPr marL="0" indent="0">
              <a:spcBef>
                <a:spcPts val="0"/>
              </a:spcBef>
              <a:buFont typeface="Arial" charset="0"/>
              <a:buNone/>
              <a:defRPr/>
            </a:pPr>
            <a:endParaRPr lang="en-US" sz="1600" dirty="0"/>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0" y="277813"/>
            <a:ext cx="8810625" cy="1120775"/>
          </a:xfrm>
        </p:spPr>
        <p:txBody>
          <a:bodyPr/>
          <a:lstStyle/>
          <a:p>
            <a:pPr marL="228600" algn="l"/>
            <a:r>
              <a:rPr lang="en-US" altLang="en-US" sz="3200" b="1">
                <a:solidFill>
                  <a:srgbClr val="002D73"/>
                </a:solidFill>
              </a:rPr>
              <a:t>Why do we care about verbal and physical violence in the workplace?</a:t>
            </a:r>
          </a:p>
        </p:txBody>
      </p:sp>
      <p:sp>
        <p:nvSpPr>
          <p:cNvPr id="35843" name="Content Placeholder 2"/>
          <p:cNvSpPr>
            <a:spLocks noGrp="1"/>
          </p:cNvSpPr>
          <p:nvPr>
            <p:ph sz="quarter" idx="1"/>
          </p:nvPr>
        </p:nvSpPr>
        <p:spPr>
          <a:xfrm>
            <a:off x="0" y="1535113"/>
            <a:ext cx="8740775" cy="3011487"/>
          </a:xfrm>
        </p:spPr>
        <p:txBody>
          <a:bodyPr/>
          <a:lstStyle/>
          <a:p>
            <a:pPr marL="571500">
              <a:spcBef>
                <a:spcPct val="0"/>
              </a:spcBef>
            </a:pPr>
            <a:r>
              <a:rPr lang="en-US" altLang="en-US" sz="2400" dirty="0">
                <a:solidFill>
                  <a:srgbClr val="646569"/>
                </a:solidFill>
              </a:rPr>
              <a:t>Employees have a right to a safe and secure workplace </a:t>
            </a:r>
          </a:p>
          <a:p>
            <a:pPr marL="571500">
              <a:spcBef>
                <a:spcPts val="1800"/>
              </a:spcBef>
            </a:pPr>
            <a:r>
              <a:rPr lang="en-US" altLang="en-US" sz="2400" dirty="0">
                <a:solidFill>
                  <a:srgbClr val="646569"/>
                </a:solidFill>
              </a:rPr>
              <a:t>Workplace violence can impact employees’ physical and mental well-being</a:t>
            </a:r>
          </a:p>
          <a:p>
            <a:pPr marL="571500">
              <a:spcBef>
                <a:spcPts val="1800"/>
              </a:spcBef>
            </a:pPr>
            <a:r>
              <a:rPr lang="en-US" altLang="en-US" sz="2400" dirty="0">
                <a:solidFill>
                  <a:srgbClr val="646569"/>
                </a:solidFill>
              </a:rPr>
              <a:t>Workplace violence interferes with the mission of the (</a:t>
            </a:r>
            <a:r>
              <a:rPr lang="en-US" altLang="en-US" sz="2400" b="1" i="1" dirty="0">
                <a:solidFill>
                  <a:srgbClr val="646569"/>
                </a:solidFill>
              </a:rPr>
              <a:t>INSERT employer name</a:t>
            </a:r>
            <a:r>
              <a:rPr lang="en-US" altLang="en-US" sz="2400" dirty="0">
                <a:solidFill>
                  <a:srgbClr val="646569"/>
                </a:solidFill>
              </a:rPr>
              <a:t>)</a:t>
            </a:r>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2005013"/>
            <a:ext cx="5334000" cy="20574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28600" eaLnBrk="1" hangingPunct="1">
              <a:defRPr/>
            </a:pPr>
            <a:r>
              <a:rPr lang="en-US" altLang="en-US" sz="2800" b="1" dirty="0">
                <a:solidFill>
                  <a:schemeClr val="bg1"/>
                </a:solidFill>
              </a:rPr>
              <a:t>Workplace Violence</a:t>
            </a:r>
          </a:p>
          <a:p>
            <a:pPr marL="228600" eaLnBrk="1" hangingPunct="1">
              <a:defRPr/>
            </a:pPr>
            <a:r>
              <a:rPr lang="en-US" sz="2800" b="1" dirty="0">
                <a:solidFill>
                  <a:schemeClr val="bg1"/>
                </a:solidFill>
              </a:rPr>
              <a:t>Policy Statement</a:t>
            </a:r>
            <a:endParaRPr lang="en-US" sz="2800" dirty="0">
              <a:solidFill>
                <a:schemeClr val="bg1"/>
              </a:solidFill>
            </a:endParaRPr>
          </a:p>
        </p:txBody>
      </p:sp>
      <p:sp>
        <p:nvSpPr>
          <p:cNvPr id="2" name="Rectangle 1"/>
          <p:cNvSpPr/>
          <p:nvPr/>
        </p:nvSpPr>
        <p:spPr>
          <a:xfrm>
            <a:off x="0" y="1947863"/>
            <a:ext cx="5334000" cy="61912"/>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0" y="284163"/>
            <a:ext cx="9144000" cy="1131887"/>
          </a:xfrm>
        </p:spPr>
        <p:txBody>
          <a:bodyPr/>
          <a:lstStyle/>
          <a:p>
            <a:pPr marL="228600" algn="l"/>
            <a:r>
              <a:rPr lang="en-US" altLang="en-US" sz="3200" b="1">
                <a:solidFill>
                  <a:srgbClr val="002D73"/>
                </a:solidFill>
              </a:rPr>
              <a:t>Workplace Violence Policy Statement</a:t>
            </a:r>
            <a:br>
              <a:rPr lang="en-US" altLang="en-US" sz="3200" b="1">
                <a:solidFill>
                  <a:srgbClr val="002D73"/>
                </a:solidFill>
              </a:rPr>
            </a:br>
            <a:endParaRPr lang="en-US" altLang="en-US" sz="3200" b="1">
              <a:solidFill>
                <a:srgbClr val="002D73"/>
              </a:solidFill>
            </a:endParaRPr>
          </a:p>
        </p:txBody>
      </p:sp>
      <p:sp>
        <p:nvSpPr>
          <p:cNvPr id="16387" name="Content Placeholder 2"/>
          <p:cNvSpPr>
            <a:spLocks noGrp="1"/>
          </p:cNvSpPr>
          <p:nvPr>
            <p:ph idx="1"/>
          </p:nvPr>
        </p:nvSpPr>
        <p:spPr>
          <a:xfrm>
            <a:off x="212942" y="984249"/>
            <a:ext cx="8830850" cy="3875087"/>
          </a:xfrm>
        </p:spPr>
        <p:txBody>
          <a:bodyPr/>
          <a:lstStyle/>
          <a:p>
            <a:pPr marL="571500">
              <a:spcAft>
                <a:spcPts val="1200"/>
              </a:spcAft>
              <a:defRPr/>
            </a:pPr>
            <a:r>
              <a:rPr lang="en-US" altLang="en-US" sz="2000" dirty="0">
                <a:solidFill>
                  <a:srgbClr val="646569"/>
                </a:solidFill>
              </a:rPr>
              <a:t>The (</a:t>
            </a:r>
            <a:r>
              <a:rPr lang="en-US" altLang="en-US" sz="2000" b="1" i="1" dirty="0">
                <a:solidFill>
                  <a:srgbClr val="646569"/>
                </a:solidFill>
              </a:rPr>
              <a:t>INSERT employer name</a:t>
            </a:r>
            <a:r>
              <a:rPr lang="en-US" altLang="en-US" sz="2000" dirty="0">
                <a:solidFill>
                  <a:srgbClr val="646569"/>
                </a:solidFill>
              </a:rPr>
              <a:t>) must develop a written policy statement on the (</a:t>
            </a:r>
            <a:r>
              <a:rPr lang="en-US" altLang="en-US" sz="2000" b="1" i="1" dirty="0">
                <a:solidFill>
                  <a:srgbClr val="646569"/>
                </a:solidFill>
              </a:rPr>
              <a:t>INSERT employer name</a:t>
            </a:r>
            <a:r>
              <a:rPr lang="en-US" altLang="en-US" sz="2000" dirty="0">
                <a:solidFill>
                  <a:srgbClr val="646569"/>
                </a:solidFill>
              </a:rPr>
              <a:t>)’s workplace violence prevention program that describes the goals, objectives, method for incident reporting, and how authorized employee representative(s) (AER) can participate in the workplace violence program. </a:t>
            </a:r>
          </a:p>
          <a:p>
            <a:pPr marL="571500">
              <a:spcAft>
                <a:spcPts val="1200"/>
              </a:spcAft>
              <a:defRPr/>
            </a:pPr>
            <a:r>
              <a:rPr lang="en-US" altLang="en-US" sz="2000" dirty="0">
                <a:solidFill>
                  <a:srgbClr val="646569"/>
                </a:solidFill>
              </a:rPr>
              <a:t>An AER could be a union representative, or an employee designated by the employees. </a:t>
            </a:r>
          </a:p>
          <a:p>
            <a:pPr marL="571500">
              <a:spcAft>
                <a:spcPts val="1200"/>
              </a:spcAft>
              <a:defRPr/>
            </a:pPr>
            <a:r>
              <a:rPr lang="en-US" altLang="en-US" sz="2000" dirty="0">
                <a:solidFill>
                  <a:srgbClr val="646569"/>
                </a:solidFill>
              </a:rPr>
              <a:t>The policy statement must be displayed where notices to employees are normally posted.</a:t>
            </a:r>
          </a:p>
          <a:p>
            <a:pPr marL="0" indent="0">
              <a:spcBef>
                <a:spcPct val="0"/>
              </a:spcBef>
              <a:buFont typeface="Arial" charset="0"/>
              <a:buNone/>
              <a:defRPr/>
            </a:pPr>
            <a:endParaRPr lang="en-US" altLang="en-US" sz="2000" dirty="0">
              <a:solidFill>
                <a:srgbClr val="646569"/>
              </a:solidFill>
            </a:endParaRPr>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0" y="1416050"/>
            <a:ext cx="9144000" cy="857250"/>
          </a:xfrm>
        </p:spPr>
        <p:txBody>
          <a:bodyPr/>
          <a:lstStyle/>
          <a:p>
            <a:r>
              <a:rPr lang="en-US" altLang="en-US" sz="4000" dirty="0">
                <a:solidFill>
                  <a:srgbClr val="646569"/>
                </a:solidFill>
              </a:rPr>
              <a:t>INSERT (</a:t>
            </a:r>
            <a:r>
              <a:rPr lang="en-US" altLang="en-US" sz="4000" b="1" i="1" dirty="0">
                <a:solidFill>
                  <a:srgbClr val="646569"/>
                </a:solidFill>
              </a:rPr>
              <a:t>Employer name</a:t>
            </a:r>
            <a:r>
              <a:rPr lang="en-US" altLang="en-US" sz="4000" dirty="0">
                <a:solidFill>
                  <a:srgbClr val="646569"/>
                </a:solidFill>
              </a:rPr>
              <a:t>) CONTENT HERE</a:t>
            </a:r>
          </a:p>
        </p:txBody>
      </p:sp>
      <p:sp>
        <p:nvSpPr>
          <p:cNvPr id="41987" name="Content Placeholder 2"/>
          <p:cNvSpPr>
            <a:spLocks noGrp="1"/>
          </p:cNvSpPr>
          <p:nvPr>
            <p:ph idx="1"/>
          </p:nvPr>
        </p:nvSpPr>
        <p:spPr>
          <a:xfrm>
            <a:off x="0" y="2677958"/>
            <a:ext cx="9144000" cy="727075"/>
          </a:xfrm>
        </p:spPr>
        <p:txBody>
          <a:bodyPr/>
          <a:lstStyle/>
          <a:p>
            <a:pPr marL="228600" indent="0">
              <a:buFont typeface="Arial" panose="020B0604020202020204" pitchFamily="34" charset="0"/>
              <a:buNone/>
            </a:pPr>
            <a:r>
              <a:rPr lang="en-US" altLang="en-US" sz="2400" b="1" i="1" dirty="0">
                <a:solidFill>
                  <a:srgbClr val="646569"/>
                </a:solidFill>
              </a:rPr>
              <a:t>[INSERT </a:t>
            </a:r>
            <a:r>
              <a:rPr lang="en-US" altLang="en-US" sz="2400" dirty="0">
                <a:solidFill>
                  <a:srgbClr val="646569"/>
                </a:solidFill>
              </a:rPr>
              <a:t>key elements of your workplace prevention policy statement including who employees should contact in the event of a workplace violence incident.]</a:t>
            </a:r>
          </a:p>
        </p:txBody>
      </p:sp>
      <p:sp>
        <p:nvSpPr>
          <p:cNvPr id="27652" name="Title 1"/>
          <p:cNvSpPr txBox="1">
            <a:spLocks/>
          </p:cNvSpPr>
          <p:nvPr/>
        </p:nvSpPr>
        <p:spPr bwMode="auto">
          <a:xfrm>
            <a:off x="0" y="274638"/>
            <a:ext cx="9144000" cy="1141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228600"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spcBef>
                <a:spcPct val="0"/>
              </a:spcBef>
              <a:buFontTx/>
              <a:buNone/>
              <a:defRPr/>
            </a:pPr>
            <a:r>
              <a:rPr lang="en-US" altLang="en-US" b="1" dirty="0">
                <a:solidFill>
                  <a:srgbClr val="002D73"/>
                </a:solidFill>
                <a:latin typeface="+mn-lt"/>
              </a:rPr>
              <a:t>Workplace Violence Policy Statement</a:t>
            </a:r>
          </a:p>
          <a:p>
            <a:pPr>
              <a:spcBef>
                <a:spcPct val="0"/>
              </a:spcBef>
              <a:buFontTx/>
              <a:buNone/>
              <a:defRPr/>
            </a:pPr>
            <a:endParaRPr lang="en-US" altLang="en-US" b="1" dirty="0">
              <a:solidFill>
                <a:srgbClr val="002D73"/>
              </a:solidFill>
              <a:latin typeface="+mn-l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itle 1"/>
          <p:cNvSpPr txBox="1">
            <a:spLocks/>
          </p:cNvSpPr>
          <p:nvPr/>
        </p:nvSpPr>
        <p:spPr bwMode="auto">
          <a:xfrm>
            <a:off x="0" y="1645091"/>
            <a:ext cx="9144000" cy="837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defRPr/>
            </a:pPr>
            <a:r>
              <a:rPr lang="en-US" altLang="en-US" sz="4000" dirty="0">
                <a:solidFill>
                  <a:schemeClr val="bg1">
                    <a:lumMod val="50000"/>
                  </a:schemeClr>
                </a:solidFill>
              </a:rPr>
              <a:t>INSERT (</a:t>
            </a:r>
            <a:r>
              <a:rPr lang="en-US" altLang="en-US" sz="4000" b="1" i="1" dirty="0">
                <a:solidFill>
                  <a:schemeClr val="bg1">
                    <a:lumMod val="50000"/>
                  </a:schemeClr>
                </a:solidFill>
              </a:rPr>
              <a:t>Employer name</a:t>
            </a:r>
            <a:r>
              <a:rPr lang="en-US" altLang="en-US" sz="4000" dirty="0">
                <a:solidFill>
                  <a:schemeClr val="bg1">
                    <a:lumMod val="50000"/>
                  </a:schemeClr>
                </a:solidFill>
              </a:rPr>
              <a:t>) CONTENT HERE:</a:t>
            </a:r>
          </a:p>
        </p:txBody>
      </p:sp>
      <p:sp>
        <p:nvSpPr>
          <p:cNvPr id="7" name="Content Placeholder 2"/>
          <p:cNvSpPr txBox="1">
            <a:spLocks/>
          </p:cNvSpPr>
          <p:nvPr/>
        </p:nvSpPr>
        <p:spPr bwMode="auto">
          <a:xfrm>
            <a:off x="0" y="2677246"/>
            <a:ext cx="8669338" cy="735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28600" indent="0">
              <a:spcBef>
                <a:spcPct val="0"/>
              </a:spcBef>
              <a:buFont typeface="Arial" charset="0"/>
              <a:buNone/>
              <a:defRPr/>
            </a:pPr>
            <a:r>
              <a:rPr lang="en-US" sz="2400" dirty="0">
                <a:solidFill>
                  <a:srgbClr val="646569"/>
                </a:solidFill>
              </a:rPr>
              <a:t>Our Workplace Violence Prevention Policy statement is posted on bulletin boards located </a:t>
            </a:r>
            <a:r>
              <a:rPr lang="en-US" sz="2400" b="1" i="1" dirty="0">
                <a:solidFill>
                  <a:srgbClr val="646569"/>
                </a:solidFill>
              </a:rPr>
              <a:t>(INSERT the location of Policy Statement)</a:t>
            </a:r>
          </a:p>
          <a:p>
            <a:pPr>
              <a:defRPr/>
            </a:pPr>
            <a:endParaRPr lang="en-US" sz="2400" dirty="0">
              <a:solidFill>
                <a:srgbClr val="646569"/>
              </a:solidFill>
            </a:endParaRPr>
          </a:p>
        </p:txBody>
      </p:sp>
      <p:sp>
        <p:nvSpPr>
          <p:cNvPr id="18437" name="Title 1"/>
          <p:cNvSpPr txBox="1">
            <a:spLocks/>
          </p:cNvSpPr>
          <p:nvPr/>
        </p:nvSpPr>
        <p:spPr bwMode="auto">
          <a:xfrm>
            <a:off x="0" y="345281"/>
            <a:ext cx="9144000" cy="117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228600">
              <a:spcBef>
                <a:spcPct val="0"/>
              </a:spcBef>
              <a:buFontTx/>
              <a:buNone/>
              <a:defRPr/>
            </a:pPr>
            <a:r>
              <a:rPr lang="en-US" altLang="en-US" b="1" dirty="0">
                <a:solidFill>
                  <a:srgbClr val="002D73"/>
                </a:solidFill>
                <a:latin typeface="+mj-lt"/>
              </a:rPr>
              <a:t>Workplace Violence Policy </a:t>
            </a:r>
          </a:p>
          <a:p>
            <a:pPr marL="228600">
              <a:spcBef>
                <a:spcPct val="0"/>
              </a:spcBef>
              <a:buFontTx/>
              <a:buNone/>
              <a:defRPr/>
            </a:pPr>
            <a:r>
              <a:rPr lang="en-US" altLang="en-US" b="1" dirty="0">
                <a:solidFill>
                  <a:srgbClr val="002D73"/>
                </a:solidFill>
                <a:latin typeface="+mj-lt"/>
              </a:rPr>
              <a:t>Statement Location</a:t>
            </a:r>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970088"/>
            <a:ext cx="5334000" cy="20574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28600" eaLnBrk="1" hangingPunct="1">
              <a:defRPr/>
            </a:pPr>
            <a:r>
              <a:rPr lang="en-US" altLang="en-US" sz="2800" b="1" dirty="0">
                <a:solidFill>
                  <a:schemeClr val="bg1"/>
                </a:solidFill>
              </a:rPr>
              <a:t>Risk Evaluation and Determination</a:t>
            </a:r>
            <a:endParaRPr lang="en-US" sz="2800" dirty="0">
              <a:solidFill>
                <a:schemeClr val="bg1"/>
              </a:solidFill>
            </a:endParaRPr>
          </a:p>
        </p:txBody>
      </p:sp>
      <p:sp>
        <p:nvSpPr>
          <p:cNvPr id="6" name="Rectangle 5"/>
          <p:cNvSpPr/>
          <p:nvPr/>
        </p:nvSpPr>
        <p:spPr>
          <a:xfrm>
            <a:off x="0" y="1939925"/>
            <a:ext cx="5334000" cy="61913"/>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9525" y="277813"/>
            <a:ext cx="9144000" cy="1120775"/>
          </a:xfrm>
        </p:spPr>
        <p:txBody>
          <a:bodyPr/>
          <a:lstStyle/>
          <a:p>
            <a:pPr marL="228600" algn="l">
              <a:defRPr/>
            </a:pPr>
            <a:r>
              <a:rPr lang="en-US" altLang="en-US" sz="3200" b="1" dirty="0">
                <a:solidFill>
                  <a:srgbClr val="002D73"/>
                </a:solidFill>
                <a:latin typeface="+mn-lt"/>
              </a:rPr>
              <a:t>Risk Evaluation and Determination</a:t>
            </a:r>
            <a:br>
              <a:rPr lang="en-US" altLang="en-US" sz="3200" b="1" dirty="0">
                <a:solidFill>
                  <a:srgbClr val="002D73"/>
                </a:solidFill>
                <a:latin typeface="+mn-lt"/>
              </a:rPr>
            </a:br>
            <a:endParaRPr lang="en-US" altLang="en-US" sz="3200" b="1" dirty="0">
              <a:solidFill>
                <a:srgbClr val="002D73"/>
              </a:solidFill>
              <a:latin typeface="+mn-lt"/>
            </a:endParaRPr>
          </a:p>
        </p:txBody>
      </p:sp>
      <p:sp>
        <p:nvSpPr>
          <p:cNvPr id="22531" name="Content Placeholder 2"/>
          <p:cNvSpPr>
            <a:spLocks noGrp="1"/>
          </p:cNvSpPr>
          <p:nvPr>
            <p:ph idx="1"/>
          </p:nvPr>
        </p:nvSpPr>
        <p:spPr>
          <a:xfrm>
            <a:off x="0" y="1247775"/>
            <a:ext cx="8696325" cy="2136775"/>
          </a:xfrm>
        </p:spPr>
        <p:txBody>
          <a:bodyPr/>
          <a:lstStyle/>
          <a:p>
            <a:pPr marL="228600" indent="0">
              <a:buNone/>
              <a:defRPr/>
            </a:pPr>
            <a:r>
              <a:rPr lang="en-US" sz="2400" dirty="0">
                <a:solidFill>
                  <a:srgbClr val="646569"/>
                </a:solidFill>
              </a:rPr>
              <a:t>The workplace violence prevention act and the associated regulations require (</a:t>
            </a:r>
            <a:r>
              <a:rPr lang="en-US" sz="2400" b="1" i="1" dirty="0">
                <a:solidFill>
                  <a:srgbClr val="646569"/>
                </a:solidFill>
              </a:rPr>
              <a:t>INSERT Employer name</a:t>
            </a:r>
            <a:r>
              <a:rPr lang="en-US" sz="2400" dirty="0">
                <a:solidFill>
                  <a:srgbClr val="646569"/>
                </a:solidFill>
              </a:rPr>
              <a:t>) to perform a risk evaluation to determine workplace violence risk factors. It must include: </a:t>
            </a:r>
          </a:p>
          <a:p>
            <a:pPr marL="228600" indent="0">
              <a:buFont typeface="Arial" charset="0"/>
              <a:buNone/>
              <a:defRPr/>
            </a:pPr>
            <a:endParaRPr lang="en-US" sz="1000" dirty="0">
              <a:solidFill>
                <a:srgbClr val="646569"/>
              </a:solidFill>
            </a:endParaRPr>
          </a:p>
          <a:p>
            <a:pPr marL="457200" indent="-228600">
              <a:spcBef>
                <a:spcPts val="0"/>
              </a:spcBef>
              <a:buFont typeface="Arial" charset="0"/>
              <a:buChar char="•"/>
              <a:defRPr/>
            </a:pPr>
            <a:r>
              <a:rPr lang="en-US" sz="2400" dirty="0">
                <a:solidFill>
                  <a:srgbClr val="646569"/>
                </a:solidFill>
              </a:rPr>
              <a:t>Record examination</a:t>
            </a:r>
          </a:p>
          <a:p>
            <a:pPr marL="457200" indent="-228600">
              <a:buFont typeface="Arial" charset="0"/>
              <a:buChar char="•"/>
              <a:defRPr/>
            </a:pPr>
            <a:r>
              <a:rPr lang="en-US" sz="2400" dirty="0">
                <a:solidFill>
                  <a:srgbClr val="646569"/>
                </a:solidFill>
              </a:rPr>
              <a:t>Assessment of relevant policies, work practices and work procedures that impact workplace violence</a:t>
            </a:r>
          </a:p>
          <a:p>
            <a:pPr marL="457200" indent="-228600">
              <a:buFont typeface="Arial" charset="0"/>
              <a:buChar char="•"/>
              <a:defRPr/>
            </a:pPr>
            <a:r>
              <a:rPr lang="en-US" sz="2400" dirty="0">
                <a:solidFill>
                  <a:srgbClr val="646569"/>
                </a:solidFill>
              </a:rPr>
              <a:t>Evaluation of the physical environment with the participation of authorized employee representative (s)</a:t>
            </a:r>
            <a:endParaRPr lang="en-US" sz="2400" dirty="0">
              <a:solidFill>
                <a:srgbClr val="646569"/>
              </a:solidFill>
              <a:cs typeface="Arial"/>
            </a:endParaRPr>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2"/>
          <p:cNvSpPr>
            <a:spLocks noGrp="1"/>
          </p:cNvSpPr>
          <p:nvPr>
            <p:ph sz="quarter" idx="1"/>
          </p:nvPr>
        </p:nvSpPr>
        <p:spPr>
          <a:xfrm>
            <a:off x="7938" y="1540285"/>
            <a:ext cx="8686800" cy="2625725"/>
          </a:xfrm>
        </p:spPr>
        <p:txBody>
          <a:bodyPr/>
          <a:lstStyle/>
          <a:p>
            <a:pPr marL="287338" indent="-58738">
              <a:spcBef>
                <a:spcPct val="0"/>
              </a:spcBef>
              <a:buFont typeface="Arial" charset="0"/>
              <a:buNone/>
              <a:defRPr/>
            </a:pPr>
            <a:r>
              <a:rPr lang="en-US" altLang="en-US" sz="2400" dirty="0">
                <a:solidFill>
                  <a:srgbClr val="646569"/>
                </a:solidFill>
              </a:rPr>
              <a:t>The (</a:t>
            </a:r>
            <a:r>
              <a:rPr lang="en-US" altLang="en-US" sz="2400" b="1" i="1" dirty="0">
                <a:solidFill>
                  <a:srgbClr val="646569"/>
                </a:solidFill>
              </a:rPr>
              <a:t>INSERT employer name</a:t>
            </a:r>
            <a:r>
              <a:rPr lang="en-US" altLang="en-US" sz="2400" dirty="0">
                <a:solidFill>
                  <a:srgbClr val="646569"/>
                </a:solidFill>
              </a:rPr>
              <a:t>) must review workplace violence incidents that occurred in the previous year to identify patterns in the:</a:t>
            </a:r>
          </a:p>
          <a:p>
            <a:pPr marL="287338" indent="-58738">
              <a:spcBef>
                <a:spcPct val="0"/>
              </a:spcBef>
              <a:buFont typeface="Arial" charset="0"/>
              <a:buNone/>
              <a:defRPr/>
            </a:pPr>
            <a:endParaRPr lang="en-US" altLang="en-US" sz="1000" dirty="0">
              <a:solidFill>
                <a:srgbClr val="646569"/>
              </a:solidFill>
            </a:endParaRPr>
          </a:p>
          <a:p>
            <a:pPr marL="571500">
              <a:spcBef>
                <a:spcPct val="0"/>
              </a:spcBef>
              <a:buFont typeface="Arial" charset="0"/>
              <a:buChar char="•"/>
              <a:defRPr/>
            </a:pPr>
            <a:r>
              <a:rPr lang="en-US" altLang="en-US" sz="2400" dirty="0">
                <a:solidFill>
                  <a:srgbClr val="646569"/>
                </a:solidFill>
              </a:rPr>
              <a:t>Type and cause of injuries</a:t>
            </a:r>
          </a:p>
          <a:p>
            <a:pPr marL="571500">
              <a:spcBef>
                <a:spcPct val="0"/>
              </a:spcBef>
              <a:buFont typeface="Arial" charset="0"/>
              <a:buChar char="•"/>
              <a:defRPr/>
            </a:pPr>
            <a:r>
              <a:rPr lang="en-US" altLang="en-US" sz="2400" dirty="0">
                <a:solidFill>
                  <a:srgbClr val="646569"/>
                </a:solidFill>
              </a:rPr>
              <a:t>Specific areas within the workplace where incidents occur</a:t>
            </a:r>
          </a:p>
          <a:p>
            <a:pPr marL="571500">
              <a:spcBef>
                <a:spcPct val="0"/>
              </a:spcBef>
              <a:buFont typeface="Arial" charset="0"/>
              <a:buChar char="•"/>
              <a:defRPr/>
            </a:pPr>
            <a:r>
              <a:rPr lang="en-US" altLang="en-US" sz="2400" dirty="0">
                <a:solidFill>
                  <a:srgbClr val="646569"/>
                </a:solidFill>
              </a:rPr>
              <a:t>Specific workplace practices involved in incidents</a:t>
            </a:r>
            <a:endParaRPr lang="en-US" altLang="en-US" sz="2400" dirty="0">
              <a:solidFill>
                <a:srgbClr val="646569"/>
              </a:solidFill>
              <a:cs typeface="Arial"/>
            </a:endParaRPr>
          </a:p>
          <a:p>
            <a:pPr marL="571500">
              <a:spcBef>
                <a:spcPct val="0"/>
              </a:spcBef>
              <a:buFont typeface="Arial" charset="0"/>
              <a:buChar char="•"/>
              <a:defRPr/>
            </a:pPr>
            <a:r>
              <a:rPr lang="en-US" altLang="en-US" sz="2400" dirty="0">
                <a:solidFill>
                  <a:srgbClr val="646569"/>
                </a:solidFill>
              </a:rPr>
              <a:t>Specific individuals involved in incidents</a:t>
            </a:r>
          </a:p>
        </p:txBody>
      </p:sp>
      <p:sp>
        <p:nvSpPr>
          <p:cNvPr id="31747" name="Title 1"/>
          <p:cNvSpPr>
            <a:spLocks noGrp="1"/>
          </p:cNvSpPr>
          <p:nvPr>
            <p:ph type="title"/>
          </p:nvPr>
        </p:nvSpPr>
        <p:spPr>
          <a:xfrm>
            <a:off x="0" y="389347"/>
            <a:ext cx="9144000" cy="1150938"/>
          </a:xfrm>
        </p:spPr>
        <p:txBody>
          <a:bodyPr/>
          <a:lstStyle/>
          <a:p>
            <a:pPr marL="228600" algn="l">
              <a:defRPr/>
            </a:pPr>
            <a:r>
              <a:rPr lang="en-US" altLang="en-US" sz="3200" b="1" dirty="0">
                <a:solidFill>
                  <a:srgbClr val="002D73"/>
                </a:solidFill>
                <a:latin typeface="+mn-lt"/>
              </a:rPr>
              <a:t>Risk Evaluation and Determination:</a:t>
            </a:r>
            <a:br>
              <a:rPr lang="en-US" altLang="en-US" sz="3200" b="1" dirty="0">
                <a:solidFill>
                  <a:srgbClr val="002D73"/>
                </a:solidFill>
                <a:latin typeface="+mn-lt"/>
              </a:rPr>
            </a:br>
            <a:r>
              <a:rPr lang="en-US" altLang="en-US" sz="3200" b="1" dirty="0">
                <a:solidFill>
                  <a:srgbClr val="002D73"/>
                </a:solidFill>
                <a:latin typeface="+mn-lt"/>
              </a:rPr>
              <a:t>Record Examination</a:t>
            </a: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277813"/>
            <a:ext cx="9144000" cy="1141412"/>
          </a:xfrm>
        </p:spPr>
        <p:txBody>
          <a:bodyPr/>
          <a:lstStyle/>
          <a:p>
            <a:pPr marL="228600" algn="l">
              <a:defRPr/>
            </a:pPr>
            <a:r>
              <a:rPr lang="en-US" altLang="en-US" sz="3200" b="1" dirty="0">
                <a:solidFill>
                  <a:srgbClr val="002D73"/>
                </a:solidFill>
                <a:latin typeface="+mn-lt"/>
              </a:rPr>
              <a:t>Prevention of Workplace Violence</a:t>
            </a:r>
            <a:br>
              <a:rPr lang="en-US" altLang="en-US" sz="3200" b="1" dirty="0">
                <a:solidFill>
                  <a:srgbClr val="002D73"/>
                </a:solidFill>
                <a:latin typeface="+mn-lt"/>
              </a:rPr>
            </a:br>
            <a:r>
              <a:rPr lang="en-US" altLang="en-US" sz="3200" b="1" dirty="0">
                <a:solidFill>
                  <a:srgbClr val="002D73"/>
                </a:solidFill>
                <a:latin typeface="+mn-lt"/>
              </a:rPr>
              <a:t>Learning Objectives</a:t>
            </a:r>
          </a:p>
        </p:txBody>
      </p:sp>
      <p:sp>
        <p:nvSpPr>
          <p:cNvPr id="5123" name="Content Placeholder 2"/>
          <p:cNvSpPr>
            <a:spLocks noGrp="1"/>
          </p:cNvSpPr>
          <p:nvPr>
            <p:ph idx="1"/>
          </p:nvPr>
        </p:nvSpPr>
        <p:spPr>
          <a:xfrm>
            <a:off x="0" y="1436688"/>
            <a:ext cx="8712200" cy="3160712"/>
          </a:xfrm>
        </p:spPr>
        <p:txBody>
          <a:bodyPr/>
          <a:lstStyle/>
          <a:p>
            <a:pPr indent="-114300">
              <a:buFont typeface="Arial" charset="0"/>
              <a:buNone/>
              <a:defRPr/>
            </a:pPr>
            <a:r>
              <a:rPr lang="en-US" altLang="en-US" sz="2000" dirty="0">
                <a:solidFill>
                  <a:srgbClr val="646569"/>
                </a:solidFill>
                <a:cs typeface="Arial" panose="020B0604020202020204" pitchFamily="34" charset="0"/>
              </a:rPr>
              <a:t>Participants will:</a:t>
            </a:r>
          </a:p>
          <a:p>
            <a:pPr marL="628650">
              <a:spcBef>
                <a:spcPct val="0"/>
              </a:spcBef>
              <a:spcAft>
                <a:spcPts val="0"/>
              </a:spcAft>
              <a:buSzPct val="124000"/>
              <a:defRPr/>
            </a:pPr>
            <a:r>
              <a:rPr lang="en-US" altLang="en-US" sz="2000" dirty="0">
                <a:solidFill>
                  <a:srgbClr val="646569"/>
                </a:solidFill>
                <a:cs typeface="Arial"/>
              </a:rPr>
              <a:t>Learn the requirements of the Workplace Violence Prevention Act and Department of Labor regulations</a:t>
            </a:r>
          </a:p>
          <a:p>
            <a:pPr marL="628650">
              <a:spcBef>
                <a:spcPct val="0"/>
              </a:spcBef>
              <a:spcAft>
                <a:spcPts val="0"/>
              </a:spcAft>
              <a:buSzPct val="124000"/>
              <a:defRPr/>
            </a:pPr>
            <a:r>
              <a:rPr lang="en-US" altLang="en-US" sz="2000" dirty="0">
                <a:solidFill>
                  <a:srgbClr val="646569"/>
                </a:solidFill>
                <a:cs typeface="Arial"/>
              </a:rPr>
              <a:t>Define workplace violence and understand the different types </a:t>
            </a:r>
            <a:endParaRPr lang="en-US" altLang="en-US" sz="2000" dirty="0">
              <a:solidFill>
                <a:srgbClr val="646569"/>
              </a:solidFill>
              <a:cs typeface="Arial" panose="020B0604020202020204" pitchFamily="34" charset="0"/>
            </a:endParaRPr>
          </a:p>
          <a:p>
            <a:pPr marL="628650">
              <a:spcBef>
                <a:spcPct val="0"/>
              </a:spcBef>
              <a:spcAft>
                <a:spcPts val="0"/>
              </a:spcAft>
              <a:buSzPct val="124000"/>
              <a:defRPr/>
            </a:pPr>
            <a:r>
              <a:rPr lang="en-US" altLang="en-US" sz="2000" dirty="0">
                <a:solidFill>
                  <a:srgbClr val="646569"/>
                </a:solidFill>
                <a:cs typeface="Arial"/>
              </a:rPr>
              <a:t>Learn the key elements of (</a:t>
            </a:r>
            <a:r>
              <a:rPr lang="en-US" altLang="en-US" sz="2000" b="1" i="1" dirty="0">
                <a:solidFill>
                  <a:srgbClr val="646569"/>
                </a:solidFill>
                <a:cs typeface="Arial"/>
              </a:rPr>
              <a:t>Insert employer name)’s </a:t>
            </a:r>
            <a:r>
              <a:rPr lang="en-US" altLang="en-US" sz="2000" dirty="0">
                <a:solidFill>
                  <a:srgbClr val="646569"/>
                </a:solidFill>
                <a:cs typeface="Arial"/>
              </a:rPr>
              <a:t>workplace violence prevention policy and program.</a:t>
            </a:r>
          </a:p>
          <a:p>
            <a:pPr marL="628650">
              <a:spcBef>
                <a:spcPct val="0"/>
              </a:spcBef>
              <a:spcAft>
                <a:spcPts val="0"/>
              </a:spcAft>
              <a:buSzPct val="124000"/>
              <a:defRPr/>
            </a:pPr>
            <a:r>
              <a:rPr lang="en-US" altLang="en-US" sz="2000" dirty="0">
                <a:solidFill>
                  <a:srgbClr val="646569"/>
                </a:solidFill>
                <a:cs typeface="Arial"/>
              </a:rPr>
              <a:t>Learn where our policy statement is posted and to how to obtain a copy of our workplace violence program</a:t>
            </a:r>
          </a:p>
          <a:p>
            <a:pPr marL="628650">
              <a:spcBef>
                <a:spcPct val="0"/>
              </a:spcBef>
              <a:spcAft>
                <a:spcPts val="0"/>
              </a:spcAft>
              <a:buSzPct val="124000"/>
              <a:defRPr/>
            </a:pPr>
            <a:r>
              <a:rPr lang="en-US" altLang="en-US" sz="2000" dirty="0">
                <a:solidFill>
                  <a:srgbClr val="646569"/>
                </a:solidFill>
                <a:cs typeface="Arial"/>
              </a:rPr>
              <a:t>Learn workplace violence risk factors and prevention efforts</a:t>
            </a:r>
          </a:p>
          <a:p>
            <a:pPr marL="628650">
              <a:spcBef>
                <a:spcPct val="0"/>
              </a:spcBef>
              <a:buSzPct val="124000"/>
              <a:defRPr/>
            </a:pPr>
            <a:r>
              <a:rPr lang="en-US" altLang="en-US" sz="2000" dirty="0">
                <a:solidFill>
                  <a:srgbClr val="646569"/>
                </a:solidFill>
                <a:cs typeface="Arial"/>
              </a:rPr>
              <a:t>Learn how to report incidents of workplace violence</a:t>
            </a:r>
          </a:p>
          <a:p>
            <a:pPr marL="1200150" lvl="1" indent="-457200">
              <a:spcBef>
                <a:spcPct val="0"/>
              </a:spcBef>
              <a:buFont typeface="Wingdings" pitchFamily="2" charset="2"/>
              <a:buChar char="§"/>
              <a:defRPr/>
            </a:pPr>
            <a:r>
              <a:rPr lang="en-US" altLang="en-US" sz="2000" dirty="0">
                <a:solidFill>
                  <a:srgbClr val="646569"/>
                </a:solidFill>
                <a:cs typeface="Arial"/>
              </a:rPr>
              <a:t>With employer</a:t>
            </a:r>
            <a:endParaRPr lang="en-US" altLang="en-US" sz="2000" dirty="0">
              <a:solidFill>
                <a:srgbClr val="646569"/>
              </a:solidFill>
              <a:cs typeface="Arial" panose="020B0604020202020204" pitchFamily="34" charset="0"/>
            </a:endParaRPr>
          </a:p>
          <a:p>
            <a:pPr marL="1200150" lvl="1" indent="-457200">
              <a:spcBef>
                <a:spcPct val="0"/>
              </a:spcBef>
              <a:buFont typeface="Wingdings" pitchFamily="2" charset="2"/>
              <a:buChar char="§"/>
              <a:defRPr/>
            </a:pPr>
            <a:r>
              <a:rPr lang="en-US" altLang="en-US" sz="2000" dirty="0">
                <a:solidFill>
                  <a:srgbClr val="646569"/>
                </a:solidFill>
                <a:cs typeface="Arial"/>
              </a:rPr>
              <a:t>With Department of Labor  </a:t>
            </a:r>
            <a:endParaRPr lang="en-US" altLang="en-US" sz="2000" dirty="0">
              <a:solidFill>
                <a:srgbClr val="646569"/>
              </a:solidFill>
              <a:cs typeface="Arial" panose="020B0604020202020204" pitchFamily="34" charset="0"/>
            </a:endParaRPr>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Content Placeholder 2"/>
          <p:cNvSpPr>
            <a:spLocks noGrp="1"/>
          </p:cNvSpPr>
          <p:nvPr>
            <p:ph sz="quarter" idx="1"/>
          </p:nvPr>
        </p:nvSpPr>
        <p:spPr>
          <a:xfrm>
            <a:off x="-1588" y="1615519"/>
            <a:ext cx="8713788" cy="1160463"/>
          </a:xfrm>
        </p:spPr>
        <p:txBody>
          <a:bodyPr/>
          <a:lstStyle/>
          <a:p>
            <a:pPr marL="228600" indent="0">
              <a:spcBef>
                <a:spcPct val="0"/>
              </a:spcBef>
              <a:buFont typeface="Arial" panose="020B0604020202020204" pitchFamily="34" charset="0"/>
              <a:buNone/>
            </a:pPr>
            <a:r>
              <a:rPr lang="en-US" altLang="en-US" sz="2400" dirty="0">
                <a:solidFill>
                  <a:srgbClr val="646569"/>
                </a:solidFill>
              </a:rPr>
              <a:t>The (</a:t>
            </a:r>
            <a:r>
              <a:rPr lang="en-US" altLang="en-US" sz="2400" b="1" i="1" dirty="0">
                <a:solidFill>
                  <a:srgbClr val="646569"/>
                </a:solidFill>
              </a:rPr>
              <a:t>INSERT employer name</a:t>
            </a:r>
            <a:r>
              <a:rPr lang="en-US" altLang="en-US" sz="2400" dirty="0">
                <a:solidFill>
                  <a:srgbClr val="646569"/>
                </a:solidFill>
              </a:rPr>
              <a:t>) must assess related policies, procedures, and work practices that impact risk of workplace violence.</a:t>
            </a:r>
          </a:p>
        </p:txBody>
      </p:sp>
      <p:sp>
        <p:nvSpPr>
          <p:cNvPr id="32772" name="Title 1"/>
          <p:cNvSpPr>
            <a:spLocks noGrp="1"/>
          </p:cNvSpPr>
          <p:nvPr>
            <p:ph type="title"/>
          </p:nvPr>
        </p:nvSpPr>
        <p:spPr>
          <a:xfrm>
            <a:off x="0" y="376745"/>
            <a:ext cx="9144000" cy="1160463"/>
          </a:xfrm>
        </p:spPr>
        <p:txBody>
          <a:bodyPr/>
          <a:lstStyle/>
          <a:p>
            <a:pPr marL="228600" algn="l">
              <a:defRPr/>
            </a:pPr>
            <a:r>
              <a:rPr lang="en-US" altLang="en-US" sz="3200" b="1" dirty="0">
                <a:solidFill>
                  <a:srgbClr val="002D73"/>
                </a:solidFill>
                <a:latin typeface="+mn-lt"/>
              </a:rPr>
              <a:t>Risk Evaluation and Determination:</a:t>
            </a:r>
            <a:br>
              <a:rPr lang="en-US" altLang="en-US" sz="3200" b="1" dirty="0">
                <a:solidFill>
                  <a:srgbClr val="002D73"/>
                </a:solidFill>
                <a:latin typeface="+mn-lt"/>
              </a:rPr>
            </a:br>
            <a:r>
              <a:rPr lang="en-US" altLang="en-US" sz="3200" b="1" dirty="0">
                <a:solidFill>
                  <a:srgbClr val="002D73"/>
                </a:solidFill>
                <a:latin typeface="+mn-lt"/>
              </a:rPr>
              <a:t>Administrative Risk Factors </a:t>
            </a:r>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a:spLocks noGrp="1"/>
          </p:cNvSpPr>
          <p:nvPr>
            <p:ph sz="quarter" idx="1"/>
          </p:nvPr>
        </p:nvSpPr>
        <p:spPr>
          <a:xfrm>
            <a:off x="0" y="1635060"/>
            <a:ext cx="8686800" cy="2971800"/>
          </a:xfrm>
        </p:spPr>
        <p:txBody>
          <a:bodyPr/>
          <a:lstStyle/>
          <a:p>
            <a:pPr marL="228600" indent="0">
              <a:spcBef>
                <a:spcPct val="0"/>
              </a:spcBef>
              <a:buNone/>
              <a:defRPr/>
            </a:pPr>
            <a:r>
              <a:rPr lang="en-US" sz="1800" dirty="0">
                <a:solidFill>
                  <a:srgbClr val="646569"/>
                </a:solidFill>
              </a:rPr>
              <a:t>The </a:t>
            </a:r>
            <a:r>
              <a:rPr lang="en-US" sz="1800" b="1" i="1" dirty="0">
                <a:solidFill>
                  <a:srgbClr val="646569"/>
                </a:solidFill>
              </a:rPr>
              <a:t>(INSERT employer name</a:t>
            </a:r>
            <a:r>
              <a:rPr lang="en-US" sz="1800" dirty="0">
                <a:solidFill>
                  <a:srgbClr val="646569"/>
                </a:solidFill>
              </a:rPr>
              <a:t>), with participation of the AER, must evaluate all workplace locations to determine what factors place employees at risk of workplace violence.</a:t>
            </a:r>
          </a:p>
          <a:p>
            <a:pPr marL="228600" indent="0">
              <a:buFont typeface="Arial" panose="020B0604020202020204" pitchFamily="34" charset="0"/>
              <a:buNone/>
              <a:defRPr/>
            </a:pPr>
            <a:r>
              <a:rPr lang="en-US" sz="1800" dirty="0">
                <a:solidFill>
                  <a:srgbClr val="646569"/>
                </a:solidFill>
              </a:rPr>
              <a:t>Factors may include but are not limited to:  </a:t>
            </a:r>
          </a:p>
          <a:p>
            <a:pPr lvl="1">
              <a:buFont typeface="Arial" panose="020B0604020202020204" pitchFamily="34" charset="0"/>
              <a:buChar char="•"/>
              <a:defRPr/>
            </a:pPr>
            <a:r>
              <a:rPr lang="en-US" sz="1800" dirty="0">
                <a:solidFill>
                  <a:srgbClr val="646569"/>
                </a:solidFill>
              </a:rPr>
              <a:t>Contact with the public </a:t>
            </a:r>
          </a:p>
          <a:p>
            <a:pPr lvl="1">
              <a:buFont typeface="Arial" panose="020B0604020202020204" pitchFamily="34" charset="0"/>
              <a:buChar char="•"/>
              <a:defRPr/>
            </a:pPr>
            <a:r>
              <a:rPr lang="en-US" sz="1800" dirty="0">
                <a:solidFill>
                  <a:srgbClr val="646569"/>
                </a:solidFill>
              </a:rPr>
              <a:t>Working late night or early morning hours</a:t>
            </a:r>
          </a:p>
          <a:p>
            <a:pPr lvl="1">
              <a:buFont typeface="Arial" panose="020B0604020202020204" pitchFamily="34" charset="0"/>
              <a:buChar char="•"/>
              <a:defRPr/>
            </a:pPr>
            <a:r>
              <a:rPr lang="en-US" sz="1800" dirty="0">
                <a:solidFill>
                  <a:srgbClr val="646569"/>
                </a:solidFill>
              </a:rPr>
              <a:t>Exchanging money with the public </a:t>
            </a:r>
          </a:p>
          <a:p>
            <a:pPr lvl="1">
              <a:buFont typeface="Arial" panose="020B0604020202020204" pitchFamily="34" charset="0"/>
              <a:buChar char="•"/>
              <a:defRPr/>
            </a:pPr>
            <a:r>
              <a:rPr lang="en-US" sz="1800" dirty="0">
                <a:solidFill>
                  <a:srgbClr val="646569"/>
                </a:solidFill>
              </a:rPr>
              <a:t>Working alone or in small numbers</a:t>
            </a:r>
          </a:p>
          <a:p>
            <a:pPr lvl="1">
              <a:buFont typeface="Arial" panose="020B0604020202020204" pitchFamily="34" charset="0"/>
              <a:buChar char="•"/>
              <a:defRPr/>
            </a:pPr>
            <a:r>
              <a:rPr lang="en-US" sz="1800" dirty="0">
                <a:solidFill>
                  <a:srgbClr val="646569"/>
                </a:solidFill>
              </a:rPr>
              <a:t>Uncontrolled public access to the work location</a:t>
            </a:r>
          </a:p>
          <a:p>
            <a:pPr marL="514350" indent="-285750">
              <a:spcBef>
                <a:spcPct val="0"/>
              </a:spcBef>
              <a:buFont typeface="Arial" charset="0"/>
              <a:buNone/>
              <a:defRPr/>
            </a:pPr>
            <a:endParaRPr lang="en-US" sz="2000" dirty="0">
              <a:solidFill>
                <a:srgbClr val="646569"/>
              </a:solidFill>
            </a:endParaRPr>
          </a:p>
          <a:p>
            <a:pPr marL="0" indent="0">
              <a:spcBef>
                <a:spcPct val="0"/>
              </a:spcBef>
              <a:buFont typeface="Arial" charset="0"/>
              <a:buNone/>
              <a:defRPr/>
            </a:pPr>
            <a:endParaRPr lang="en-US" sz="2000" dirty="0">
              <a:solidFill>
                <a:srgbClr val="646569"/>
              </a:solidFill>
            </a:endParaRPr>
          </a:p>
          <a:p>
            <a:pPr marL="0" indent="0">
              <a:spcBef>
                <a:spcPct val="0"/>
              </a:spcBef>
              <a:buFont typeface="Arial" charset="0"/>
              <a:buNone/>
              <a:defRPr/>
            </a:pPr>
            <a:endParaRPr lang="en-US" sz="2000" dirty="0">
              <a:solidFill>
                <a:srgbClr val="646569"/>
              </a:solidFill>
            </a:endParaRPr>
          </a:p>
          <a:p>
            <a:pPr marL="0" indent="0">
              <a:spcBef>
                <a:spcPct val="0"/>
              </a:spcBef>
              <a:buFont typeface="Arial" charset="0"/>
              <a:buNone/>
              <a:defRPr/>
            </a:pPr>
            <a:endParaRPr lang="en-US" sz="2000" dirty="0">
              <a:solidFill>
                <a:srgbClr val="646569"/>
              </a:solidFill>
            </a:endParaRPr>
          </a:p>
          <a:p>
            <a:pPr marL="0" indent="0">
              <a:spcBef>
                <a:spcPct val="0"/>
              </a:spcBef>
              <a:buFont typeface="Arial" charset="0"/>
              <a:buNone/>
              <a:defRPr/>
            </a:pPr>
            <a:endParaRPr lang="en-US" sz="2000" dirty="0">
              <a:solidFill>
                <a:srgbClr val="646569"/>
              </a:solidFill>
            </a:endParaRPr>
          </a:p>
        </p:txBody>
      </p:sp>
      <p:sp>
        <p:nvSpPr>
          <p:cNvPr id="33796" name="Title 1"/>
          <p:cNvSpPr>
            <a:spLocks noGrp="1"/>
          </p:cNvSpPr>
          <p:nvPr>
            <p:ph type="title"/>
          </p:nvPr>
        </p:nvSpPr>
        <p:spPr>
          <a:xfrm>
            <a:off x="0" y="532337"/>
            <a:ext cx="9144000" cy="1004887"/>
          </a:xfrm>
        </p:spPr>
        <p:txBody>
          <a:bodyPr/>
          <a:lstStyle/>
          <a:p>
            <a:pPr marL="228600" algn="l">
              <a:defRPr/>
            </a:pPr>
            <a:r>
              <a:rPr lang="en-US" altLang="en-US" sz="3200" b="1" dirty="0">
                <a:solidFill>
                  <a:srgbClr val="002D73"/>
                </a:solidFill>
                <a:latin typeface="+mn-lt"/>
              </a:rPr>
              <a:t>Risk Evaluation and Determination</a:t>
            </a:r>
            <a:br>
              <a:rPr lang="en-US" altLang="en-US" sz="3200" b="1" dirty="0">
                <a:solidFill>
                  <a:srgbClr val="002D73"/>
                </a:solidFill>
                <a:latin typeface="+mn-lt"/>
              </a:rPr>
            </a:br>
            <a:r>
              <a:rPr lang="en-US" altLang="en-US" sz="3200" b="1" dirty="0">
                <a:solidFill>
                  <a:srgbClr val="002D73"/>
                </a:solidFill>
                <a:latin typeface="+mn-lt"/>
              </a:rPr>
              <a:t>Evaluation of Physical Environment </a:t>
            </a:r>
          </a:p>
        </p:txBody>
      </p:sp>
    </p:spTree>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2005013"/>
            <a:ext cx="5334000" cy="20574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28600" eaLnBrk="1" hangingPunct="1">
              <a:defRPr/>
            </a:pPr>
            <a:r>
              <a:rPr lang="en-US" altLang="en-US" sz="2800" b="1" dirty="0">
                <a:solidFill>
                  <a:schemeClr val="bg1"/>
                </a:solidFill>
              </a:rPr>
              <a:t>Workplace Violence Prevention Program</a:t>
            </a:r>
            <a:endParaRPr lang="en-US" sz="2800" dirty="0">
              <a:solidFill>
                <a:schemeClr val="bg1"/>
              </a:solidFill>
            </a:endParaRPr>
          </a:p>
        </p:txBody>
      </p:sp>
      <p:sp>
        <p:nvSpPr>
          <p:cNvPr id="6" name="Rectangle 5"/>
          <p:cNvSpPr/>
          <p:nvPr/>
        </p:nvSpPr>
        <p:spPr>
          <a:xfrm>
            <a:off x="0" y="1947863"/>
            <a:ext cx="5334000" cy="61912"/>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0" y="274638"/>
            <a:ext cx="9144000" cy="1123950"/>
          </a:xfrm>
        </p:spPr>
        <p:txBody>
          <a:bodyPr/>
          <a:lstStyle/>
          <a:p>
            <a:pPr marL="228600" algn="l">
              <a:defRPr/>
            </a:pPr>
            <a:r>
              <a:rPr lang="en-US" altLang="en-US" sz="3200" b="1" dirty="0">
                <a:solidFill>
                  <a:srgbClr val="002D73"/>
                </a:solidFill>
                <a:latin typeface="+mn-lt"/>
              </a:rPr>
              <a:t>Workplace Violence Prevention Program</a:t>
            </a:r>
            <a:br>
              <a:rPr lang="en-US" altLang="en-US" sz="3200" b="1" dirty="0">
                <a:solidFill>
                  <a:srgbClr val="002D73"/>
                </a:solidFill>
                <a:latin typeface="+mn-lt"/>
              </a:rPr>
            </a:br>
            <a:endParaRPr lang="en-US" altLang="en-US" sz="3200" b="1" dirty="0">
              <a:solidFill>
                <a:srgbClr val="002D73"/>
              </a:solidFill>
              <a:latin typeface="+mn-lt"/>
            </a:endParaRPr>
          </a:p>
        </p:txBody>
      </p:sp>
      <p:sp>
        <p:nvSpPr>
          <p:cNvPr id="58371" name="Content Placeholder 2"/>
          <p:cNvSpPr>
            <a:spLocks noGrp="1"/>
          </p:cNvSpPr>
          <p:nvPr>
            <p:ph idx="1"/>
          </p:nvPr>
        </p:nvSpPr>
        <p:spPr>
          <a:xfrm>
            <a:off x="0" y="1098550"/>
            <a:ext cx="8686800" cy="3092450"/>
          </a:xfrm>
        </p:spPr>
        <p:txBody>
          <a:bodyPr/>
          <a:lstStyle/>
          <a:p>
            <a:pPr marL="228600" indent="0">
              <a:buFont typeface="Arial" panose="020B0604020202020204" pitchFamily="34" charset="0"/>
              <a:buNone/>
            </a:pPr>
            <a:r>
              <a:rPr lang="en-US" altLang="en-US" sz="2400" dirty="0">
                <a:solidFill>
                  <a:srgbClr val="646569"/>
                </a:solidFill>
              </a:rPr>
              <a:t>The workplace violence prevention act and NYS DOL regulations require the </a:t>
            </a:r>
            <a:r>
              <a:rPr lang="en-US" altLang="en-US" sz="2400" b="1" i="1" dirty="0">
                <a:solidFill>
                  <a:srgbClr val="646569"/>
                </a:solidFill>
              </a:rPr>
              <a:t>(INSERT employer name) </a:t>
            </a:r>
            <a:r>
              <a:rPr lang="en-US" altLang="en-US" sz="2400" dirty="0">
                <a:solidFill>
                  <a:srgbClr val="646569"/>
                </a:solidFill>
              </a:rPr>
              <a:t>to create a comprehensive written workplace violence prevention program (WVPP), with participation of the AER.</a:t>
            </a:r>
          </a:p>
          <a:p>
            <a:pPr marL="228600" indent="0">
              <a:buFont typeface="Arial" panose="020B0604020202020204" pitchFamily="34" charset="0"/>
              <a:buNone/>
            </a:pPr>
            <a:endParaRPr lang="en-US" altLang="en-US" sz="1000" dirty="0">
              <a:solidFill>
                <a:srgbClr val="646569"/>
              </a:solidFill>
            </a:endParaRPr>
          </a:p>
          <a:p>
            <a:pPr marL="228600" indent="0">
              <a:buFont typeface="Arial" panose="020B0604020202020204" pitchFamily="34" charset="0"/>
              <a:buNone/>
            </a:pPr>
            <a:r>
              <a:rPr lang="en-US" altLang="en-US" sz="2400" b="1" dirty="0">
                <a:solidFill>
                  <a:srgbClr val="646569"/>
                </a:solidFill>
              </a:rPr>
              <a:t>(</a:t>
            </a:r>
            <a:r>
              <a:rPr lang="en-US" altLang="en-US" sz="2400" b="1" i="1" dirty="0">
                <a:solidFill>
                  <a:srgbClr val="646569"/>
                </a:solidFill>
              </a:rPr>
              <a:t>INSERT </a:t>
            </a:r>
            <a:r>
              <a:rPr lang="en-US" altLang="en-US" sz="2400" b="1" dirty="0">
                <a:solidFill>
                  <a:srgbClr val="646569"/>
                </a:solidFill>
              </a:rPr>
              <a:t>employer name) </a:t>
            </a:r>
            <a:r>
              <a:rPr lang="en-US" altLang="en-US" sz="2400" dirty="0">
                <a:solidFill>
                  <a:srgbClr val="646569"/>
                </a:solidFill>
              </a:rPr>
              <a:t>will solicit input from the AER on situations in the workplace that pose a threat of workplace violence and on the program the (</a:t>
            </a:r>
            <a:r>
              <a:rPr lang="en-US" altLang="en-US" sz="2400" b="1" i="1" dirty="0">
                <a:solidFill>
                  <a:srgbClr val="646569"/>
                </a:solidFill>
              </a:rPr>
              <a:t>INSERT employer name</a:t>
            </a:r>
            <a:r>
              <a:rPr lang="en-US" altLang="en-US" sz="2400" dirty="0">
                <a:solidFill>
                  <a:srgbClr val="646569"/>
                </a:solidFill>
              </a:rPr>
              <a:t>) intends to implement. </a:t>
            </a:r>
          </a:p>
        </p:txBody>
      </p:sp>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a:spLocks noGrp="1"/>
          </p:cNvSpPr>
          <p:nvPr>
            <p:ph idx="1"/>
          </p:nvPr>
        </p:nvSpPr>
        <p:spPr>
          <a:xfrm>
            <a:off x="0" y="1116013"/>
            <a:ext cx="8686800" cy="3831768"/>
          </a:xfrm>
        </p:spPr>
        <p:txBody>
          <a:bodyPr>
            <a:normAutofit fontScale="92500" lnSpcReduction="20000"/>
          </a:bodyPr>
          <a:lstStyle/>
          <a:p>
            <a:pPr marL="454025" indent="-225425">
              <a:spcBef>
                <a:spcPts val="0"/>
              </a:spcBef>
              <a:spcAft>
                <a:spcPts val="1200"/>
              </a:spcAft>
              <a:buFont typeface="Arial" charset="0"/>
              <a:buNone/>
              <a:defRPr/>
            </a:pPr>
            <a:r>
              <a:rPr lang="en-US" sz="2400" dirty="0">
                <a:solidFill>
                  <a:srgbClr val="646569"/>
                </a:solidFill>
              </a:rPr>
              <a:t>As required by the Act, our workplace violence prevention program includes:</a:t>
            </a:r>
          </a:p>
          <a:p>
            <a:pPr marL="454025" indent="-225425">
              <a:buSzPct val="100000"/>
              <a:buFont typeface="Arial" charset="0"/>
              <a:buChar char="•"/>
              <a:defRPr/>
            </a:pPr>
            <a:r>
              <a:rPr lang="en-US" sz="2400" dirty="0">
                <a:solidFill>
                  <a:srgbClr val="646569"/>
                </a:solidFill>
              </a:rPr>
              <a:t>Risk factors identified in the risk evaluation</a:t>
            </a:r>
            <a:endParaRPr lang="en-US" sz="2400" dirty="0">
              <a:solidFill>
                <a:srgbClr val="646569"/>
              </a:solidFill>
              <a:cs typeface="Arial"/>
            </a:endParaRPr>
          </a:p>
          <a:p>
            <a:pPr marL="454025" indent="-225425">
              <a:buSzPct val="100000"/>
              <a:buFont typeface="Arial" charset="0"/>
              <a:buChar char="•"/>
              <a:defRPr/>
            </a:pPr>
            <a:r>
              <a:rPr lang="en-US" sz="2400" dirty="0">
                <a:solidFill>
                  <a:srgbClr val="646569"/>
                </a:solidFill>
              </a:rPr>
              <a:t>Methods and means to prevent workplace violence and implemented safeguards addressing each identified risk factor </a:t>
            </a:r>
          </a:p>
          <a:p>
            <a:pPr marL="454025" indent="-225425">
              <a:buSzPct val="100000"/>
              <a:buFont typeface="Arial" charset="0"/>
              <a:buChar char="•"/>
              <a:defRPr/>
            </a:pPr>
            <a:r>
              <a:rPr lang="en-US" sz="2400" dirty="0">
                <a:solidFill>
                  <a:srgbClr val="646569"/>
                </a:solidFill>
              </a:rPr>
              <a:t>Hierarchy of control measures which ranks safeguards from most effective to least effective </a:t>
            </a:r>
          </a:p>
          <a:p>
            <a:pPr marL="454025" indent="-225425">
              <a:buSzPct val="100000"/>
              <a:buFont typeface="Arial" charset="0"/>
              <a:buChar char="•"/>
              <a:defRPr/>
            </a:pPr>
            <a:r>
              <a:rPr lang="en-US" sz="2400" dirty="0">
                <a:solidFill>
                  <a:srgbClr val="646569"/>
                </a:solidFill>
              </a:rPr>
              <a:t>Incident reporting system </a:t>
            </a:r>
          </a:p>
          <a:p>
            <a:pPr marL="454025" indent="-225425">
              <a:buSzPct val="100000"/>
              <a:buFont typeface="Arial" charset="0"/>
              <a:buChar char="•"/>
              <a:defRPr/>
            </a:pPr>
            <a:r>
              <a:rPr lang="en-US" sz="2400" dirty="0">
                <a:solidFill>
                  <a:srgbClr val="646569"/>
                </a:solidFill>
              </a:rPr>
              <a:t>Employee training outline or lesson plan</a:t>
            </a:r>
          </a:p>
          <a:p>
            <a:pPr marL="454025" indent="-225425">
              <a:buSzPct val="100000"/>
              <a:buFont typeface="Arial" charset="0"/>
              <a:buChar char="•"/>
              <a:defRPr/>
            </a:pPr>
            <a:r>
              <a:rPr lang="en-US" sz="2400" dirty="0">
                <a:solidFill>
                  <a:srgbClr val="646569"/>
                </a:solidFill>
              </a:rPr>
              <a:t>A plan to review workplace incidents once a year and update our program as needed</a:t>
            </a:r>
          </a:p>
          <a:p>
            <a:pPr marL="624078" indent="-514350">
              <a:buFont typeface="Arial" charset="0"/>
              <a:buNone/>
              <a:defRPr/>
            </a:pPr>
            <a:endParaRPr lang="en-US" sz="2400" dirty="0">
              <a:solidFill>
                <a:srgbClr val="646569"/>
              </a:solidFill>
            </a:endParaRPr>
          </a:p>
          <a:p>
            <a:pPr marL="624078" indent="-514350">
              <a:buFont typeface="+mj-lt"/>
              <a:buAutoNum type="arabicPeriod"/>
              <a:defRPr/>
            </a:pPr>
            <a:endParaRPr lang="en-US" sz="2400" dirty="0">
              <a:solidFill>
                <a:srgbClr val="646569"/>
              </a:solidFill>
            </a:endParaRPr>
          </a:p>
        </p:txBody>
      </p:sp>
      <p:sp>
        <p:nvSpPr>
          <p:cNvPr id="64515" name="Title 1"/>
          <p:cNvSpPr>
            <a:spLocks noGrp="1"/>
          </p:cNvSpPr>
          <p:nvPr>
            <p:ph type="title"/>
          </p:nvPr>
        </p:nvSpPr>
        <p:spPr>
          <a:xfrm>
            <a:off x="0" y="377825"/>
            <a:ext cx="8686800" cy="896938"/>
          </a:xfrm>
        </p:spPr>
        <p:txBody>
          <a:bodyPr/>
          <a:lstStyle/>
          <a:p>
            <a:pPr marL="228600" algn="l"/>
            <a:r>
              <a:rPr lang="en-US" altLang="en-US" sz="3200" b="1" dirty="0">
                <a:solidFill>
                  <a:srgbClr val="002D73"/>
                </a:solidFill>
              </a:rPr>
              <a:t>Workplace Violence Prevention Program</a:t>
            </a:r>
            <a:br>
              <a:rPr lang="en-US" altLang="en-US" sz="3200" b="1" dirty="0">
                <a:solidFill>
                  <a:srgbClr val="002D73"/>
                </a:solidFill>
              </a:rPr>
            </a:br>
            <a:endParaRPr lang="en-US" altLang="en-US" sz="3200" b="1" dirty="0">
              <a:solidFill>
                <a:srgbClr val="002D73"/>
              </a:solidFill>
            </a:endParaRPr>
          </a:p>
        </p:txBody>
      </p:sp>
    </p:spTree>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Content Placeholder 2"/>
          <p:cNvSpPr>
            <a:spLocks noGrp="1"/>
          </p:cNvSpPr>
          <p:nvPr>
            <p:ph sz="quarter" idx="1"/>
          </p:nvPr>
        </p:nvSpPr>
        <p:spPr>
          <a:xfrm>
            <a:off x="0" y="976313"/>
            <a:ext cx="8272463" cy="3287712"/>
          </a:xfrm>
        </p:spPr>
        <p:txBody>
          <a:bodyPr/>
          <a:lstStyle/>
          <a:p>
            <a:pPr marL="287020" indent="-58420">
              <a:spcBef>
                <a:spcPct val="0"/>
              </a:spcBef>
              <a:buNone/>
            </a:pPr>
            <a:r>
              <a:rPr lang="en-US" altLang="en-US" sz="2100" dirty="0">
                <a:solidFill>
                  <a:srgbClr val="646569"/>
                </a:solidFill>
              </a:rPr>
              <a:t>The Act and NYS DOL regulations do not require information obtained in complying with the law to be disclosed if it must be kept confidential for security reasons including the following:</a:t>
            </a:r>
            <a:endParaRPr lang="en-US" dirty="0"/>
          </a:p>
          <a:p>
            <a:pPr marL="287338" indent="-58738">
              <a:spcBef>
                <a:spcPct val="0"/>
              </a:spcBef>
              <a:buFont typeface="Arial" panose="020B0604020202020204" pitchFamily="34" charset="0"/>
              <a:buNone/>
            </a:pPr>
            <a:endParaRPr lang="en-US" altLang="en-US" sz="1000" dirty="0">
              <a:solidFill>
                <a:srgbClr val="646569"/>
              </a:solidFill>
            </a:endParaRPr>
          </a:p>
          <a:p>
            <a:pPr marL="573088" lvl="2" indent="-344488">
              <a:spcBef>
                <a:spcPct val="0"/>
              </a:spcBef>
            </a:pPr>
            <a:r>
              <a:rPr lang="en-US" altLang="en-US" sz="2100" dirty="0">
                <a:solidFill>
                  <a:srgbClr val="646569"/>
                </a:solidFill>
              </a:rPr>
              <a:t>Interfere with law enforcement investigations or judicial proceedings</a:t>
            </a:r>
          </a:p>
          <a:p>
            <a:pPr marL="573088" lvl="2" indent="-344488">
              <a:spcBef>
                <a:spcPct val="0"/>
              </a:spcBef>
            </a:pPr>
            <a:r>
              <a:rPr lang="en-US" altLang="en-US" sz="2100" dirty="0">
                <a:solidFill>
                  <a:srgbClr val="646569"/>
                </a:solidFill>
              </a:rPr>
              <a:t>Deprive a person of a right to a fair trial</a:t>
            </a:r>
          </a:p>
          <a:p>
            <a:pPr marL="573088" lvl="2" indent="-344488">
              <a:spcBef>
                <a:spcPct val="0"/>
              </a:spcBef>
            </a:pPr>
            <a:r>
              <a:rPr lang="en-US" altLang="en-US" sz="2100" dirty="0">
                <a:solidFill>
                  <a:srgbClr val="646569"/>
                </a:solidFill>
              </a:rPr>
              <a:t>Identify a confidential source or disclose confidential information</a:t>
            </a:r>
          </a:p>
          <a:p>
            <a:pPr marL="573088" lvl="2" indent="-344488">
              <a:spcBef>
                <a:spcPct val="0"/>
              </a:spcBef>
            </a:pPr>
            <a:r>
              <a:rPr lang="en-US" altLang="en-US" sz="2100" dirty="0">
                <a:solidFill>
                  <a:srgbClr val="646569"/>
                </a:solidFill>
              </a:rPr>
              <a:t>Reveal criminal investigative techniques or procedures</a:t>
            </a:r>
          </a:p>
          <a:p>
            <a:pPr marL="573088" lvl="2" indent="-344488">
              <a:spcBef>
                <a:spcPct val="0"/>
              </a:spcBef>
            </a:pPr>
            <a:r>
              <a:rPr lang="en-US" altLang="en-US" sz="2100" dirty="0">
                <a:solidFill>
                  <a:srgbClr val="646569"/>
                </a:solidFill>
              </a:rPr>
              <a:t>Endanger the life or safety of any person</a:t>
            </a:r>
          </a:p>
        </p:txBody>
      </p:sp>
      <p:sp>
        <p:nvSpPr>
          <p:cNvPr id="36867" name="Title 1"/>
          <p:cNvSpPr>
            <a:spLocks noGrp="1"/>
          </p:cNvSpPr>
          <p:nvPr>
            <p:ph type="title"/>
          </p:nvPr>
        </p:nvSpPr>
        <p:spPr>
          <a:xfrm>
            <a:off x="0" y="663878"/>
            <a:ext cx="9018740" cy="312435"/>
          </a:xfrm>
        </p:spPr>
        <p:txBody>
          <a:bodyPr/>
          <a:lstStyle/>
          <a:p>
            <a:pPr marL="228600" algn="l">
              <a:defRPr/>
            </a:pPr>
            <a:r>
              <a:rPr lang="en-US" altLang="en-US" sz="3200" b="1" dirty="0">
                <a:solidFill>
                  <a:srgbClr val="002D73"/>
                </a:solidFill>
                <a:latin typeface="+mn-lt"/>
              </a:rPr>
              <a:t>Workplace Violence Prevention Program</a:t>
            </a:r>
            <a:br>
              <a:rPr lang="en-US" altLang="en-US" sz="3200" b="1" dirty="0">
                <a:solidFill>
                  <a:srgbClr val="002D73"/>
                </a:solidFill>
                <a:latin typeface="+mn-lt"/>
              </a:rPr>
            </a:br>
            <a:endParaRPr lang="en-US" altLang="en-US" sz="3200" b="1" dirty="0">
              <a:solidFill>
                <a:srgbClr val="002D73"/>
              </a:solidFill>
              <a:latin typeface="+mn-lt"/>
            </a:endParaRPr>
          </a:p>
        </p:txBody>
      </p:sp>
    </p:spTree>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0" y="369095"/>
            <a:ext cx="8686800" cy="1270000"/>
          </a:xfrm>
        </p:spPr>
        <p:txBody>
          <a:bodyPr/>
          <a:lstStyle/>
          <a:p>
            <a:pPr marL="228600" algn="l">
              <a:defRPr/>
            </a:pPr>
            <a:r>
              <a:rPr lang="en-US" altLang="en-US" sz="3200" b="1" dirty="0">
                <a:solidFill>
                  <a:srgbClr val="002D73"/>
                </a:solidFill>
                <a:latin typeface="+mn-lt"/>
              </a:rPr>
              <a:t>Workplace Violence Prevention Program</a:t>
            </a:r>
            <a:br>
              <a:rPr lang="en-US" altLang="en-US" sz="3200" b="1" dirty="0">
                <a:solidFill>
                  <a:srgbClr val="002D73"/>
                </a:solidFill>
                <a:latin typeface="+mn-lt"/>
              </a:rPr>
            </a:br>
            <a:endParaRPr lang="en-US" altLang="en-US" sz="3200" b="1" dirty="0">
              <a:solidFill>
                <a:srgbClr val="002D73"/>
              </a:solidFill>
              <a:latin typeface="+mn-lt"/>
            </a:endParaRPr>
          </a:p>
        </p:txBody>
      </p:sp>
      <p:sp>
        <p:nvSpPr>
          <p:cNvPr id="62467" name="Title 1"/>
          <p:cNvSpPr txBox="1">
            <a:spLocks/>
          </p:cNvSpPr>
          <p:nvPr/>
        </p:nvSpPr>
        <p:spPr bwMode="auto">
          <a:xfrm>
            <a:off x="0" y="1385369"/>
            <a:ext cx="9144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ctr">
              <a:spcBef>
                <a:spcPct val="0"/>
              </a:spcBef>
              <a:buFontTx/>
              <a:buNone/>
            </a:pPr>
            <a:r>
              <a:rPr lang="en-US" altLang="en-US" sz="4000" b="1" dirty="0">
                <a:solidFill>
                  <a:srgbClr val="646569"/>
                </a:solidFill>
                <a:latin typeface="+mj-lt"/>
              </a:rPr>
              <a:t>INSERT (</a:t>
            </a:r>
            <a:r>
              <a:rPr lang="en-US" altLang="en-US" sz="4000" b="1" i="1" dirty="0">
                <a:solidFill>
                  <a:srgbClr val="646569"/>
                </a:solidFill>
              </a:rPr>
              <a:t>employer name </a:t>
            </a:r>
            <a:r>
              <a:rPr lang="en-US" altLang="en-US" sz="4000" b="1" dirty="0">
                <a:solidFill>
                  <a:srgbClr val="646569"/>
                </a:solidFill>
                <a:latin typeface="+mj-lt"/>
              </a:rPr>
              <a:t>) CONTENT HERE:</a:t>
            </a:r>
          </a:p>
        </p:txBody>
      </p:sp>
      <p:sp>
        <p:nvSpPr>
          <p:cNvPr id="62468" name="Content Placeholder 2"/>
          <p:cNvSpPr>
            <a:spLocks noGrp="1"/>
          </p:cNvSpPr>
          <p:nvPr>
            <p:ph idx="1"/>
          </p:nvPr>
        </p:nvSpPr>
        <p:spPr>
          <a:xfrm>
            <a:off x="105507" y="2655369"/>
            <a:ext cx="8686800" cy="1168400"/>
          </a:xfrm>
        </p:spPr>
        <p:txBody>
          <a:bodyPr/>
          <a:lstStyle/>
          <a:p>
            <a:pPr marL="228600" indent="0">
              <a:spcBef>
                <a:spcPct val="0"/>
              </a:spcBef>
              <a:buFont typeface="Arial" panose="020B0604020202020204" pitchFamily="34" charset="0"/>
              <a:buNone/>
            </a:pPr>
            <a:r>
              <a:rPr lang="en-US" altLang="en-US" sz="2400" dirty="0">
                <a:solidFill>
                  <a:srgbClr val="646569"/>
                </a:solidFill>
              </a:rPr>
              <a:t>Our (</a:t>
            </a:r>
            <a:r>
              <a:rPr lang="en-US" altLang="en-US" sz="2400" b="1" i="1" dirty="0">
                <a:solidFill>
                  <a:srgbClr val="646569"/>
                </a:solidFill>
              </a:rPr>
              <a:t>INSERT employer name</a:t>
            </a:r>
            <a:r>
              <a:rPr lang="en-US" altLang="en-US" sz="2400" dirty="0">
                <a:solidFill>
                  <a:srgbClr val="646569"/>
                </a:solidFill>
              </a:rPr>
              <a:t>)’s written Workplace Violence Prevention Program can be found …</a:t>
            </a:r>
            <a:r>
              <a:rPr lang="en-US" altLang="en-US" sz="2400" b="1" i="1" dirty="0">
                <a:solidFill>
                  <a:srgbClr val="646569"/>
                </a:solidFill>
              </a:rPr>
              <a:t>(INSERT location and how employees can obtain a copy)</a:t>
            </a:r>
          </a:p>
        </p:txBody>
      </p:sp>
    </p:spTree>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Content Placeholder 2"/>
          <p:cNvSpPr>
            <a:spLocks noGrp="1"/>
          </p:cNvSpPr>
          <p:nvPr>
            <p:ph idx="1"/>
          </p:nvPr>
        </p:nvSpPr>
        <p:spPr>
          <a:xfrm>
            <a:off x="128954" y="1565642"/>
            <a:ext cx="8686800" cy="809625"/>
          </a:xfrm>
        </p:spPr>
        <p:txBody>
          <a:bodyPr/>
          <a:lstStyle/>
          <a:p>
            <a:pPr marL="228600" indent="0">
              <a:buNone/>
            </a:pPr>
            <a:r>
              <a:rPr lang="en-US" altLang="en-US" sz="2400" dirty="0">
                <a:solidFill>
                  <a:srgbClr val="646569"/>
                </a:solidFill>
              </a:rPr>
              <a:t>The Act and NYS DOL regulations require a list of the risk factors identified in the workplace risk evaluation,</a:t>
            </a:r>
          </a:p>
          <a:p>
            <a:pPr marL="228600" indent="0">
              <a:buFont typeface="Arial" panose="020B0604020202020204" pitchFamily="34" charset="0"/>
              <a:buNone/>
            </a:pPr>
            <a:endParaRPr lang="en-US" altLang="en-US" sz="2400" dirty="0">
              <a:solidFill>
                <a:srgbClr val="646569"/>
              </a:solidFill>
            </a:endParaRPr>
          </a:p>
          <a:p>
            <a:pPr marL="228600" indent="0">
              <a:buFont typeface="Arial" panose="020B0604020202020204" pitchFamily="34" charset="0"/>
              <a:buNone/>
            </a:pPr>
            <a:endParaRPr lang="en-US" altLang="en-US" sz="2400" b="1" i="1" dirty="0">
              <a:solidFill>
                <a:srgbClr val="646569"/>
              </a:solidFill>
            </a:endParaRPr>
          </a:p>
          <a:p>
            <a:pPr marL="228600" indent="0">
              <a:buFont typeface="Arial" panose="020B0604020202020204" pitchFamily="34" charset="0"/>
              <a:buNone/>
            </a:pPr>
            <a:endParaRPr lang="en-US" altLang="en-US" sz="2400" b="1" i="1" dirty="0">
              <a:solidFill>
                <a:srgbClr val="646569"/>
              </a:solidFill>
            </a:endParaRPr>
          </a:p>
          <a:p>
            <a:pPr marL="228600" indent="0">
              <a:buFont typeface="Arial" panose="020B0604020202020204" pitchFamily="34" charset="0"/>
              <a:buNone/>
            </a:pPr>
            <a:r>
              <a:rPr lang="en-US" altLang="en-US" sz="2400" b="1" i="1" dirty="0">
                <a:solidFill>
                  <a:srgbClr val="646569"/>
                </a:solidFill>
              </a:rPr>
              <a:t>(INSERT the specific risks identified for your workplace)</a:t>
            </a:r>
          </a:p>
        </p:txBody>
      </p:sp>
      <p:sp>
        <p:nvSpPr>
          <p:cNvPr id="40963" name="Title 1"/>
          <p:cNvSpPr txBox="1">
            <a:spLocks/>
          </p:cNvSpPr>
          <p:nvPr/>
        </p:nvSpPr>
        <p:spPr bwMode="auto">
          <a:xfrm>
            <a:off x="-328246" y="2571750"/>
            <a:ext cx="86868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lgn="ctr">
              <a:spcBef>
                <a:spcPct val="0"/>
              </a:spcBef>
              <a:buFontTx/>
              <a:buNone/>
              <a:defRPr/>
            </a:pPr>
            <a:r>
              <a:rPr lang="en-US" altLang="en-US" sz="4000" b="1" dirty="0">
                <a:solidFill>
                  <a:srgbClr val="646569"/>
                </a:solidFill>
                <a:latin typeface="+mj-lt"/>
              </a:rPr>
              <a:t>INSERT (</a:t>
            </a:r>
            <a:r>
              <a:rPr lang="en-US" altLang="en-US" sz="4000" b="1" i="1" dirty="0">
                <a:solidFill>
                  <a:srgbClr val="646569"/>
                </a:solidFill>
              </a:rPr>
              <a:t>employer name</a:t>
            </a:r>
            <a:r>
              <a:rPr lang="en-US" altLang="en-US" sz="4000" b="1" dirty="0">
                <a:solidFill>
                  <a:srgbClr val="646569"/>
                </a:solidFill>
                <a:latin typeface="+mj-lt"/>
              </a:rPr>
              <a:t>) CONTENT HERE</a:t>
            </a:r>
          </a:p>
        </p:txBody>
      </p:sp>
      <p:sp>
        <p:nvSpPr>
          <p:cNvPr id="40964" name="Title 1"/>
          <p:cNvSpPr>
            <a:spLocks noGrp="1"/>
          </p:cNvSpPr>
          <p:nvPr>
            <p:ph type="title"/>
          </p:nvPr>
        </p:nvSpPr>
        <p:spPr>
          <a:xfrm>
            <a:off x="0" y="271463"/>
            <a:ext cx="8686800" cy="1165225"/>
          </a:xfrm>
        </p:spPr>
        <p:txBody>
          <a:bodyPr/>
          <a:lstStyle/>
          <a:p>
            <a:pPr marL="228600" algn="l">
              <a:defRPr/>
            </a:pPr>
            <a:r>
              <a:rPr lang="en-US" altLang="en-US" sz="3200" b="1" dirty="0">
                <a:solidFill>
                  <a:srgbClr val="002D73"/>
                </a:solidFill>
                <a:latin typeface="+mn-lt"/>
              </a:rPr>
              <a:t>Workplace Violence Prevention Program:</a:t>
            </a:r>
            <a:br>
              <a:rPr lang="en-US" altLang="en-US" sz="3200" b="1" dirty="0">
                <a:solidFill>
                  <a:srgbClr val="002D73"/>
                </a:solidFill>
                <a:latin typeface="+mn-lt"/>
              </a:rPr>
            </a:br>
            <a:r>
              <a:rPr lang="en-US" altLang="en-US" sz="3200" b="1" dirty="0">
                <a:solidFill>
                  <a:srgbClr val="002D73"/>
                </a:solidFill>
                <a:latin typeface="+mn-lt"/>
              </a:rPr>
              <a:t>Risk Factors Identified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Content Placeholder 2"/>
          <p:cNvSpPr>
            <a:spLocks noGrp="1"/>
          </p:cNvSpPr>
          <p:nvPr>
            <p:ph sz="quarter" idx="1"/>
          </p:nvPr>
        </p:nvSpPr>
        <p:spPr>
          <a:xfrm>
            <a:off x="0" y="2030413"/>
            <a:ext cx="8686800" cy="1038225"/>
          </a:xfrm>
        </p:spPr>
        <p:txBody>
          <a:bodyPr/>
          <a:lstStyle/>
          <a:p>
            <a:pPr marL="228600" indent="0">
              <a:spcBef>
                <a:spcPct val="0"/>
              </a:spcBef>
              <a:buFont typeface="Arial" panose="020B0604020202020204" pitchFamily="34" charset="0"/>
              <a:buNone/>
            </a:pPr>
            <a:r>
              <a:rPr lang="en-US" altLang="en-US" sz="2400" dirty="0">
                <a:solidFill>
                  <a:srgbClr val="646569"/>
                </a:solidFill>
              </a:rPr>
              <a:t>The Act and NYS DOL regulations require a method by which the (</a:t>
            </a:r>
            <a:r>
              <a:rPr lang="en-US" altLang="en-US" sz="2400" b="1" i="1" dirty="0">
                <a:solidFill>
                  <a:srgbClr val="646569"/>
                </a:solidFill>
              </a:rPr>
              <a:t>INSERT employer name</a:t>
            </a:r>
            <a:r>
              <a:rPr lang="en-US" altLang="en-US" sz="2400" dirty="0">
                <a:solidFill>
                  <a:srgbClr val="646569"/>
                </a:solidFill>
              </a:rPr>
              <a:t>) will address each specific risk identified in the workplace risk evaluation</a:t>
            </a:r>
            <a:endParaRPr lang="en-US" altLang="en-US" sz="2400" dirty="0">
              <a:solidFill>
                <a:srgbClr val="646569"/>
              </a:solidFill>
              <a:cs typeface="Arial"/>
            </a:endParaRPr>
          </a:p>
          <a:p>
            <a:pPr marL="228600" indent="0">
              <a:spcBef>
                <a:spcPct val="0"/>
              </a:spcBef>
              <a:buFont typeface="Arial" panose="020B0604020202020204" pitchFamily="34" charset="0"/>
              <a:buNone/>
            </a:pPr>
            <a:endParaRPr lang="en-US" altLang="en-US" sz="2400" dirty="0">
              <a:solidFill>
                <a:srgbClr val="646569"/>
              </a:solidFill>
            </a:endParaRPr>
          </a:p>
        </p:txBody>
      </p:sp>
      <p:sp>
        <p:nvSpPr>
          <p:cNvPr id="70659" name="Title 1"/>
          <p:cNvSpPr>
            <a:spLocks noGrp="1"/>
          </p:cNvSpPr>
          <p:nvPr>
            <p:ph type="title"/>
          </p:nvPr>
        </p:nvSpPr>
        <p:spPr>
          <a:xfrm>
            <a:off x="0" y="377825"/>
            <a:ext cx="8753475" cy="1574800"/>
          </a:xfrm>
        </p:spPr>
        <p:txBody>
          <a:bodyPr/>
          <a:lstStyle/>
          <a:p>
            <a:pPr marL="228600" algn="l"/>
            <a:r>
              <a:rPr lang="en-US" altLang="en-US" sz="3200" b="1" dirty="0">
                <a:solidFill>
                  <a:srgbClr val="002D73"/>
                </a:solidFill>
              </a:rPr>
              <a:t>Workplace Violence Prevention Program:</a:t>
            </a:r>
            <a:br>
              <a:rPr lang="en-US" altLang="en-US" sz="3200" b="1" dirty="0">
                <a:solidFill>
                  <a:srgbClr val="002D73"/>
                </a:solidFill>
              </a:rPr>
            </a:br>
            <a:r>
              <a:rPr lang="en-US" altLang="en-US" sz="3200" b="1" dirty="0">
                <a:solidFill>
                  <a:srgbClr val="002D73"/>
                </a:solidFill>
              </a:rPr>
              <a:t>Methods to Address Specific Risk </a:t>
            </a:r>
            <a:br>
              <a:rPr lang="en-US" altLang="en-US" sz="3200" b="1" dirty="0">
                <a:solidFill>
                  <a:srgbClr val="002D73"/>
                </a:solidFill>
              </a:rPr>
            </a:br>
            <a:r>
              <a:rPr lang="en-US" altLang="en-US" sz="3200" b="1" dirty="0">
                <a:solidFill>
                  <a:srgbClr val="002D73"/>
                </a:solidFill>
              </a:rPr>
              <a:t>Factors</a:t>
            </a:r>
          </a:p>
        </p:txBody>
      </p:sp>
    </p:spTree>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p:nvPr>
        </p:nvSpPr>
        <p:spPr>
          <a:xfrm>
            <a:off x="-143219" y="4117592"/>
            <a:ext cx="9144000" cy="901700"/>
          </a:xfrm>
        </p:spPr>
        <p:txBody>
          <a:bodyPr/>
          <a:lstStyle/>
          <a:p>
            <a:r>
              <a:rPr lang="en-US" altLang="en-US" sz="3200" b="1" dirty="0">
                <a:solidFill>
                  <a:srgbClr val="646569"/>
                </a:solidFill>
              </a:rPr>
              <a:t>INSERT (</a:t>
            </a:r>
            <a:r>
              <a:rPr lang="en-US" altLang="en-US" sz="3200" b="1" i="1" dirty="0">
                <a:solidFill>
                  <a:srgbClr val="646569"/>
                </a:solidFill>
              </a:rPr>
              <a:t>employer name </a:t>
            </a:r>
            <a:r>
              <a:rPr lang="en-US" altLang="en-US" sz="3200" b="1" dirty="0">
                <a:solidFill>
                  <a:srgbClr val="646569"/>
                </a:solidFill>
              </a:rPr>
              <a:t>) CONTENT HERE</a:t>
            </a:r>
          </a:p>
        </p:txBody>
      </p:sp>
      <p:sp>
        <p:nvSpPr>
          <p:cNvPr id="72707" name="Content Placeholder 2"/>
          <p:cNvSpPr>
            <a:spLocks noGrp="1"/>
          </p:cNvSpPr>
          <p:nvPr>
            <p:ph idx="1"/>
          </p:nvPr>
        </p:nvSpPr>
        <p:spPr>
          <a:xfrm>
            <a:off x="0" y="1955703"/>
            <a:ext cx="8440738" cy="1651000"/>
          </a:xfrm>
        </p:spPr>
        <p:txBody>
          <a:bodyPr/>
          <a:lstStyle/>
          <a:p>
            <a:pPr marL="236220" indent="0">
              <a:buNone/>
            </a:pPr>
            <a:r>
              <a:rPr lang="en-US" altLang="en-US" sz="1800" b="1" i="1" dirty="0">
                <a:solidFill>
                  <a:srgbClr val="646569"/>
                </a:solidFill>
              </a:rPr>
              <a:t>(INSERT: </a:t>
            </a:r>
            <a:endParaRPr lang="en-US" sz="1800" dirty="0">
              <a:solidFill>
                <a:srgbClr val="002D73"/>
              </a:solidFill>
              <a:cs typeface="Arial"/>
            </a:endParaRPr>
          </a:p>
          <a:p>
            <a:pPr marL="579120"/>
            <a:r>
              <a:rPr lang="en-US" altLang="en-US" sz="1800" b="1" i="1" dirty="0">
                <a:solidFill>
                  <a:srgbClr val="646569"/>
                </a:solidFill>
              </a:rPr>
              <a:t>the specific methods and measures your workplace has implemented for each of the identified risks </a:t>
            </a:r>
            <a:endParaRPr lang="en-US" sz="1800" dirty="0">
              <a:cs typeface="Arial"/>
            </a:endParaRPr>
          </a:p>
          <a:p>
            <a:pPr marL="579120"/>
            <a:r>
              <a:rPr lang="en-US" altLang="en-US" sz="1800" b="1" i="1" dirty="0">
                <a:solidFill>
                  <a:srgbClr val="646569"/>
                </a:solidFill>
              </a:rPr>
              <a:t>the measures employees can take to protect themselves </a:t>
            </a:r>
            <a:endParaRPr lang="en-US" altLang="en-US" sz="1800" b="1" i="1" dirty="0">
              <a:solidFill>
                <a:srgbClr val="646569"/>
              </a:solidFill>
              <a:cs typeface="Arial"/>
            </a:endParaRPr>
          </a:p>
          <a:p>
            <a:pPr marL="579120"/>
            <a:r>
              <a:rPr lang="en-US" altLang="en-US" sz="1800" b="1" i="1" dirty="0">
                <a:solidFill>
                  <a:srgbClr val="646569"/>
                </a:solidFill>
              </a:rPr>
              <a:t>different measures for different work location types, if any, such as office, field, or secure facilities)</a:t>
            </a:r>
            <a:endParaRPr lang="en-US" altLang="en-US" sz="1800" b="1" i="1" dirty="0">
              <a:solidFill>
                <a:srgbClr val="646569"/>
              </a:solidFill>
              <a:cs typeface="Arial"/>
            </a:endParaRPr>
          </a:p>
        </p:txBody>
      </p:sp>
      <p:sp>
        <p:nvSpPr>
          <p:cNvPr id="43012" name="Title 1"/>
          <p:cNvSpPr txBox="1">
            <a:spLocks/>
          </p:cNvSpPr>
          <p:nvPr/>
        </p:nvSpPr>
        <p:spPr bwMode="auto">
          <a:xfrm>
            <a:off x="7938" y="382588"/>
            <a:ext cx="8643937" cy="146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solidFill>
                  <a:srgbClr val="002D73"/>
                </a:solidFill>
                <a:latin typeface="+mj-lt"/>
              </a:rPr>
              <a:t>Workplace Violence Prevention Program:</a:t>
            </a:r>
          </a:p>
          <a:p>
            <a:pPr marL="228600">
              <a:spcBef>
                <a:spcPct val="0"/>
              </a:spcBef>
              <a:buFontTx/>
              <a:buNone/>
              <a:defRPr/>
            </a:pPr>
            <a:r>
              <a:rPr lang="en-US" altLang="en-US" b="1" dirty="0">
                <a:solidFill>
                  <a:srgbClr val="002D73"/>
                </a:solidFill>
                <a:latin typeface="+mj-lt"/>
              </a:rPr>
              <a:t>Methods to Address Specific Risk </a:t>
            </a:r>
          </a:p>
          <a:p>
            <a:pPr marL="228600">
              <a:spcBef>
                <a:spcPct val="0"/>
              </a:spcBef>
              <a:buFontTx/>
              <a:buNone/>
              <a:defRPr/>
            </a:pPr>
            <a:r>
              <a:rPr lang="en-US" altLang="en-US" b="1" dirty="0">
                <a:solidFill>
                  <a:srgbClr val="002D73"/>
                </a:solidFill>
                <a:latin typeface="+mj-lt"/>
              </a:rPr>
              <a:t>Factors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2005013"/>
            <a:ext cx="5334000" cy="20574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28600" eaLnBrk="1" hangingPunct="1">
              <a:defRPr/>
            </a:pPr>
            <a:r>
              <a:rPr lang="en-US" altLang="en-US" sz="2800" b="1" dirty="0">
                <a:solidFill>
                  <a:schemeClr val="bg1"/>
                </a:solidFill>
              </a:rPr>
              <a:t>Workplace Violence Prevention:</a:t>
            </a:r>
            <a:br>
              <a:rPr lang="en-US" altLang="en-US" sz="2800" b="1" dirty="0">
                <a:solidFill>
                  <a:schemeClr val="bg1"/>
                </a:solidFill>
              </a:rPr>
            </a:br>
            <a:r>
              <a:rPr lang="en-US" altLang="en-US" sz="2800" b="1" dirty="0">
                <a:solidFill>
                  <a:schemeClr val="bg1"/>
                </a:solidFill>
              </a:rPr>
              <a:t>Act and NYS DOL Regulations</a:t>
            </a:r>
            <a:endParaRPr lang="en-US" sz="2800" dirty="0">
              <a:solidFill>
                <a:schemeClr val="bg1"/>
              </a:solidFill>
            </a:endParaRPr>
          </a:p>
        </p:txBody>
      </p:sp>
      <p:sp>
        <p:nvSpPr>
          <p:cNvPr id="8" name="Rectangle 7"/>
          <p:cNvSpPr/>
          <p:nvPr/>
        </p:nvSpPr>
        <p:spPr>
          <a:xfrm>
            <a:off x="0" y="1946275"/>
            <a:ext cx="5334000" cy="61913"/>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Tree>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Content Placeholder 2"/>
          <p:cNvSpPr>
            <a:spLocks noGrp="1"/>
          </p:cNvSpPr>
          <p:nvPr>
            <p:ph idx="1"/>
          </p:nvPr>
        </p:nvSpPr>
        <p:spPr>
          <a:xfrm>
            <a:off x="0" y="1350963"/>
            <a:ext cx="8686800" cy="2395537"/>
          </a:xfrm>
        </p:spPr>
        <p:txBody>
          <a:bodyPr/>
          <a:lstStyle/>
          <a:p>
            <a:pPr marL="228600" indent="0">
              <a:buNone/>
              <a:defRPr/>
            </a:pPr>
            <a:r>
              <a:rPr lang="en-US" sz="2400" dirty="0">
                <a:solidFill>
                  <a:srgbClr val="646569"/>
                </a:solidFill>
              </a:rPr>
              <a:t>NYS DOL regulations require our workplace violence prevention program to adhere to a hierarchy of controls measures or safeguards</a:t>
            </a:r>
          </a:p>
          <a:p>
            <a:pPr marL="228600" indent="0">
              <a:buFont typeface="Arial" charset="0"/>
              <a:buNone/>
              <a:defRPr/>
            </a:pPr>
            <a:endParaRPr lang="en-US" sz="1000" dirty="0">
              <a:solidFill>
                <a:srgbClr val="646569"/>
              </a:solidFill>
            </a:endParaRPr>
          </a:p>
          <a:p>
            <a:pPr marL="573088" indent="-344488">
              <a:buFont typeface="Arial" charset="0"/>
              <a:buNone/>
              <a:defRPr/>
            </a:pPr>
            <a:r>
              <a:rPr lang="en-US" sz="2400" dirty="0">
                <a:solidFill>
                  <a:srgbClr val="646569"/>
                </a:solidFill>
              </a:rPr>
              <a:t>The hierarchy, ranked from most to least effective,  is: </a:t>
            </a:r>
          </a:p>
          <a:p>
            <a:pPr marL="573088" indent="-344488">
              <a:defRPr/>
            </a:pPr>
            <a:r>
              <a:rPr lang="en-US" sz="2400" dirty="0">
                <a:solidFill>
                  <a:srgbClr val="646569"/>
                </a:solidFill>
              </a:rPr>
              <a:t>Engineering controls</a:t>
            </a:r>
          </a:p>
          <a:p>
            <a:pPr marL="573088" indent="-344488">
              <a:defRPr/>
            </a:pPr>
            <a:r>
              <a:rPr lang="en-US" sz="2400" dirty="0">
                <a:solidFill>
                  <a:srgbClr val="646569"/>
                </a:solidFill>
              </a:rPr>
              <a:t>Work practice controls</a:t>
            </a:r>
          </a:p>
          <a:p>
            <a:pPr marL="573088" lvl="1" indent="-344488">
              <a:buFont typeface="Arial" charset="0"/>
              <a:buChar char="•"/>
              <a:defRPr/>
            </a:pPr>
            <a:r>
              <a:rPr lang="en-US" sz="2400" dirty="0">
                <a:solidFill>
                  <a:srgbClr val="646569"/>
                </a:solidFill>
              </a:rPr>
              <a:t>Personal protective equipment</a:t>
            </a:r>
          </a:p>
          <a:p>
            <a:pPr lvl="1">
              <a:buFont typeface="Arial" charset="0"/>
              <a:buChar char="–"/>
              <a:defRPr/>
            </a:pPr>
            <a:endParaRPr lang="en-US" sz="2200" dirty="0"/>
          </a:p>
        </p:txBody>
      </p:sp>
      <p:sp>
        <p:nvSpPr>
          <p:cNvPr id="44036" name="Title 1"/>
          <p:cNvSpPr txBox="1">
            <a:spLocks/>
          </p:cNvSpPr>
          <p:nvPr/>
        </p:nvSpPr>
        <p:spPr bwMode="auto">
          <a:xfrm>
            <a:off x="0" y="265113"/>
            <a:ext cx="8686800"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Program: Hierarchy of Controls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p:cNvSpPr>
            <a:spLocks noGrp="1"/>
          </p:cNvSpPr>
          <p:nvPr>
            <p:ph idx="1"/>
          </p:nvPr>
        </p:nvSpPr>
        <p:spPr>
          <a:xfrm>
            <a:off x="0" y="1443037"/>
            <a:ext cx="8686800" cy="2698750"/>
          </a:xfrm>
        </p:spPr>
        <p:txBody>
          <a:bodyPr/>
          <a:lstStyle/>
          <a:p>
            <a:pPr marL="344170" indent="0">
              <a:buNone/>
              <a:defRPr/>
            </a:pPr>
            <a:r>
              <a:rPr lang="en-US" altLang="en-US" sz="2000" b="1" i="1" dirty="0">
                <a:solidFill>
                  <a:srgbClr val="646569"/>
                </a:solidFill>
              </a:rPr>
              <a:t>(INSERT the specific controls your workplace has implemented to protect employees including:</a:t>
            </a:r>
            <a:endParaRPr lang="en-US" dirty="0"/>
          </a:p>
          <a:p>
            <a:pPr marL="688975" indent="-344488">
              <a:buFont typeface="Arial" charset="0"/>
              <a:buChar char="•"/>
              <a:defRPr/>
            </a:pPr>
            <a:endParaRPr lang="en-US" altLang="en-US" sz="800" b="1" i="1" dirty="0">
              <a:solidFill>
                <a:srgbClr val="646569"/>
              </a:solidFill>
            </a:endParaRPr>
          </a:p>
          <a:p>
            <a:pPr marL="1035050" lvl="2" indent="-342900">
              <a:buSzPct val="75000"/>
              <a:defRPr/>
            </a:pPr>
            <a:r>
              <a:rPr lang="en-US" altLang="en-US" sz="2000" b="1" i="1" dirty="0">
                <a:solidFill>
                  <a:srgbClr val="646569"/>
                </a:solidFill>
              </a:rPr>
              <a:t>Engineering controls</a:t>
            </a:r>
          </a:p>
          <a:p>
            <a:pPr marL="1035050" lvl="2" indent="-342900">
              <a:buSzPct val="75000"/>
              <a:defRPr/>
            </a:pPr>
            <a:r>
              <a:rPr lang="en-US" altLang="en-US" sz="2000" b="1" i="1" dirty="0">
                <a:solidFill>
                  <a:srgbClr val="646569"/>
                </a:solidFill>
              </a:rPr>
              <a:t>Work practice (administrative) controls</a:t>
            </a:r>
          </a:p>
          <a:p>
            <a:pPr marL="1035050" lvl="2" indent="-342900">
              <a:buSzPct val="75000"/>
              <a:defRPr/>
            </a:pPr>
            <a:r>
              <a:rPr lang="en-US" altLang="en-US" sz="2000" b="1" i="1" dirty="0">
                <a:solidFill>
                  <a:srgbClr val="646569"/>
                </a:solidFill>
              </a:rPr>
              <a:t>Personal protective equipment, if used )</a:t>
            </a:r>
            <a:endParaRPr lang="en-US" altLang="en-US" sz="2000" b="1" i="1" dirty="0">
              <a:solidFill>
                <a:srgbClr val="646569"/>
              </a:solidFill>
              <a:cs typeface="Arial"/>
            </a:endParaRPr>
          </a:p>
          <a:p>
            <a:pPr marL="1036638" lvl="2" indent="-344488">
              <a:buSzPct val="75000"/>
              <a:buFont typeface="Wingdings" pitchFamily="2" charset="2"/>
              <a:buChar char="§"/>
              <a:defRPr/>
            </a:pPr>
            <a:endParaRPr lang="en-US" altLang="en-US" dirty="0">
              <a:solidFill>
                <a:srgbClr val="646569"/>
              </a:solidFill>
            </a:endParaRPr>
          </a:p>
          <a:p>
            <a:pPr marL="1036638" lvl="2" indent="-344488">
              <a:buSzPct val="75000"/>
              <a:buFont typeface="Wingdings" pitchFamily="2" charset="2"/>
              <a:buChar char="§"/>
              <a:defRPr/>
            </a:pPr>
            <a:endParaRPr lang="en-US" altLang="en-US" dirty="0">
              <a:solidFill>
                <a:srgbClr val="646569"/>
              </a:solidFill>
            </a:endParaRPr>
          </a:p>
          <a:p>
            <a:pPr>
              <a:buFont typeface="Arial" charset="0"/>
              <a:buChar char="•"/>
              <a:defRPr/>
            </a:pPr>
            <a:endParaRPr lang="en-US" altLang="en-US" sz="2400" dirty="0">
              <a:solidFill>
                <a:srgbClr val="646569"/>
              </a:solidFill>
            </a:endParaRPr>
          </a:p>
        </p:txBody>
      </p:sp>
      <p:sp>
        <p:nvSpPr>
          <p:cNvPr id="76803" name="Title 1"/>
          <p:cNvSpPr txBox="1">
            <a:spLocks/>
          </p:cNvSpPr>
          <p:nvPr/>
        </p:nvSpPr>
        <p:spPr bwMode="auto">
          <a:xfrm>
            <a:off x="0" y="3713162"/>
            <a:ext cx="9144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ctr">
              <a:spcBef>
                <a:spcPct val="0"/>
              </a:spcBef>
              <a:buFontTx/>
              <a:buNone/>
            </a:pPr>
            <a:r>
              <a:rPr lang="en-US" altLang="en-US" sz="4000" b="1" dirty="0">
                <a:solidFill>
                  <a:srgbClr val="646569"/>
                </a:solidFill>
                <a:latin typeface="Calibri" panose="020F0502020204030204" pitchFamily="34" charset="0"/>
              </a:rPr>
              <a:t>INSERT (</a:t>
            </a:r>
            <a:r>
              <a:rPr lang="en-US" altLang="en-US" sz="4000" b="1" i="1" dirty="0">
                <a:solidFill>
                  <a:srgbClr val="646569"/>
                </a:solidFill>
              </a:rPr>
              <a:t>employer name</a:t>
            </a:r>
            <a:r>
              <a:rPr lang="en-US" altLang="en-US" sz="4000" b="1" dirty="0">
                <a:solidFill>
                  <a:srgbClr val="646569"/>
                </a:solidFill>
                <a:latin typeface="Calibri" panose="020F0502020204030204" pitchFamily="34" charset="0"/>
              </a:rPr>
              <a:t>) CONTENT HERE</a:t>
            </a:r>
          </a:p>
        </p:txBody>
      </p:sp>
      <p:sp>
        <p:nvSpPr>
          <p:cNvPr id="45061" name="Title 1"/>
          <p:cNvSpPr txBox="1">
            <a:spLocks/>
          </p:cNvSpPr>
          <p:nvPr/>
        </p:nvSpPr>
        <p:spPr bwMode="auto">
          <a:xfrm>
            <a:off x="0" y="355600"/>
            <a:ext cx="86868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solidFill>
                  <a:srgbClr val="002D73"/>
                </a:solidFill>
                <a:latin typeface="+mj-lt"/>
              </a:rPr>
              <a:t>Workplace Violence Prevention Program: Hierarchy of Controls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Content Placeholder 2"/>
          <p:cNvSpPr>
            <a:spLocks noGrp="1"/>
          </p:cNvSpPr>
          <p:nvPr>
            <p:ph sz="quarter" idx="1"/>
          </p:nvPr>
        </p:nvSpPr>
        <p:spPr>
          <a:xfrm>
            <a:off x="245096" y="1479124"/>
            <a:ext cx="8271841" cy="3168650"/>
          </a:xfrm>
        </p:spPr>
        <p:txBody>
          <a:bodyPr/>
          <a:lstStyle/>
          <a:p>
            <a:pPr marL="0" lvl="1" indent="-344170">
              <a:buNone/>
            </a:pPr>
            <a:r>
              <a:rPr lang="en-US" altLang="en-US" sz="2000" dirty="0">
                <a:solidFill>
                  <a:srgbClr val="646569"/>
                </a:solidFill>
              </a:rPr>
              <a:t>The Act and NYS DOL regulations require (</a:t>
            </a:r>
            <a:r>
              <a:rPr lang="en-US" altLang="en-US" sz="2000" b="1" i="1" dirty="0">
                <a:solidFill>
                  <a:srgbClr val="646569"/>
                </a:solidFill>
              </a:rPr>
              <a:t>INSERT employer name</a:t>
            </a:r>
            <a:r>
              <a:rPr lang="en-US" altLang="en-US" sz="2000" dirty="0">
                <a:solidFill>
                  <a:srgbClr val="646569"/>
                </a:solidFill>
              </a:rPr>
              <a:t>) to design and implement a system for employee to report any workplace violence incidents that occur that includes:</a:t>
            </a:r>
            <a:endParaRPr lang="en-US" dirty="0"/>
          </a:p>
          <a:p>
            <a:pPr marL="572770" lvl="1" indent="-344170">
              <a:buSzPct val="114000"/>
              <a:buFont typeface="Arial" panose="020B0604020202020204" pitchFamily="34" charset="0"/>
              <a:buChar char="•"/>
            </a:pPr>
            <a:r>
              <a:rPr lang="en-US" altLang="en-US" sz="2000" dirty="0">
                <a:solidFill>
                  <a:srgbClr val="646569"/>
                </a:solidFill>
              </a:rPr>
              <a:t>Recording process to file an incident report with the (</a:t>
            </a:r>
            <a:r>
              <a:rPr lang="en-US" altLang="en-US" sz="2000" b="1" i="1" dirty="0">
                <a:solidFill>
                  <a:srgbClr val="646569"/>
                </a:solidFill>
              </a:rPr>
              <a:t>employer name</a:t>
            </a:r>
            <a:r>
              <a:rPr lang="en-US" altLang="en-US" sz="2000" dirty="0">
                <a:solidFill>
                  <a:srgbClr val="646569"/>
                </a:solidFill>
              </a:rPr>
              <a:t>) and recordkeeping process for incident report records to be maintained </a:t>
            </a:r>
            <a:endParaRPr lang="en-US" altLang="en-US" sz="2000" dirty="0">
              <a:solidFill>
                <a:srgbClr val="646569"/>
              </a:solidFill>
              <a:cs typeface="Arial"/>
            </a:endParaRPr>
          </a:p>
          <a:p>
            <a:pPr marL="572770" lvl="1" indent="-344170">
              <a:buSzPct val="114000"/>
              <a:buFont typeface="Arial" panose="020B0604020202020204" pitchFamily="34" charset="0"/>
              <a:buChar char="•"/>
            </a:pPr>
            <a:r>
              <a:rPr lang="en-US" altLang="en-US" sz="2000" dirty="0">
                <a:solidFill>
                  <a:srgbClr val="646569"/>
                </a:solidFill>
              </a:rPr>
              <a:t>A process for employees to file complaints with the Department of Labor</a:t>
            </a:r>
            <a:endParaRPr lang="en-US" altLang="en-US" sz="2000" dirty="0">
              <a:solidFill>
                <a:srgbClr val="646569"/>
              </a:solidFill>
              <a:cs typeface="Arial"/>
            </a:endParaRPr>
          </a:p>
        </p:txBody>
      </p:sp>
      <p:sp>
        <p:nvSpPr>
          <p:cNvPr id="5" name="Title 1"/>
          <p:cNvSpPr txBox="1">
            <a:spLocks/>
          </p:cNvSpPr>
          <p:nvPr/>
        </p:nvSpPr>
        <p:spPr>
          <a:xfrm>
            <a:off x="762000" y="349250"/>
            <a:ext cx="7924800" cy="477838"/>
          </a:xfrm>
          <a:prstGeom prst="rect">
            <a:avLst/>
          </a:prstGeom>
        </p:spPr>
        <p:txBody>
          <a:bodyPr anchor="b">
            <a:normAutofit fontScale="90000" lnSpcReduction="10000"/>
          </a:bodyPr>
          <a:lstStyle/>
          <a:p>
            <a:pPr marL="339725" indent="-339725" algn="ctr" eaLnBrk="1" fontAlgn="auto" hangingPunct="1">
              <a:spcAft>
                <a:spcPts val="0"/>
              </a:spcAft>
              <a:defRPr/>
            </a:pPr>
            <a:endParaRPr lang="en-US" sz="3000" cap="small" dirty="0">
              <a:solidFill>
                <a:srgbClr val="1F497D"/>
              </a:solidFill>
              <a:latin typeface="Calibri"/>
            </a:endParaRPr>
          </a:p>
        </p:txBody>
      </p:sp>
      <p:sp>
        <p:nvSpPr>
          <p:cNvPr id="78852" name="Title 1"/>
          <p:cNvSpPr>
            <a:spLocks noGrp="1"/>
          </p:cNvSpPr>
          <p:nvPr>
            <p:ph type="title"/>
          </p:nvPr>
        </p:nvSpPr>
        <p:spPr>
          <a:xfrm>
            <a:off x="0" y="353587"/>
            <a:ext cx="8686800" cy="1125537"/>
          </a:xfrm>
        </p:spPr>
        <p:txBody>
          <a:bodyPr/>
          <a:lstStyle/>
          <a:p>
            <a:pPr marL="228600" algn="l"/>
            <a:r>
              <a:rPr lang="en-US" altLang="en-US" sz="3200" b="1" dirty="0">
                <a:solidFill>
                  <a:srgbClr val="002D73"/>
                </a:solidFill>
              </a:rPr>
              <a:t>Workplace Violence Prevention Program: Incident Reporting System</a:t>
            </a:r>
          </a:p>
        </p:txBody>
      </p:sp>
    </p:spTree>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Content Placeholder 2"/>
          <p:cNvSpPr>
            <a:spLocks noGrp="1"/>
          </p:cNvSpPr>
          <p:nvPr>
            <p:ph idx="1"/>
          </p:nvPr>
        </p:nvSpPr>
        <p:spPr>
          <a:xfrm>
            <a:off x="-17463" y="1414611"/>
            <a:ext cx="8686801" cy="3514725"/>
          </a:xfrm>
        </p:spPr>
        <p:txBody>
          <a:bodyPr/>
          <a:lstStyle/>
          <a:p>
            <a:pPr marL="228600" indent="7938">
              <a:spcBef>
                <a:spcPts val="0"/>
              </a:spcBef>
              <a:buFont typeface="Arial" charset="0"/>
              <a:buNone/>
              <a:defRPr/>
            </a:pPr>
            <a:r>
              <a:rPr lang="en-US" sz="2000" dirty="0">
                <a:solidFill>
                  <a:srgbClr val="646569"/>
                </a:solidFill>
              </a:rPr>
              <a:t>For workplace locations where there is a developing pattern of incidents that involve criminal conduct or a serious injury, an employer must attempt to develop a protocol with the District Attorney or police to ensure that violent crimes committed against employees are promptly investigated and appropriately prosecuted. If a protocol exists, the employee training must include: </a:t>
            </a:r>
          </a:p>
          <a:p>
            <a:pPr marL="579438">
              <a:spcBef>
                <a:spcPts val="0"/>
              </a:spcBef>
              <a:buFont typeface="Arial" charset="0"/>
              <a:buNone/>
              <a:defRPr/>
            </a:pPr>
            <a:endParaRPr lang="en-US" sz="1000" dirty="0">
              <a:solidFill>
                <a:srgbClr val="646569"/>
              </a:solidFill>
            </a:endParaRPr>
          </a:p>
          <a:p>
            <a:pPr marL="579120">
              <a:spcBef>
                <a:spcPts val="0"/>
              </a:spcBef>
              <a:buFont typeface="Arial" charset="0"/>
              <a:buChar char="•"/>
              <a:defRPr/>
            </a:pPr>
            <a:r>
              <a:rPr lang="en-US" sz="2000" dirty="0">
                <a:solidFill>
                  <a:srgbClr val="646569"/>
                </a:solidFill>
              </a:rPr>
              <a:t>Information on the protocol </a:t>
            </a:r>
            <a:endParaRPr lang="en-US" sz="2000" dirty="0">
              <a:solidFill>
                <a:srgbClr val="646569"/>
              </a:solidFill>
              <a:cs typeface="Arial"/>
            </a:endParaRPr>
          </a:p>
          <a:p>
            <a:pPr marL="579438">
              <a:spcBef>
                <a:spcPts val="0"/>
              </a:spcBef>
              <a:buFont typeface="Arial" charset="0"/>
              <a:buChar char="•"/>
              <a:defRPr/>
            </a:pPr>
            <a:r>
              <a:rPr lang="en-US" sz="2000" dirty="0">
                <a:solidFill>
                  <a:srgbClr val="646569"/>
                </a:solidFill>
              </a:rPr>
              <a:t>Contact information for employees that wish to file a criminal complaint after a workplace violence incident</a:t>
            </a:r>
          </a:p>
        </p:txBody>
      </p:sp>
      <p:sp>
        <p:nvSpPr>
          <p:cNvPr id="6" name="Title 1"/>
          <p:cNvSpPr txBox="1">
            <a:spLocks/>
          </p:cNvSpPr>
          <p:nvPr/>
        </p:nvSpPr>
        <p:spPr>
          <a:xfrm>
            <a:off x="657225" y="4903788"/>
            <a:ext cx="7924800" cy="477837"/>
          </a:xfrm>
          <a:prstGeom prst="rect">
            <a:avLst/>
          </a:prstGeom>
        </p:spPr>
        <p:txBody>
          <a:bodyPr anchor="b">
            <a:normAutofit fontScale="90000" lnSpcReduction="10000"/>
          </a:bodyPr>
          <a:lstStyle/>
          <a:p>
            <a:pPr marL="339725" indent="-339725" algn="ctr" eaLnBrk="1" fontAlgn="auto" hangingPunct="1">
              <a:spcAft>
                <a:spcPts val="0"/>
              </a:spcAft>
              <a:defRPr/>
            </a:pPr>
            <a:endParaRPr lang="en-US" sz="3000" cap="small" dirty="0">
              <a:solidFill>
                <a:srgbClr val="1F497D"/>
              </a:solidFill>
              <a:latin typeface="Calibri"/>
            </a:endParaRPr>
          </a:p>
        </p:txBody>
      </p:sp>
      <p:sp>
        <p:nvSpPr>
          <p:cNvPr id="9" name="Title 1"/>
          <p:cNvSpPr txBox="1">
            <a:spLocks/>
          </p:cNvSpPr>
          <p:nvPr/>
        </p:nvSpPr>
        <p:spPr>
          <a:xfrm>
            <a:off x="914400" y="1184275"/>
            <a:ext cx="7315200" cy="473075"/>
          </a:xfrm>
          <a:prstGeom prst="rect">
            <a:avLst/>
          </a:prstGeom>
        </p:spPr>
        <p:txBody>
          <a:bodyPr anchor="b">
            <a:normAutofit fontScale="90000" lnSpcReduction="10000"/>
          </a:bodyPr>
          <a:lstStyle/>
          <a:p>
            <a:pPr marL="339725" indent="-339725" algn="ctr" eaLnBrk="1" fontAlgn="auto" hangingPunct="1">
              <a:spcAft>
                <a:spcPts val="0"/>
              </a:spcAft>
              <a:defRPr/>
            </a:pPr>
            <a:endParaRPr lang="en-US" sz="3000" cap="small" dirty="0">
              <a:solidFill>
                <a:srgbClr val="1F497D"/>
              </a:solidFill>
              <a:latin typeface="+mj-lt"/>
            </a:endParaRPr>
          </a:p>
        </p:txBody>
      </p:sp>
      <p:sp>
        <p:nvSpPr>
          <p:cNvPr id="48133" name="Title 1"/>
          <p:cNvSpPr txBox="1">
            <a:spLocks/>
          </p:cNvSpPr>
          <p:nvPr/>
        </p:nvSpPr>
        <p:spPr bwMode="auto">
          <a:xfrm>
            <a:off x="0" y="303361"/>
            <a:ext cx="8686800" cy="111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solidFill>
                  <a:srgbClr val="002D73"/>
                </a:solidFill>
                <a:latin typeface="+mj-lt"/>
              </a:rPr>
              <a:t>Workplace Violence Prevention Program: Reporting Protocol</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Content Placeholder 2"/>
          <p:cNvSpPr>
            <a:spLocks noGrp="1"/>
          </p:cNvSpPr>
          <p:nvPr>
            <p:ph sz="quarter" idx="1"/>
          </p:nvPr>
        </p:nvSpPr>
        <p:spPr>
          <a:xfrm>
            <a:off x="0" y="1593851"/>
            <a:ext cx="8694738" cy="1790700"/>
          </a:xfrm>
        </p:spPr>
        <p:txBody>
          <a:bodyPr/>
          <a:lstStyle/>
          <a:p>
            <a:pPr marL="579438">
              <a:spcBef>
                <a:spcPts val="1200"/>
              </a:spcBef>
            </a:pPr>
            <a:r>
              <a:rPr lang="en-US" altLang="en-US" sz="2000" b="1" i="1" dirty="0">
                <a:solidFill>
                  <a:srgbClr val="646569"/>
                </a:solidFill>
              </a:rPr>
              <a:t>(INSERT details on protocol(s) for incidents that involve criminal conduct or serious injury if your workplace has one. Include contact information and instructions for  an employee who wishes to file a criminal complaint)</a:t>
            </a:r>
          </a:p>
        </p:txBody>
      </p:sp>
      <p:sp>
        <p:nvSpPr>
          <p:cNvPr id="49155" name="Title 1"/>
          <p:cNvSpPr txBox="1">
            <a:spLocks/>
          </p:cNvSpPr>
          <p:nvPr/>
        </p:nvSpPr>
        <p:spPr bwMode="auto">
          <a:xfrm>
            <a:off x="0" y="3475038"/>
            <a:ext cx="9144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lgn="ctr">
              <a:spcBef>
                <a:spcPct val="0"/>
              </a:spcBef>
              <a:buFontTx/>
              <a:buNone/>
              <a:defRPr/>
            </a:pPr>
            <a:r>
              <a:rPr lang="en-US" altLang="en-US" sz="4000" b="1" dirty="0">
                <a:solidFill>
                  <a:srgbClr val="646569"/>
                </a:solidFill>
                <a:latin typeface="+mj-lt"/>
              </a:rPr>
              <a:t>INSERT (</a:t>
            </a:r>
            <a:r>
              <a:rPr lang="en-US" altLang="en-US" sz="4000" b="1" i="1" dirty="0">
                <a:solidFill>
                  <a:srgbClr val="646569"/>
                </a:solidFill>
              </a:rPr>
              <a:t>employer name</a:t>
            </a:r>
            <a:r>
              <a:rPr lang="en-US" altLang="en-US" sz="4000" b="1" dirty="0">
                <a:solidFill>
                  <a:srgbClr val="646569"/>
                </a:solidFill>
                <a:latin typeface="+mj-lt"/>
              </a:rPr>
              <a:t>) CONTENT HERE</a:t>
            </a:r>
          </a:p>
        </p:txBody>
      </p:sp>
      <p:sp>
        <p:nvSpPr>
          <p:cNvPr id="49157" name="Title 1"/>
          <p:cNvSpPr txBox="1">
            <a:spLocks/>
          </p:cNvSpPr>
          <p:nvPr/>
        </p:nvSpPr>
        <p:spPr bwMode="auto">
          <a:xfrm>
            <a:off x="0" y="369888"/>
            <a:ext cx="8585200" cy="113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Program: Reporting Protocol</a:t>
            </a:r>
          </a:p>
        </p:txBody>
      </p:sp>
    </p:spTree>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Content Placeholder 2"/>
          <p:cNvSpPr>
            <a:spLocks noGrp="1"/>
          </p:cNvSpPr>
          <p:nvPr>
            <p:ph idx="1"/>
          </p:nvPr>
        </p:nvSpPr>
        <p:spPr>
          <a:xfrm>
            <a:off x="0" y="1424038"/>
            <a:ext cx="8897938" cy="3475037"/>
          </a:xfrm>
        </p:spPr>
        <p:txBody>
          <a:bodyPr/>
          <a:lstStyle/>
          <a:p>
            <a:pPr marL="228600" indent="0">
              <a:spcBef>
                <a:spcPts val="1200"/>
              </a:spcBef>
              <a:buNone/>
            </a:pPr>
            <a:r>
              <a:rPr lang="en-US" altLang="en-US" sz="2000" dirty="0">
                <a:solidFill>
                  <a:srgbClr val="646569"/>
                </a:solidFill>
              </a:rPr>
              <a:t>The </a:t>
            </a:r>
            <a:r>
              <a:rPr lang="en-US" altLang="en-US" sz="2000" b="1" i="1" dirty="0">
                <a:solidFill>
                  <a:srgbClr val="646569"/>
                </a:solidFill>
              </a:rPr>
              <a:t>(INSERT employer name</a:t>
            </a:r>
            <a:r>
              <a:rPr lang="en-US" altLang="en-US" sz="2000" dirty="0">
                <a:solidFill>
                  <a:srgbClr val="646569"/>
                </a:solidFill>
              </a:rPr>
              <a:t>) must develop and maintain a workplace violence incident report, in any format, that records for each workplace violence incident the following information at minimum: </a:t>
            </a:r>
          </a:p>
          <a:p>
            <a:pPr marL="571500">
              <a:spcBef>
                <a:spcPts val="1200"/>
              </a:spcBef>
            </a:pPr>
            <a:r>
              <a:rPr lang="en-US" altLang="en-US" sz="1800" dirty="0">
                <a:solidFill>
                  <a:srgbClr val="646569"/>
                </a:solidFill>
              </a:rPr>
              <a:t>Workplace location where incident occurred</a:t>
            </a:r>
          </a:p>
          <a:p>
            <a:pPr marL="572770" lvl="1" indent="-344170">
              <a:spcBef>
                <a:spcPct val="0"/>
              </a:spcBef>
              <a:buFont typeface="Arial" panose="020B0604020202020204" pitchFamily="34" charset="0"/>
              <a:buChar char="•"/>
            </a:pPr>
            <a:r>
              <a:rPr lang="en-US" altLang="en-US" sz="1800" dirty="0">
                <a:solidFill>
                  <a:srgbClr val="646569"/>
                </a:solidFill>
              </a:rPr>
              <a:t>Time of day/shift when incident occurred</a:t>
            </a:r>
            <a:endParaRPr lang="en-US" altLang="en-US" sz="1800" dirty="0">
              <a:solidFill>
                <a:srgbClr val="646569"/>
              </a:solidFill>
              <a:cs typeface="Arial"/>
            </a:endParaRPr>
          </a:p>
          <a:p>
            <a:pPr marL="572770" lvl="1" indent="-344170">
              <a:spcBef>
                <a:spcPct val="0"/>
              </a:spcBef>
              <a:buFont typeface="Arial" panose="020B0604020202020204" pitchFamily="34" charset="0"/>
              <a:buChar char="•"/>
            </a:pPr>
            <a:r>
              <a:rPr lang="en-US" altLang="en-US" sz="1800" dirty="0">
                <a:solidFill>
                  <a:srgbClr val="646569"/>
                </a:solidFill>
              </a:rPr>
              <a:t>Detailed description of the incident, including events leading up to the incident, and how the incident was resolved</a:t>
            </a:r>
            <a:endParaRPr lang="en-US" altLang="en-US" sz="1800" dirty="0">
              <a:solidFill>
                <a:srgbClr val="646569"/>
              </a:solidFill>
              <a:cs typeface="Arial"/>
            </a:endParaRPr>
          </a:p>
          <a:p>
            <a:pPr marL="572770" lvl="1" indent="-344170">
              <a:spcBef>
                <a:spcPct val="0"/>
              </a:spcBef>
              <a:buFont typeface="Arial" panose="020B0604020202020204" pitchFamily="34" charset="0"/>
              <a:buChar char="•"/>
            </a:pPr>
            <a:r>
              <a:rPr lang="en-US" altLang="en-US" sz="1800" dirty="0">
                <a:solidFill>
                  <a:srgbClr val="646569"/>
                </a:solidFill>
              </a:rPr>
              <a:t>Names and titles of employee(s) involved</a:t>
            </a:r>
            <a:endParaRPr lang="en-US" altLang="en-US" sz="1800" dirty="0">
              <a:solidFill>
                <a:srgbClr val="646569"/>
              </a:solidFill>
              <a:cs typeface="Arial"/>
            </a:endParaRPr>
          </a:p>
          <a:p>
            <a:pPr marL="572770" lvl="1" indent="-344170">
              <a:spcBef>
                <a:spcPct val="0"/>
              </a:spcBef>
              <a:buFont typeface="Arial" panose="020B0604020202020204" pitchFamily="34" charset="0"/>
              <a:buChar char="•"/>
            </a:pPr>
            <a:r>
              <a:rPr lang="en-US" altLang="en-US" sz="1800" dirty="0">
                <a:solidFill>
                  <a:srgbClr val="646569"/>
                </a:solidFill>
              </a:rPr>
              <a:t>Name or other identifier of others involved</a:t>
            </a:r>
            <a:endParaRPr lang="en-US" altLang="en-US" sz="1800" dirty="0">
              <a:solidFill>
                <a:srgbClr val="646569"/>
              </a:solidFill>
              <a:cs typeface="Arial"/>
            </a:endParaRPr>
          </a:p>
          <a:p>
            <a:pPr marL="572770" lvl="1" indent="-344170">
              <a:spcBef>
                <a:spcPct val="0"/>
              </a:spcBef>
              <a:buFont typeface="Arial" panose="020B0604020202020204" pitchFamily="34" charset="0"/>
              <a:buChar char="•"/>
            </a:pPr>
            <a:r>
              <a:rPr lang="en-US" altLang="en-US" sz="1800" dirty="0">
                <a:solidFill>
                  <a:srgbClr val="646569"/>
                </a:solidFill>
              </a:rPr>
              <a:t>Nature and extent of injuries arising from the incident</a:t>
            </a:r>
            <a:endParaRPr lang="en-US" altLang="en-US" sz="1800" dirty="0">
              <a:solidFill>
                <a:srgbClr val="646569"/>
              </a:solidFill>
              <a:cs typeface="Arial"/>
            </a:endParaRPr>
          </a:p>
          <a:p>
            <a:pPr marL="572770" lvl="1" indent="-344170">
              <a:spcBef>
                <a:spcPct val="0"/>
              </a:spcBef>
              <a:buFont typeface="Arial" panose="020B0604020202020204" pitchFamily="34" charset="0"/>
              <a:buChar char="•"/>
            </a:pPr>
            <a:r>
              <a:rPr lang="en-US" altLang="en-US" sz="1800" dirty="0">
                <a:solidFill>
                  <a:srgbClr val="646569"/>
                </a:solidFill>
              </a:rPr>
              <a:t>Names of witnesses</a:t>
            </a:r>
            <a:endParaRPr lang="en-US" altLang="en-US" sz="1800" dirty="0">
              <a:solidFill>
                <a:srgbClr val="646569"/>
              </a:solidFill>
              <a:cs typeface="Arial"/>
            </a:endParaRPr>
          </a:p>
        </p:txBody>
      </p:sp>
      <p:sp>
        <p:nvSpPr>
          <p:cNvPr id="50180" name="Title 1"/>
          <p:cNvSpPr txBox="1">
            <a:spLocks/>
          </p:cNvSpPr>
          <p:nvPr/>
        </p:nvSpPr>
        <p:spPr bwMode="auto">
          <a:xfrm>
            <a:off x="7938" y="312788"/>
            <a:ext cx="86868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Program: Reporting of Workplace Violence Incidents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Content Placeholder 2"/>
          <p:cNvSpPr>
            <a:spLocks noGrp="1"/>
          </p:cNvSpPr>
          <p:nvPr>
            <p:ph sz="quarter" idx="1"/>
          </p:nvPr>
        </p:nvSpPr>
        <p:spPr>
          <a:xfrm>
            <a:off x="0" y="1739756"/>
            <a:ext cx="8686800" cy="704850"/>
          </a:xfrm>
        </p:spPr>
        <p:txBody>
          <a:bodyPr/>
          <a:lstStyle/>
          <a:p>
            <a:pPr marL="228600" indent="0">
              <a:spcBef>
                <a:spcPts val="1200"/>
              </a:spcBef>
              <a:buFont typeface="Arial" panose="020B0604020202020204" pitchFamily="34" charset="0"/>
              <a:buNone/>
            </a:pPr>
            <a:r>
              <a:rPr lang="en-US" altLang="en-US" sz="2400" dirty="0">
                <a:solidFill>
                  <a:srgbClr val="646569"/>
                </a:solidFill>
              </a:rPr>
              <a:t>Our (</a:t>
            </a:r>
            <a:r>
              <a:rPr lang="en-US" altLang="en-US" sz="2400" b="1" i="1" dirty="0">
                <a:solidFill>
                  <a:srgbClr val="646569"/>
                </a:solidFill>
              </a:rPr>
              <a:t>INSERT employer name</a:t>
            </a:r>
            <a:r>
              <a:rPr lang="en-US" altLang="en-US" sz="2400" dirty="0">
                <a:solidFill>
                  <a:srgbClr val="646569"/>
                </a:solidFill>
              </a:rPr>
              <a:t>)’s Incident Report Form can be found </a:t>
            </a:r>
            <a:r>
              <a:rPr lang="en-US" altLang="en-US" sz="2400" b="1" i="1" dirty="0">
                <a:solidFill>
                  <a:srgbClr val="646569"/>
                </a:solidFill>
              </a:rPr>
              <a:t>(INSERT where employee can find incident report form)</a:t>
            </a:r>
          </a:p>
        </p:txBody>
      </p:sp>
      <p:sp>
        <p:nvSpPr>
          <p:cNvPr id="51203" name="Title 1"/>
          <p:cNvSpPr txBox="1">
            <a:spLocks/>
          </p:cNvSpPr>
          <p:nvPr/>
        </p:nvSpPr>
        <p:spPr bwMode="auto">
          <a:xfrm>
            <a:off x="0" y="3210165"/>
            <a:ext cx="9144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lgn="ctr">
              <a:spcBef>
                <a:spcPct val="0"/>
              </a:spcBef>
              <a:buFontTx/>
              <a:buNone/>
              <a:defRPr/>
            </a:pPr>
            <a:r>
              <a:rPr lang="en-US" altLang="en-US" sz="4000" b="1" dirty="0">
                <a:solidFill>
                  <a:srgbClr val="646569"/>
                </a:solidFill>
                <a:latin typeface="+mj-lt"/>
              </a:rPr>
              <a:t>INSERT (</a:t>
            </a:r>
            <a:r>
              <a:rPr lang="en-US" altLang="en-US" sz="4000" b="1" i="1" dirty="0">
                <a:solidFill>
                  <a:srgbClr val="646569"/>
                </a:solidFill>
              </a:rPr>
              <a:t>employer name</a:t>
            </a:r>
            <a:r>
              <a:rPr lang="en-US" altLang="en-US" sz="4000" b="1" dirty="0">
                <a:solidFill>
                  <a:srgbClr val="646569"/>
                </a:solidFill>
                <a:latin typeface="+mj-lt"/>
              </a:rPr>
              <a:t>) CONTENT HERE</a:t>
            </a:r>
          </a:p>
        </p:txBody>
      </p:sp>
      <p:sp>
        <p:nvSpPr>
          <p:cNvPr id="51205" name="Title 1"/>
          <p:cNvSpPr txBox="1">
            <a:spLocks/>
          </p:cNvSpPr>
          <p:nvPr/>
        </p:nvSpPr>
        <p:spPr bwMode="auto">
          <a:xfrm>
            <a:off x="0" y="404813"/>
            <a:ext cx="9010650" cy="133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solidFill>
                  <a:srgbClr val="002D73"/>
                </a:solidFill>
                <a:latin typeface="+mj-lt"/>
              </a:rPr>
              <a:t>Workplace Violence Prevention Program: Reporting of Workplace Violence Incidents</a:t>
            </a:r>
          </a:p>
        </p:txBody>
      </p:sp>
    </p:spTree>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Content Placeholder 2"/>
          <p:cNvSpPr>
            <a:spLocks noGrp="1"/>
          </p:cNvSpPr>
          <p:nvPr>
            <p:ph idx="1"/>
          </p:nvPr>
        </p:nvSpPr>
        <p:spPr>
          <a:xfrm>
            <a:off x="0" y="1433513"/>
            <a:ext cx="8915400" cy="3186112"/>
          </a:xfrm>
        </p:spPr>
        <p:txBody>
          <a:bodyPr/>
          <a:lstStyle/>
          <a:p>
            <a:pPr marL="228600" indent="0">
              <a:spcBef>
                <a:spcPts val="1200"/>
              </a:spcBef>
              <a:buNone/>
              <a:defRPr/>
            </a:pPr>
            <a:r>
              <a:rPr lang="en-US" sz="1800" dirty="0">
                <a:solidFill>
                  <a:srgbClr val="646569"/>
                </a:solidFill>
              </a:rPr>
              <a:t>For incidents where </a:t>
            </a:r>
            <a:r>
              <a:rPr lang="en-US" sz="1800">
                <a:solidFill>
                  <a:srgbClr val="646569"/>
                </a:solidFill>
              </a:rPr>
              <a:t>privacy is a concern, the report will replace the employee’s </a:t>
            </a:r>
            <a:r>
              <a:rPr lang="en-US" sz="1800" dirty="0">
                <a:solidFill>
                  <a:srgbClr val="646569"/>
                </a:solidFill>
              </a:rPr>
              <a:t>name with “PRIVACY CONCERN CASE”. The following incidents are to be treated as privacy concern cases: </a:t>
            </a:r>
          </a:p>
          <a:p>
            <a:pPr marL="576263" indent="-347663">
              <a:spcBef>
                <a:spcPts val="0"/>
              </a:spcBef>
              <a:buFont typeface="Arial" charset="0"/>
              <a:buChar char="•"/>
              <a:defRPr/>
            </a:pPr>
            <a:r>
              <a:rPr lang="en-US" sz="1800" dirty="0">
                <a:solidFill>
                  <a:srgbClr val="646569"/>
                </a:solidFill>
              </a:rPr>
              <a:t>An injury or illness to an intimate body part or the reproductive system</a:t>
            </a:r>
          </a:p>
          <a:p>
            <a:pPr marL="576263" indent="-347663">
              <a:spcBef>
                <a:spcPts val="0"/>
              </a:spcBef>
              <a:buFont typeface="Arial" charset="0"/>
              <a:buChar char="•"/>
              <a:defRPr/>
            </a:pPr>
            <a:r>
              <a:rPr lang="en-US" sz="1800" dirty="0">
                <a:solidFill>
                  <a:srgbClr val="646569"/>
                </a:solidFill>
              </a:rPr>
              <a:t>An injury or illness resulting from a sexual assault</a:t>
            </a:r>
          </a:p>
          <a:p>
            <a:pPr marL="576263" indent="-347663">
              <a:spcBef>
                <a:spcPts val="0"/>
              </a:spcBef>
              <a:buFont typeface="Arial" charset="0"/>
              <a:buChar char="•"/>
              <a:defRPr/>
            </a:pPr>
            <a:r>
              <a:rPr lang="en-US" sz="1800" dirty="0">
                <a:solidFill>
                  <a:srgbClr val="646569"/>
                </a:solidFill>
              </a:rPr>
              <a:t>Mental illness </a:t>
            </a:r>
          </a:p>
          <a:p>
            <a:pPr marL="576263" indent="-347663">
              <a:spcBef>
                <a:spcPts val="0"/>
              </a:spcBef>
              <a:buFont typeface="Arial" charset="0"/>
              <a:buChar char="•"/>
              <a:defRPr/>
            </a:pPr>
            <a:r>
              <a:rPr lang="en-US" sz="1800" dirty="0">
                <a:solidFill>
                  <a:srgbClr val="646569"/>
                </a:solidFill>
              </a:rPr>
              <a:t>HIV infection</a:t>
            </a:r>
          </a:p>
          <a:p>
            <a:pPr marL="576263" indent="-347663">
              <a:spcBef>
                <a:spcPts val="0"/>
              </a:spcBef>
              <a:buFont typeface="Arial" charset="0"/>
              <a:buChar char="•"/>
              <a:defRPr/>
            </a:pPr>
            <a:r>
              <a:rPr lang="en-US" sz="1800" dirty="0">
                <a:solidFill>
                  <a:srgbClr val="646569"/>
                </a:solidFill>
              </a:rPr>
              <a:t>Needle stick injuries and cuts from sharp objects that are or may be contaminated with another person’s blood or other potentially infectious material</a:t>
            </a:r>
          </a:p>
          <a:p>
            <a:pPr marL="576263" indent="-347663">
              <a:spcBef>
                <a:spcPts val="0"/>
              </a:spcBef>
              <a:buFont typeface="Arial" charset="0"/>
              <a:buChar char="•"/>
              <a:defRPr/>
            </a:pPr>
            <a:r>
              <a:rPr lang="en-US" sz="1800" dirty="0">
                <a:solidFill>
                  <a:srgbClr val="646569"/>
                </a:solidFill>
              </a:rPr>
              <a:t>Other injuries or illnesses if the employee independently and voluntarily requests their name not be entered on the report </a:t>
            </a:r>
          </a:p>
        </p:txBody>
      </p:sp>
      <p:sp>
        <p:nvSpPr>
          <p:cNvPr id="52228" name="Title 1"/>
          <p:cNvSpPr txBox="1">
            <a:spLocks/>
          </p:cNvSpPr>
          <p:nvPr/>
        </p:nvSpPr>
        <p:spPr bwMode="auto">
          <a:xfrm>
            <a:off x="0" y="442913"/>
            <a:ext cx="8686800" cy="91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solidFill>
                  <a:srgbClr val="002D73"/>
                </a:solidFill>
                <a:latin typeface="+mj-lt"/>
              </a:rPr>
              <a:t>Workplace Violence Prevention Program:</a:t>
            </a:r>
          </a:p>
          <a:p>
            <a:pPr marL="228600">
              <a:spcBef>
                <a:spcPct val="0"/>
              </a:spcBef>
              <a:buFontTx/>
              <a:buNone/>
              <a:defRPr/>
            </a:pPr>
            <a:r>
              <a:rPr lang="en-US" altLang="en-US" b="1" dirty="0">
                <a:solidFill>
                  <a:srgbClr val="002D73"/>
                </a:solidFill>
                <a:latin typeface="+mj-lt"/>
              </a:rPr>
              <a:t>Reporting and Protecting Privacy</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Content Placeholder 2"/>
          <p:cNvSpPr>
            <a:spLocks noGrp="1"/>
          </p:cNvSpPr>
          <p:nvPr>
            <p:ph idx="1"/>
          </p:nvPr>
        </p:nvSpPr>
        <p:spPr>
          <a:xfrm>
            <a:off x="0" y="1476245"/>
            <a:ext cx="8686800" cy="1247775"/>
          </a:xfrm>
        </p:spPr>
        <p:txBody>
          <a:bodyPr/>
          <a:lstStyle/>
          <a:p>
            <a:pPr marL="579120"/>
            <a:r>
              <a:rPr lang="en-US" altLang="en-US" sz="2000" b="1" i="1" dirty="0">
                <a:solidFill>
                  <a:srgbClr val="646569"/>
                </a:solidFill>
              </a:rPr>
              <a:t>(INSERT your workplace’s process for an employee to file a workplace violence incident report with the (insert employer name).  Include your  workplace contact person</a:t>
            </a:r>
            <a:r>
              <a:rPr lang="en-US" altLang="en-US" sz="2000" dirty="0">
                <a:solidFill>
                  <a:srgbClr val="646569"/>
                </a:solidFill>
              </a:rPr>
              <a:t>)</a:t>
            </a:r>
            <a:endParaRPr lang="en-US" dirty="0"/>
          </a:p>
        </p:txBody>
      </p:sp>
      <p:sp>
        <p:nvSpPr>
          <p:cNvPr id="53251" name="Title 1"/>
          <p:cNvSpPr txBox="1">
            <a:spLocks/>
          </p:cNvSpPr>
          <p:nvPr/>
        </p:nvSpPr>
        <p:spPr bwMode="auto">
          <a:xfrm>
            <a:off x="0" y="3311525"/>
            <a:ext cx="9144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lgn="ctr">
              <a:spcBef>
                <a:spcPct val="0"/>
              </a:spcBef>
              <a:buFontTx/>
              <a:buNone/>
              <a:defRPr/>
            </a:pPr>
            <a:r>
              <a:rPr lang="en-US" altLang="en-US" sz="4000" b="1" dirty="0">
                <a:solidFill>
                  <a:srgbClr val="646569"/>
                </a:solidFill>
                <a:latin typeface="+mj-lt"/>
              </a:rPr>
              <a:t>INSERT (</a:t>
            </a:r>
            <a:r>
              <a:rPr lang="en-US" altLang="en-US" sz="4000" b="1" i="1" dirty="0">
                <a:solidFill>
                  <a:srgbClr val="646569"/>
                </a:solidFill>
              </a:rPr>
              <a:t>employer name</a:t>
            </a:r>
            <a:r>
              <a:rPr lang="en-US" altLang="en-US" sz="4000" b="1" dirty="0">
                <a:solidFill>
                  <a:srgbClr val="646569"/>
                </a:solidFill>
                <a:latin typeface="+mj-lt"/>
              </a:rPr>
              <a:t>) CONTENT HERE</a:t>
            </a:r>
          </a:p>
        </p:txBody>
      </p:sp>
      <p:sp>
        <p:nvSpPr>
          <p:cNvPr id="53254" name="Title 1"/>
          <p:cNvSpPr txBox="1">
            <a:spLocks/>
          </p:cNvSpPr>
          <p:nvPr/>
        </p:nvSpPr>
        <p:spPr bwMode="auto">
          <a:xfrm>
            <a:off x="0" y="307845"/>
            <a:ext cx="8686800" cy="98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solidFill>
                  <a:srgbClr val="002D73"/>
                </a:solidFill>
                <a:latin typeface="+mj-lt"/>
              </a:rPr>
              <a:t>Workplace Violence Prevention Program:</a:t>
            </a:r>
          </a:p>
          <a:p>
            <a:pPr marL="228600">
              <a:spcBef>
                <a:spcPct val="0"/>
              </a:spcBef>
              <a:buFontTx/>
              <a:buNone/>
              <a:defRPr/>
            </a:pPr>
            <a:r>
              <a:rPr lang="en-US" altLang="en-US" b="1" dirty="0">
                <a:solidFill>
                  <a:srgbClr val="002D73"/>
                </a:solidFill>
                <a:latin typeface="+mj-lt"/>
              </a:rPr>
              <a:t>Reporting of Workplace Violence Incidents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Content Placeholder 2"/>
          <p:cNvSpPr>
            <a:spLocks noGrp="1"/>
          </p:cNvSpPr>
          <p:nvPr>
            <p:ph idx="1"/>
          </p:nvPr>
        </p:nvSpPr>
        <p:spPr>
          <a:xfrm>
            <a:off x="0" y="1804988"/>
            <a:ext cx="8745538" cy="2651125"/>
          </a:xfrm>
        </p:spPr>
        <p:txBody>
          <a:bodyPr/>
          <a:lstStyle/>
          <a:p>
            <a:pPr marL="228600" indent="0">
              <a:buFont typeface="Arial" panose="020B0604020202020204" pitchFamily="34" charset="0"/>
              <a:buNone/>
            </a:pPr>
            <a:r>
              <a:rPr lang="en-US" altLang="en-US" sz="2000" dirty="0">
                <a:solidFill>
                  <a:srgbClr val="646569"/>
                </a:solidFill>
              </a:rPr>
              <a:t>The workplace violence incident reports must be maintained and reviewed once a year.</a:t>
            </a:r>
          </a:p>
          <a:p>
            <a:pPr marL="228600" indent="0">
              <a:buFont typeface="Arial" panose="020B0604020202020204" pitchFamily="34" charset="0"/>
              <a:buNone/>
            </a:pPr>
            <a:endParaRPr lang="en-US" altLang="en-US" sz="2000" dirty="0">
              <a:solidFill>
                <a:srgbClr val="646569"/>
              </a:solidFill>
            </a:endParaRPr>
          </a:p>
          <a:p>
            <a:pPr marL="228600" indent="0">
              <a:buNone/>
            </a:pPr>
            <a:r>
              <a:rPr lang="en-US" altLang="en-US" sz="2000" dirty="0">
                <a:solidFill>
                  <a:srgbClr val="646569"/>
                </a:solidFill>
              </a:rPr>
              <a:t>The (</a:t>
            </a:r>
            <a:r>
              <a:rPr lang="en-US" altLang="en-US" sz="2000" b="1" i="1" dirty="0">
                <a:solidFill>
                  <a:srgbClr val="646569"/>
                </a:solidFill>
              </a:rPr>
              <a:t>INSERT employer name</a:t>
            </a:r>
            <a:r>
              <a:rPr lang="en-US" altLang="en-US" sz="2000" dirty="0">
                <a:solidFill>
                  <a:srgbClr val="646569"/>
                </a:solidFill>
              </a:rPr>
              <a:t>), with participation from the AER, must conduct a review of the workplace violence incidents report at least once a year to identify trends in the types of workplace violence incidents that have occurred and evaluate how effective actions and safeguards to reduce workplace violence have been.  </a:t>
            </a:r>
          </a:p>
        </p:txBody>
      </p:sp>
      <p:sp>
        <p:nvSpPr>
          <p:cNvPr id="7" name="Title 1"/>
          <p:cNvSpPr txBox="1">
            <a:spLocks/>
          </p:cNvSpPr>
          <p:nvPr/>
        </p:nvSpPr>
        <p:spPr>
          <a:xfrm>
            <a:off x="914400" y="1184275"/>
            <a:ext cx="7315200" cy="473075"/>
          </a:xfrm>
          <a:prstGeom prst="rect">
            <a:avLst/>
          </a:prstGeom>
        </p:spPr>
        <p:txBody>
          <a:bodyPr anchor="b">
            <a:normAutofit fontScale="90000" lnSpcReduction="10000"/>
          </a:bodyPr>
          <a:lstStyle/>
          <a:p>
            <a:pPr marL="339725" indent="-339725" algn="ctr" eaLnBrk="1" fontAlgn="auto" hangingPunct="1">
              <a:spcAft>
                <a:spcPts val="0"/>
              </a:spcAft>
              <a:defRPr/>
            </a:pPr>
            <a:endParaRPr lang="en-US" sz="3000" cap="small" dirty="0">
              <a:solidFill>
                <a:srgbClr val="1F497D"/>
              </a:solidFill>
              <a:latin typeface="+mj-lt"/>
            </a:endParaRPr>
          </a:p>
        </p:txBody>
      </p:sp>
      <p:sp>
        <p:nvSpPr>
          <p:cNvPr id="54276" name="Title 1"/>
          <p:cNvSpPr txBox="1">
            <a:spLocks/>
          </p:cNvSpPr>
          <p:nvPr/>
        </p:nvSpPr>
        <p:spPr bwMode="auto">
          <a:xfrm>
            <a:off x="0" y="366713"/>
            <a:ext cx="8821738"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Program:</a:t>
            </a:r>
          </a:p>
          <a:p>
            <a:pPr marL="228600">
              <a:spcBef>
                <a:spcPct val="0"/>
              </a:spcBef>
              <a:buFontTx/>
              <a:buNone/>
              <a:defRPr/>
            </a:pPr>
            <a:r>
              <a:rPr lang="en-US" altLang="en-US" b="1" dirty="0">
                <a:latin typeface="+mj-lt"/>
              </a:rPr>
              <a:t>Recordkeeping of Workplace </a:t>
            </a:r>
          </a:p>
          <a:p>
            <a:pPr marL="228600">
              <a:spcBef>
                <a:spcPct val="0"/>
              </a:spcBef>
              <a:buFontTx/>
              <a:buNone/>
              <a:defRPr/>
            </a:pPr>
            <a:r>
              <a:rPr lang="en-US" altLang="en-US" b="1" dirty="0">
                <a:latin typeface="+mj-lt"/>
              </a:rPr>
              <a:t>Violence Incidents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9525" y="428626"/>
            <a:ext cx="9144000" cy="982662"/>
          </a:xfrm>
        </p:spPr>
        <p:txBody>
          <a:bodyPr/>
          <a:lstStyle/>
          <a:p>
            <a:pPr marL="228600" algn="l"/>
            <a:r>
              <a:rPr lang="en-US" altLang="en-US" sz="3200" b="1" dirty="0">
                <a:solidFill>
                  <a:srgbClr val="002D73"/>
                </a:solidFill>
              </a:rPr>
              <a:t>Workplace Violence Prevention </a:t>
            </a:r>
            <a:br>
              <a:rPr lang="en-US" altLang="en-US" sz="3200" b="1" dirty="0"/>
            </a:br>
            <a:r>
              <a:rPr lang="en-US" altLang="en-US" sz="3200" b="1" dirty="0">
                <a:solidFill>
                  <a:srgbClr val="002D73"/>
                </a:solidFill>
              </a:rPr>
              <a:t>Act and NYS DOL Regulations</a:t>
            </a:r>
          </a:p>
        </p:txBody>
      </p:sp>
      <p:sp>
        <p:nvSpPr>
          <p:cNvPr id="21507" name="Content Placeholder 2"/>
          <p:cNvSpPr>
            <a:spLocks noGrp="1"/>
          </p:cNvSpPr>
          <p:nvPr>
            <p:ph idx="1"/>
          </p:nvPr>
        </p:nvSpPr>
        <p:spPr>
          <a:xfrm>
            <a:off x="9525" y="1539876"/>
            <a:ext cx="8796338" cy="2808287"/>
          </a:xfrm>
        </p:spPr>
        <p:txBody>
          <a:bodyPr/>
          <a:lstStyle/>
          <a:p>
            <a:pPr marL="228600" indent="0">
              <a:spcBef>
                <a:spcPct val="0"/>
              </a:spcBef>
              <a:buFont typeface="Arial" panose="020B0604020202020204" pitchFamily="34" charset="0"/>
              <a:buNone/>
            </a:pPr>
            <a:r>
              <a:rPr lang="en-US" altLang="en-US" sz="2400" dirty="0">
                <a:solidFill>
                  <a:srgbClr val="646569"/>
                </a:solidFill>
              </a:rPr>
              <a:t>NYS Labor Law Section 27-b, known as the Workplace Violence Prevention Act, was enacted in 2006.  </a:t>
            </a:r>
          </a:p>
          <a:p>
            <a:pPr marL="228600" indent="0">
              <a:spcBef>
                <a:spcPct val="0"/>
              </a:spcBef>
              <a:buFont typeface="Arial" panose="020B0604020202020204" pitchFamily="34" charset="0"/>
              <a:buNone/>
            </a:pPr>
            <a:endParaRPr lang="en-US" altLang="en-US" sz="1000" dirty="0">
              <a:solidFill>
                <a:srgbClr val="646569"/>
              </a:solidFill>
            </a:endParaRPr>
          </a:p>
          <a:p>
            <a:pPr marL="228600" indent="0">
              <a:spcBef>
                <a:spcPct val="0"/>
              </a:spcBef>
              <a:buFont typeface="Arial" panose="020B0604020202020204" pitchFamily="34" charset="0"/>
              <a:buNone/>
            </a:pPr>
            <a:r>
              <a:rPr lang="en-US" altLang="en-US" sz="2400" dirty="0">
                <a:solidFill>
                  <a:srgbClr val="646569"/>
                </a:solidFill>
              </a:rPr>
              <a:t>In 2009, NYS Department of Labor (DOL) implemented regulations to accompany the Workplace Violence Prevention Act. These regulations can be found at 12 NYCRR 800.6 and are enforced by the NYS DOL.</a:t>
            </a:r>
          </a:p>
          <a:p>
            <a:pPr marL="228600" indent="0">
              <a:spcBef>
                <a:spcPct val="0"/>
              </a:spcBef>
              <a:buFont typeface="Arial" panose="020B0604020202020204" pitchFamily="34" charset="0"/>
              <a:buNone/>
            </a:pPr>
            <a:endParaRPr lang="en-US" altLang="en-US" sz="1000" dirty="0">
              <a:solidFill>
                <a:srgbClr val="646569"/>
              </a:solidFill>
            </a:endParaRPr>
          </a:p>
        </p:txBody>
      </p:sp>
    </p:spTree>
  </p:cSld>
  <p:clrMapOvr>
    <a:masterClrMapping/>
  </p:clrMapOvr>
  <p:transition>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Content Placeholder 2"/>
          <p:cNvSpPr>
            <a:spLocks noGrp="1"/>
          </p:cNvSpPr>
          <p:nvPr>
            <p:ph idx="1"/>
          </p:nvPr>
        </p:nvSpPr>
        <p:spPr>
          <a:xfrm>
            <a:off x="0" y="1878905"/>
            <a:ext cx="8686800" cy="1177034"/>
          </a:xfrm>
        </p:spPr>
        <p:txBody>
          <a:bodyPr/>
          <a:lstStyle/>
          <a:p>
            <a:pPr marL="236220" indent="0">
              <a:buFont typeface="Arial" panose="020B0604020202020204" pitchFamily="34" charset="0"/>
              <a:buNone/>
            </a:pPr>
            <a:r>
              <a:rPr lang="en-US" altLang="en-US" sz="2400" b="1" i="1" dirty="0">
                <a:solidFill>
                  <a:srgbClr val="646569"/>
                </a:solidFill>
              </a:rPr>
              <a:t>(INSERT the process for maintaining and reviewing the workplace violence incidents report for workplace)</a:t>
            </a:r>
            <a:endParaRPr lang="en-US" dirty="0"/>
          </a:p>
        </p:txBody>
      </p:sp>
      <p:sp>
        <p:nvSpPr>
          <p:cNvPr id="55299" name="Title 1"/>
          <p:cNvSpPr txBox="1">
            <a:spLocks/>
          </p:cNvSpPr>
          <p:nvPr/>
        </p:nvSpPr>
        <p:spPr bwMode="auto">
          <a:xfrm>
            <a:off x="0" y="3528106"/>
            <a:ext cx="9144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lgn="ctr">
              <a:spcBef>
                <a:spcPct val="0"/>
              </a:spcBef>
              <a:buFontTx/>
              <a:buNone/>
              <a:defRPr/>
            </a:pPr>
            <a:r>
              <a:rPr lang="en-US" altLang="en-US" sz="4000" b="1" dirty="0">
                <a:solidFill>
                  <a:srgbClr val="646569"/>
                </a:solidFill>
                <a:latin typeface="+mj-lt"/>
              </a:rPr>
              <a:t>INSERT (</a:t>
            </a:r>
            <a:r>
              <a:rPr lang="en-US" altLang="en-US" sz="4000" b="1" i="1" dirty="0">
                <a:solidFill>
                  <a:srgbClr val="646569"/>
                </a:solidFill>
              </a:rPr>
              <a:t>employer name</a:t>
            </a:r>
            <a:r>
              <a:rPr lang="en-US" altLang="en-US" sz="4000" b="1" dirty="0">
                <a:solidFill>
                  <a:srgbClr val="646569"/>
                </a:solidFill>
                <a:latin typeface="+mj-lt"/>
              </a:rPr>
              <a:t>) CONTENT HERE</a:t>
            </a:r>
          </a:p>
        </p:txBody>
      </p:sp>
      <p:sp>
        <p:nvSpPr>
          <p:cNvPr id="55301" name="Title 1"/>
          <p:cNvSpPr txBox="1">
            <a:spLocks/>
          </p:cNvSpPr>
          <p:nvPr/>
        </p:nvSpPr>
        <p:spPr bwMode="auto">
          <a:xfrm>
            <a:off x="0" y="404813"/>
            <a:ext cx="8686800" cy="1335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Program:</a:t>
            </a:r>
          </a:p>
          <a:p>
            <a:pPr marL="228600">
              <a:spcBef>
                <a:spcPct val="0"/>
              </a:spcBef>
              <a:buFontTx/>
              <a:buNone/>
              <a:defRPr/>
            </a:pPr>
            <a:r>
              <a:rPr lang="en-US" altLang="en-US" b="1" dirty="0">
                <a:latin typeface="+mj-lt"/>
              </a:rPr>
              <a:t>Recordkeeping of Workplace </a:t>
            </a:r>
          </a:p>
          <a:p>
            <a:pPr marL="228600">
              <a:spcBef>
                <a:spcPct val="0"/>
              </a:spcBef>
              <a:buFontTx/>
              <a:buNone/>
              <a:defRPr/>
            </a:pPr>
            <a:r>
              <a:rPr lang="en-US" altLang="en-US" b="1" dirty="0">
                <a:latin typeface="+mj-lt"/>
              </a:rPr>
              <a:t>Violence Incidents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2"/>
          <p:cNvSpPr>
            <a:spLocks noGrp="1"/>
          </p:cNvSpPr>
          <p:nvPr>
            <p:ph sz="quarter" idx="1"/>
          </p:nvPr>
        </p:nvSpPr>
        <p:spPr>
          <a:xfrm>
            <a:off x="0" y="1771650"/>
            <a:ext cx="8686800" cy="2732088"/>
          </a:xfrm>
        </p:spPr>
        <p:txBody>
          <a:bodyPr/>
          <a:lstStyle/>
          <a:p>
            <a:pPr marL="288925" indent="-26670">
              <a:spcBef>
                <a:spcPct val="0"/>
              </a:spcBef>
              <a:buNone/>
              <a:defRPr/>
            </a:pPr>
            <a:r>
              <a:rPr lang="en-US" sz="2000" dirty="0">
                <a:solidFill>
                  <a:srgbClr val="646569"/>
                </a:solidFill>
              </a:rPr>
              <a:t>According to the Act and NYS DOL regulations, an employee or their AER should notify a supervisor in writing if they believe that:</a:t>
            </a:r>
            <a:endParaRPr lang="en-US" dirty="0"/>
          </a:p>
          <a:p>
            <a:pPr marL="457200" indent="-195263">
              <a:spcBef>
                <a:spcPts val="1200"/>
              </a:spcBef>
              <a:buFont typeface="Arial" charset="0"/>
              <a:buChar char="•"/>
              <a:defRPr/>
            </a:pPr>
            <a:r>
              <a:rPr lang="en-US" sz="2000" dirty="0">
                <a:solidFill>
                  <a:srgbClr val="646569"/>
                </a:solidFill>
              </a:rPr>
              <a:t>A serious violation of the employer’s workplace violence prevention program exists </a:t>
            </a:r>
            <a:r>
              <a:rPr lang="en-US" sz="2000" b="1" dirty="0">
                <a:solidFill>
                  <a:srgbClr val="646569"/>
                </a:solidFill>
              </a:rPr>
              <a:t>or</a:t>
            </a:r>
          </a:p>
          <a:p>
            <a:pPr marL="457200" indent="-228600">
              <a:spcBef>
                <a:spcPts val="125"/>
              </a:spcBef>
              <a:buFont typeface="Arial" charset="0"/>
              <a:buChar char="•"/>
              <a:defRPr/>
            </a:pPr>
            <a:r>
              <a:rPr lang="en-US" sz="2000" dirty="0">
                <a:solidFill>
                  <a:srgbClr val="646569"/>
                </a:solidFill>
              </a:rPr>
              <a:t>An imminent danger of workplace violence exists</a:t>
            </a:r>
          </a:p>
          <a:p>
            <a:pPr marL="228600" lvl="1" indent="0">
              <a:spcBef>
                <a:spcPts val="1200"/>
              </a:spcBef>
              <a:buNone/>
              <a:defRPr/>
            </a:pPr>
            <a:r>
              <a:rPr lang="en-US" sz="2000" dirty="0">
                <a:solidFill>
                  <a:srgbClr val="646569"/>
                </a:solidFill>
              </a:rPr>
              <a:t>Once their supervisor is notified, the (</a:t>
            </a:r>
            <a:r>
              <a:rPr lang="en-US" sz="2000" b="1" i="1" dirty="0">
                <a:solidFill>
                  <a:srgbClr val="646569"/>
                </a:solidFill>
              </a:rPr>
              <a:t>INSERT </a:t>
            </a:r>
            <a:r>
              <a:rPr lang="en-US" altLang="en-US" sz="2000" b="1" i="1" dirty="0">
                <a:solidFill>
                  <a:srgbClr val="646569"/>
                </a:solidFill>
              </a:rPr>
              <a:t>employer name</a:t>
            </a:r>
            <a:r>
              <a:rPr lang="en-US" sz="2000" dirty="0">
                <a:solidFill>
                  <a:srgbClr val="646569"/>
                </a:solidFill>
              </a:rPr>
              <a:t>) must be given a reasonable amount of time to correct the activity, policy, or practice causing the violation or danger</a:t>
            </a:r>
            <a:endParaRPr lang="en-US" sz="2000" b="1" dirty="0"/>
          </a:p>
        </p:txBody>
      </p:sp>
      <p:sp>
        <p:nvSpPr>
          <p:cNvPr id="56324" name="Title 1"/>
          <p:cNvSpPr txBox="1">
            <a:spLocks/>
          </p:cNvSpPr>
          <p:nvPr/>
        </p:nvSpPr>
        <p:spPr bwMode="auto">
          <a:xfrm>
            <a:off x="0" y="300038"/>
            <a:ext cx="8686800" cy="143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Program:</a:t>
            </a:r>
          </a:p>
          <a:p>
            <a:pPr marL="228600">
              <a:spcBef>
                <a:spcPct val="0"/>
              </a:spcBef>
              <a:buFontTx/>
              <a:buNone/>
              <a:defRPr/>
            </a:pPr>
            <a:r>
              <a:rPr lang="en-US" altLang="en-US" b="1" dirty="0">
                <a:latin typeface="+mj-lt"/>
              </a:rPr>
              <a:t>Employee Reporting of Concerns </a:t>
            </a:r>
          </a:p>
          <a:p>
            <a:pPr marL="228600">
              <a:spcBef>
                <a:spcPct val="0"/>
              </a:spcBef>
              <a:buFontTx/>
              <a:buNone/>
              <a:defRPr/>
            </a:pPr>
            <a:r>
              <a:rPr lang="en-US" altLang="en-US" b="1" dirty="0">
                <a:latin typeface="+mj-lt"/>
              </a:rPr>
              <a:t>or Incidents</a:t>
            </a:r>
          </a:p>
        </p:txBody>
      </p:sp>
    </p:spTree>
  </p:cSld>
  <p:clrMapOvr>
    <a:masterClrMapping/>
  </p:clrMapOvr>
  <p:transition>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Content Placeholder 2"/>
          <p:cNvSpPr>
            <a:spLocks noGrp="1"/>
          </p:cNvSpPr>
          <p:nvPr>
            <p:ph sz="quarter" idx="1"/>
          </p:nvPr>
        </p:nvSpPr>
        <p:spPr>
          <a:xfrm>
            <a:off x="0" y="1898650"/>
            <a:ext cx="8686800" cy="2589213"/>
          </a:xfrm>
        </p:spPr>
        <p:txBody>
          <a:bodyPr/>
          <a:lstStyle/>
          <a:p>
            <a:pPr marL="228600" indent="7620">
              <a:spcBef>
                <a:spcPct val="0"/>
              </a:spcBef>
              <a:buNone/>
              <a:defRPr/>
            </a:pPr>
            <a:r>
              <a:rPr lang="en-US" altLang="en-US" sz="2400" dirty="0">
                <a:solidFill>
                  <a:srgbClr val="646569"/>
                </a:solidFill>
              </a:rPr>
              <a:t>However, an employee or their AER does </a:t>
            </a:r>
            <a:r>
              <a:rPr lang="en-US" altLang="en-US" sz="2400" b="1" dirty="0">
                <a:solidFill>
                  <a:srgbClr val="646569"/>
                </a:solidFill>
              </a:rPr>
              <a:t>not</a:t>
            </a:r>
            <a:r>
              <a:rPr lang="en-US" altLang="en-US" sz="2400" dirty="0">
                <a:solidFill>
                  <a:srgbClr val="646569"/>
                </a:solidFill>
              </a:rPr>
              <a:t> have to notify their supervisor in writing in instances where:</a:t>
            </a:r>
            <a:endParaRPr lang="en-US" dirty="0"/>
          </a:p>
          <a:p>
            <a:pPr marL="579438">
              <a:spcBef>
                <a:spcPct val="0"/>
              </a:spcBef>
              <a:buFont typeface="Arial" charset="0"/>
              <a:buNone/>
              <a:defRPr/>
            </a:pPr>
            <a:endParaRPr lang="en-US" altLang="en-US" sz="1000" dirty="0">
              <a:solidFill>
                <a:srgbClr val="646569"/>
              </a:solidFill>
            </a:endParaRPr>
          </a:p>
          <a:p>
            <a:pPr marL="579438">
              <a:spcBef>
                <a:spcPts val="125"/>
              </a:spcBef>
              <a:buFont typeface="Arial" charset="0"/>
              <a:buChar char="•"/>
              <a:defRPr/>
            </a:pPr>
            <a:r>
              <a:rPr lang="en-US" altLang="en-US" sz="2400" dirty="0">
                <a:solidFill>
                  <a:srgbClr val="646569"/>
                </a:solidFill>
              </a:rPr>
              <a:t>Imminent danger of workplace violence exists </a:t>
            </a:r>
            <a:r>
              <a:rPr lang="en-US" altLang="en-US" sz="2400" b="1" dirty="0">
                <a:solidFill>
                  <a:srgbClr val="646569"/>
                </a:solidFill>
              </a:rPr>
              <a:t>and</a:t>
            </a:r>
          </a:p>
          <a:p>
            <a:pPr marL="579438">
              <a:spcBef>
                <a:spcPts val="1200"/>
              </a:spcBef>
              <a:buFont typeface="Arial" charset="0"/>
              <a:buChar char="•"/>
              <a:defRPr/>
            </a:pPr>
            <a:r>
              <a:rPr lang="en-US" altLang="en-US" sz="2400" dirty="0">
                <a:solidFill>
                  <a:srgbClr val="646569"/>
                </a:solidFill>
              </a:rPr>
              <a:t>The employee reasonably believes in good faith that reporting to a supervisor would not result in corrective action</a:t>
            </a:r>
          </a:p>
        </p:txBody>
      </p:sp>
      <p:sp>
        <p:nvSpPr>
          <p:cNvPr id="57348" name="Title 1"/>
          <p:cNvSpPr txBox="1">
            <a:spLocks/>
          </p:cNvSpPr>
          <p:nvPr/>
        </p:nvSpPr>
        <p:spPr bwMode="auto">
          <a:xfrm>
            <a:off x="0" y="369888"/>
            <a:ext cx="8686800" cy="137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solidFill>
                  <a:srgbClr val="002D73"/>
                </a:solidFill>
                <a:latin typeface="+mj-lt"/>
              </a:rPr>
              <a:t>Workplace Violence Prevention Program:</a:t>
            </a:r>
          </a:p>
          <a:p>
            <a:pPr marL="228600">
              <a:spcBef>
                <a:spcPct val="0"/>
              </a:spcBef>
              <a:buFontTx/>
              <a:buNone/>
              <a:defRPr/>
            </a:pPr>
            <a:r>
              <a:rPr lang="en-US" altLang="en-US" b="1" dirty="0">
                <a:solidFill>
                  <a:srgbClr val="002D73"/>
                </a:solidFill>
                <a:latin typeface="+mj-lt"/>
              </a:rPr>
              <a:t>Employee Reporting of Concerns </a:t>
            </a:r>
          </a:p>
          <a:p>
            <a:pPr marL="228600">
              <a:spcBef>
                <a:spcPct val="0"/>
              </a:spcBef>
              <a:buFontTx/>
              <a:buNone/>
              <a:defRPr/>
            </a:pPr>
            <a:r>
              <a:rPr lang="en-US" altLang="en-US" b="1" dirty="0">
                <a:solidFill>
                  <a:srgbClr val="002D73"/>
                </a:solidFill>
                <a:latin typeface="+mj-lt"/>
              </a:rPr>
              <a:t>or Incidents</a:t>
            </a:r>
          </a:p>
        </p:txBody>
      </p:sp>
    </p:spTree>
  </p:cSld>
  <p:clrMapOvr>
    <a:masterClrMapping/>
  </p:clrMapOvr>
  <p:transition>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Content Placeholder 2"/>
          <p:cNvSpPr txBox="1">
            <a:spLocks/>
          </p:cNvSpPr>
          <p:nvPr/>
        </p:nvSpPr>
        <p:spPr bwMode="auto">
          <a:xfrm>
            <a:off x="0" y="1844675"/>
            <a:ext cx="8686800" cy="217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79438" indent="-342900">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spcBef>
                <a:spcPct val="0"/>
              </a:spcBef>
              <a:buFont typeface="Arial" panose="020B0604020202020204" pitchFamily="34" charset="0"/>
              <a:buNone/>
            </a:pPr>
            <a:r>
              <a:rPr lang="en-US" altLang="en-US" sz="2200" dirty="0">
                <a:solidFill>
                  <a:srgbClr val="646569"/>
                </a:solidFill>
              </a:rPr>
              <a:t>An imminent danger is defined by the Act and NYS DOL regulations as:  </a:t>
            </a:r>
          </a:p>
          <a:p>
            <a:pPr>
              <a:spcBef>
                <a:spcPts val="1200"/>
              </a:spcBef>
            </a:pPr>
            <a:r>
              <a:rPr lang="en-US" altLang="en-US" sz="2200" dirty="0">
                <a:solidFill>
                  <a:srgbClr val="646569"/>
                </a:solidFill>
              </a:rPr>
              <a:t>Any workplace conditions or practices which could reasonably be expected to cause death or serious physical harm immediately or which could reasonably be expected to lead to the danger of death or serious physical harm which could be eliminated through the enforcement procedures of the workplace violence prevention program before the danger become immediate. </a:t>
            </a:r>
          </a:p>
        </p:txBody>
      </p:sp>
      <p:sp>
        <p:nvSpPr>
          <p:cNvPr id="58372" name="Title 1"/>
          <p:cNvSpPr txBox="1">
            <a:spLocks/>
          </p:cNvSpPr>
          <p:nvPr/>
        </p:nvSpPr>
        <p:spPr bwMode="auto">
          <a:xfrm>
            <a:off x="0" y="387350"/>
            <a:ext cx="8686800" cy="135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Program:</a:t>
            </a:r>
          </a:p>
          <a:p>
            <a:pPr marL="228600">
              <a:spcBef>
                <a:spcPct val="0"/>
              </a:spcBef>
              <a:buFontTx/>
              <a:buNone/>
              <a:defRPr/>
            </a:pPr>
            <a:r>
              <a:rPr lang="en-US" altLang="en-US" b="1" dirty="0">
                <a:latin typeface="+mj-lt"/>
              </a:rPr>
              <a:t>Employee Reporting of Concerns or Incidents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Content Placeholder 2"/>
          <p:cNvSpPr>
            <a:spLocks noGrp="1"/>
          </p:cNvSpPr>
          <p:nvPr>
            <p:ph sz="quarter" idx="1"/>
          </p:nvPr>
        </p:nvSpPr>
        <p:spPr>
          <a:xfrm>
            <a:off x="0" y="1925638"/>
            <a:ext cx="8686800" cy="2867025"/>
          </a:xfrm>
        </p:spPr>
        <p:txBody>
          <a:bodyPr/>
          <a:lstStyle/>
          <a:p>
            <a:pPr marL="579120">
              <a:spcBef>
                <a:spcPct val="0"/>
              </a:spcBef>
              <a:buNone/>
            </a:pPr>
            <a:r>
              <a:rPr lang="en-US" altLang="en-US" sz="2200" dirty="0">
                <a:solidFill>
                  <a:srgbClr val="646569"/>
                </a:solidFill>
              </a:rPr>
              <a:t>A supervisor is defined by the Act and NYS DOL regulations as:  </a:t>
            </a:r>
            <a:endParaRPr lang="en-US" dirty="0"/>
          </a:p>
          <a:p>
            <a:pPr marL="579120">
              <a:spcBef>
                <a:spcPts val="1200"/>
              </a:spcBef>
            </a:pPr>
            <a:r>
              <a:rPr lang="en-US" altLang="en-US" sz="2200" dirty="0">
                <a:solidFill>
                  <a:srgbClr val="646569"/>
                </a:solidFill>
              </a:rPr>
              <a:t>Any person in an employer’s organization who has the authority to direct and control the work performance of an employee, </a:t>
            </a:r>
            <a:r>
              <a:rPr lang="en-US" altLang="en-US" sz="2200" b="1" dirty="0">
                <a:solidFill>
                  <a:srgbClr val="646569"/>
                </a:solidFill>
              </a:rPr>
              <a:t>or</a:t>
            </a:r>
            <a:endParaRPr lang="en-US" altLang="en-US" sz="2200" b="1" dirty="0">
              <a:solidFill>
                <a:srgbClr val="646569"/>
              </a:solidFill>
              <a:cs typeface="Arial"/>
            </a:endParaRPr>
          </a:p>
          <a:p>
            <a:pPr marL="579120">
              <a:spcBef>
                <a:spcPts val="1200"/>
              </a:spcBef>
            </a:pPr>
            <a:r>
              <a:rPr lang="en-US" altLang="en-US" sz="2200" dirty="0">
                <a:solidFill>
                  <a:srgbClr val="646569"/>
                </a:solidFill>
              </a:rPr>
              <a:t>Any person who has the authority to take corrective action regarding the violation of a law, rule, or regulation that an employee reported</a:t>
            </a:r>
            <a:endParaRPr lang="en-US" altLang="en-US" sz="2200" dirty="0">
              <a:solidFill>
                <a:srgbClr val="646569"/>
              </a:solidFill>
              <a:cs typeface="Arial"/>
            </a:endParaRPr>
          </a:p>
        </p:txBody>
      </p:sp>
      <p:sp>
        <p:nvSpPr>
          <p:cNvPr id="59396" name="Title 1"/>
          <p:cNvSpPr txBox="1">
            <a:spLocks/>
          </p:cNvSpPr>
          <p:nvPr/>
        </p:nvSpPr>
        <p:spPr bwMode="auto">
          <a:xfrm>
            <a:off x="0" y="412750"/>
            <a:ext cx="9045575" cy="133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Program:</a:t>
            </a:r>
          </a:p>
          <a:p>
            <a:pPr marL="228600">
              <a:spcBef>
                <a:spcPct val="0"/>
              </a:spcBef>
              <a:buFontTx/>
              <a:buNone/>
              <a:defRPr/>
            </a:pPr>
            <a:r>
              <a:rPr lang="en-US" altLang="en-US" b="1" dirty="0">
                <a:latin typeface="+mj-lt"/>
              </a:rPr>
              <a:t>Employee Reporting of Concerns or Incidents</a:t>
            </a:r>
          </a:p>
        </p:txBody>
      </p:sp>
    </p:spTree>
  </p:cSld>
  <p:clrMapOvr>
    <a:masterClrMapping/>
  </p:clrMapOvr>
  <p:transition>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Content Placeholder 2"/>
          <p:cNvSpPr>
            <a:spLocks noGrp="1"/>
          </p:cNvSpPr>
          <p:nvPr>
            <p:ph sz="quarter" idx="1"/>
          </p:nvPr>
        </p:nvSpPr>
        <p:spPr>
          <a:xfrm>
            <a:off x="0" y="1831975"/>
            <a:ext cx="8686800" cy="2613025"/>
          </a:xfrm>
        </p:spPr>
        <p:txBody>
          <a:bodyPr/>
          <a:lstStyle/>
          <a:p>
            <a:pPr marL="457200" indent="-228600">
              <a:spcBef>
                <a:spcPct val="0"/>
              </a:spcBef>
              <a:buFont typeface="Arial" panose="020B0604020202020204" pitchFamily="34" charset="0"/>
              <a:buNone/>
            </a:pPr>
            <a:r>
              <a:rPr lang="en-US" altLang="en-US" sz="2400" dirty="0">
                <a:solidFill>
                  <a:srgbClr val="646569"/>
                </a:solidFill>
              </a:rPr>
              <a:t>After notifying the employee’s supervisor </a:t>
            </a:r>
            <a:r>
              <a:rPr lang="en-US" altLang="en-US" sz="2400" b="1" dirty="0">
                <a:solidFill>
                  <a:srgbClr val="646569"/>
                </a:solidFill>
              </a:rPr>
              <a:t>and:</a:t>
            </a:r>
          </a:p>
          <a:p>
            <a:pPr marL="457200" lvl="1" indent="-228600">
              <a:spcBef>
                <a:spcPct val="0"/>
              </a:spcBef>
              <a:buFont typeface="Arial" panose="020B0604020202020204" pitchFamily="34" charset="0"/>
              <a:buChar char="•"/>
            </a:pPr>
            <a:r>
              <a:rPr lang="en-US" altLang="en-US" sz="2200" dirty="0">
                <a:solidFill>
                  <a:srgbClr val="646569"/>
                </a:solidFill>
              </a:rPr>
              <a:t>A reasonable time to correct the matter has passed</a:t>
            </a:r>
            <a:endParaRPr lang="en-US" altLang="en-US" sz="2200" dirty="0">
              <a:solidFill>
                <a:srgbClr val="646569"/>
              </a:solidFill>
              <a:cs typeface="Arial"/>
            </a:endParaRPr>
          </a:p>
          <a:p>
            <a:pPr marL="457200" lvl="1" indent="-228600">
              <a:spcBef>
                <a:spcPct val="0"/>
              </a:spcBef>
              <a:buFont typeface="Arial" panose="020B0604020202020204" pitchFamily="34" charset="0"/>
              <a:buChar char="•"/>
            </a:pPr>
            <a:r>
              <a:rPr lang="en-US" altLang="en-US" sz="2200" dirty="0">
                <a:solidFill>
                  <a:srgbClr val="646569"/>
                </a:solidFill>
              </a:rPr>
              <a:t>The matter has not been resolved</a:t>
            </a:r>
          </a:p>
          <a:p>
            <a:pPr marL="457200" lvl="1" indent="-228600">
              <a:spcBef>
                <a:spcPct val="0"/>
              </a:spcBef>
              <a:buFont typeface="Arial" panose="020B0604020202020204" pitchFamily="34" charset="0"/>
              <a:buChar char="•"/>
            </a:pPr>
            <a:r>
              <a:rPr lang="en-US" altLang="en-US" sz="2200" dirty="0">
                <a:solidFill>
                  <a:srgbClr val="646569"/>
                </a:solidFill>
              </a:rPr>
              <a:t>The employee or their AER believes the serious violation or imminent danger still exists</a:t>
            </a:r>
            <a:endParaRPr lang="en-US" dirty="0">
              <a:solidFill>
                <a:srgbClr val="002D73"/>
              </a:solidFill>
            </a:endParaRPr>
          </a:p>
          <a:p>
            <a:pPr marL="228600" lvl="1" indent="0">
              <a:spcBef>
                <a:spcPct val="0"/>
              </a:spcBef>
              <a:buNone/>
            </a:pPr>
            <a:r>
              <a:rPr lang="en-US" altLang="en-US" sz="2200" dirty="0">
                <a:solidFill>
                  <a:srgbClr val="646569"/>
                </a:solidFill>
              </a:rPr>
              <a:t>The employee or their AER may request an inspection by contacting the New York State Department of Labor (NYSDOL) </a:t>
            </a:r>
            <a:endParaRPr lang="en-US" altLang="en-US" sz="2200" dirty="0">
              <a:solidFill>
                <a:srgbClr val="646569"/>
              </a:solidFill>
              <a:cs typeface="Arial"/>
            </a:endParaRPr>
          </a:p>
        </p:txBody>
      </p:sp>
      <p:sp>
        <p:nvSpPr>
          <p:cNvPr id="60420" name="Title 1"/>
          <p:cNvSpPr txBox="1">
            <a:spLocks/>
          </p:cNvSpPr>
          <p:nvPr/>
        </p:nvSpPr>
        <p:spPr bwMode="auto">
          <a:xfrm>
            <a:off x="0" y="387350"/>
            <a:ext cx="9144000" cy="135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Program:</a:t>
            </a:r>
          </a:p>
          <a:p>
            <a:pPr marL="228600">
              <a:spcBef>
                <a:spcPct val="0"/>
              </a:spcBef>
              <a:buFontTx/>
              <a:buNone/>
              <a:defRPr/>
            </a:pPr>
            <a:r>
              <a:rPr lang="en-US" altLang="en-US" b="1" dirty="0">
                <a:latin typeface="+mj-lt"/>
              </a:rPr>
              <a:t>Employee Reporting of Concerns </a:t>
            </a:r>
          </a:p>
          <a:p>
            <a:pPr marL="228600">
              <a:spcBef>
                <a:spcPct val="0"/>
              </a:spcBef>
              <a:buFontTx/>
              <a:buNone/>
              <a:defRPr/>
            </a:pPr>
            <a:r>
              <a:rPr lang="en-US" altLang="en-US" b="1" dirty="0">
                <a:latin typeface="+mj-lt"/>
              </a:rPr>
              <a:t>or Incidents</a:t>
            </a:r>
          </a:p>
        </p:txBody>
      </p:sp>
    </p:spTree>
  </p:cSld>
  <p:clrMapOvr>
    <a:masterClrMapping/>
  </p:clrMapOvr>
  <p:transition>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Content Placeholder 2"/>
          <p:cNvSpPr>
            <a:spLocks noGrp="1"/>
          </p:cNvSpPr>
          <p:nvPr>
            <p:ph idx="1"/>
          </p:nvPr>
        </p:nvSpPr>
        <p:spPr>
          <a:xfrm>
            <a:off x="0" y="1817688"/>
            <a:ext cx="8686800" cy="2925762"/>
          </a:xfrm>
        </p:spPr>
        <p:txBody>
          <a:bodyPr/>
          <a:lstStyle/>
          <a:p>
            <a:pPr marL="575945" indent="-347345">
              <a:spcBef>
                <a:spcPct val="0"/>
              </a:spcBef>
              <a:buNone/>
              <a:defRPr/>
            </a:pPr>
            <a:r>
              <a:rPr lang="en-US" sz="2000" dirty="0">
                <a:solidFill>
                  <a:srgbClr val="646569"/>
                </a:solidFill>
              </a:rPr>
              <a:t>The notices to the NYSDOL Commissioner must: </a:t>
            </a:r>
            <a:endParaRPr lang="en-US" dirty="0"/>
          </a:p>
          <a:p>
            <a:pPr marL="576263" indent="-347663">
              <a:spcBef>
                <a:spcPct val="0"/>
              </a:spcBef>
              <a:buFont typeface="Arial" charset="0"/>
              <a:buChar char="•"/>
              <a:defRPr/>
            </a:pPr>
            <a:r>
              <a:rPr lang="en-US" sz="2000" dirty="0">
                <a:solidFill>
                  <a:srgbClr val="646569"/>
                </a:solidFill>
              </a:rPr>
              <a:t>Be in writing </a:t>
            </a:r>
          </a:p>
          <a:p>
            <a:pPr marL="576263" indent="-347663">
              <a:spcBef>
                <a:spcPct val="0"/>
              </a:spcBef>
              <a:buFont typeface="Arial" charset="0"/>
              <a:buChar char="•"/>
              <a:defRPr/>
            </a:pPr>
            <a:r>
              <a:rPr lang="en-US" sz="2000" dirty="0">
                <a:solidFill>
                  <a:srgbClr val="646569"/>
                </a:solidFill>
              </a:rPr>
              <a:t>Describe in detail the reason for the notice </a:t>
            </a:r>
          </a:p>
          <a:p>
            <a:pPr marL="576263" indent="-347663">
              <a:spcBef>
                <a:spcPct val="0"/>
              </a:spcBef>
              <a:buFont typeface="Arial" charset="0"/>
              <a:buChar char="•"/>
              <a:defRPr/>
            </a:pPr>
            <a:r>
              <a:rPr lang="en-US" sz="2000" dirty="0">
                <a:solidFill>
                  <a:srgbClr val="646569"/>
                </a:solidFill>
              </a:rPr>
              <a:t>Must be signed by the employee or their AER</a:t>
            </a:r>
          </a:p>
          <a:p>
            <a:pPr marL="576263" indent="-347663">
              <a:spcBef>
                <a:spcPct val="0"/>
              </a:spcBef>
              <a:buFont typeface="Arial" charset="0"/>
              <a:buNone/>
              <a:defRPr/>
            </a:pPr>
            <a:endParaRPr lang="en-US" sz="1400" dirty="0">
              <a:solidFill>
                <a:srgbClr val="646569"/>
              </a:solidFill>
            </a:endParaRPr>
          </a:p>
          <a:p>
            <a:pPr marL="228600" indent="0">
              <a:spcBef>
                <a:spcPct val="0"/>
              </a:spcBef>
              <a:buFont typeface="Arial" charset="0"/>
              <a:buNone/>
              <a:defRPr/>
            </a:pPr>
            <a:r>
              <a:rPr lang="en-US" sz="1800" dirty="0">
                <a:solidFill>
                  <a:srgbClr val="646569"/>
                </a:solidFill>
              </a:rPr>
              <a:t>The NYSDOL Commissioner will provide a copy of the written notice to the </a:t>
            </a:r>
            <a:r>
              <a:rPr lang="en-US" sz="1800" b="1" dirty="0">
                <a:solidFill>
                  <a:srgbClr val="646569"/>
                </a:solidFill>
              </a:rPr>
              <a:t>(INSERT </a:t>
            </a:r>
            <a:r>
              <a:rPr lang="en-US" altLang="en-US" sz="1800" b="1" i="1" dirty="0">
                <a:solidFill>
                  <a:srgbClr val="646569"/>
                </a:solidFill>
              </a:rPr>
              <a:t>employer name</a:t>
            </a:r>
            <a:r>
              <a:rPr lang="en-US" sz="1800" b="1" dirty="0">
                <a:solidFill>
                  <a:srgbClr val="646569"/>
                </a:solidFill>
              </a:rPr>
              <a:t>) </a:t>
            </a:r>
            <a:r>
              <a:rPr lang="en-US" sz="1800" dirty="0">
                <a:solidFill>
                  <a:srgbClr val="646569"/>
                </a:solidFill>
              </a:rPr>
              <a:t>no later than the time of inspection.  </a:t>
            </a:r>
          </a:p>
          <a:p>
            <a:pPr marL="228600" indent="0">
              <a:spcBef>
                <a:spcPts val="0"/>
              </a:spcBef>
              <a:buNone/>
              <a:defRPr/>
            </a:pPr>
            <a:endParaRPr lang="en-US" sz="1800" dirty="0">
              <a:solidFill>
                <a:srgbClr val="646569"/>
              </a:solidFill>
            </a:endParaRPr>
          </a:p>
          <a:p>
            <a:pPr marL="228600" indent="0">
              <a:spcBef>
                <a:spcPts val="0"/>
              </a:spcBef>
              <a:buNone/>
              <a:defRPr/>
            </a:pPr>
            <a:r>
              <a:rPr lang="en-US" sz="1800" dirty="0">
                <a:solidFill>
                  <a:srgbClr val="646569"/>
                </a:solidFill>
              </a:rPr>
              <a:t>The employee or AER may request that their name(s) be withheld from the (</a:t>
            </a:r>
            <a:r>
              <a:rPr lang="en-US" sz="1800" b="1" i="1" dirty="0">
                <a:solidFill>
                  <a:srgbClr val="646569"/>
                </a:solidFill>
              </a:rPr>
              <a:t>INSERT </a:t>
            </a:r>
            <a:r>
              <a:rPr lang="en-US" altLang="en-US" sz="1800" b="1" i="1" dirty="0">
                <a:solidFill>
                  <a:srgbClr val="646569"/>
                </a:solidFill>
              </a:rPr>
              <a:t>employer name</a:t>
            </a:r>
            <a:r>
              <a:rPr lang="en-US" sz="1800" dirty="0">
                <a:solidFill>
                  <a:srgbClr val="646569"/>
                </a:solidFill>
              </a:rPr>
              <a:t>)’s copy</a:t>
            </a:r>
            <a:endParaRPr lang="en-US" sz="1800" dirty="0">
              <a:solidFill>
                <a:srgbClr val="646569"/>
              </a:solidFill>
              <a:cs typeface="Arial"/>
            </a:endParaRPr>
          </a:p>
        </p:txBody>
      </p:sp>
      <p:sp>
        <p:nvSpPr>
          <p:cNvPr id="61444" name="Title 1"/>
          <p:cNvSpPr txBox="1">
            <a:spLocks/>
          </p:cNvSpPr>
          <p:nvPr/>
        </p:nvSpPr>
        <p:spPr bwMode="auto">
          <a:xfrm>
            <a:off x="0" y="377825"/>
            <a:ext cx="8686800" cy="136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Program:</a:t>
            </a:r>
          </a:p>
          <a:p>
            <a:pPr marL="228600">
              <a:spcBef>
                <a:spcPct val="0"/>
              </a:spcBef>
              <a:buFontTx/>
              <a:buNone/>
              <a:defRPr/>
            </a:pPr>
            <a:r>
              <a:rPr lang="en-US" altLang="en-US" b="1" dirty="0">
                <a:latin typeface="+mj-lt"/>
              </a:rPr>
              <a:t>Employee Reporting of Concerns </a:t>
            </a:r>
          </a:p>
          <a:p>
            <a:pPr marL="228600">
              <a:spcBef>
                <a:spcPct val="0"/>
              </a:spcBef>
              <a:buFontTx/>
              <a:buNone/>
              <a:defRPr/>
            </a:pPr>
            <a:r>
              <a:rPr lang="en-US" altLang="en-US" b="1" dirty="0">
                <a:latin typeface="+mj-lt"/>
              </a:rPr>
              <a:t>or Incidents</a:t>
            </a:r>
          </a:p>
        </p:txBody>
      </p:sp>
    </p:spTree>
  </p:cSld>
  <p:clrMapOvr>
    <a:masterClrMapping/>
  </p:clrMapOvr>
  <p:transition>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Content Placeholder 2"/>
          <p:cNvSpPr>
            <a:spLocks noGrp="1"/>
          </p:cNvSpPr>
          <p:nvPr>
            <p:ph idx="1"/>
          </p:nvPr>
        </p:nvSpPr>
        <p:spPr>
          <a:xfrm>
            <a:off x="0" y="1817688"/>
            <a:ext cx="8686800" cy="2925762"/>
          </a:xfrm>
        </p:spPr>
        <p:txBody>
          <a:bodyPr/>
          <a:lstStyle/>
          <a:p>
            <a:pPr marL="575945" indent="-347345">
              <a:spcBef>
                <a:spcPct val="0"/>
              </a:spcBef>
              <a:buNone/>
              <a:defRPr/>
            </a:pPr>
            <a:endParaRPr lang="en-US" sz="2000" dirty="0">
              <a:solidFill>
                <a:srgbClr val="646569"/>
              </a:solidFill>
              <a:cs typeface="Arial"/>
            </a:endParaRPr>
          </a:p>
          <a:p>
            <a:pPr marL="575945" indent="-347345">
              <a:spcBef>
                <a:spcPct val="0"/>
              </a:spcBef>
              <a:defRPr/>
            </a:pPr>
            <a:r>
              <a:rPr lang="en-US" sz="2000" dirty="0">
                <a:solidFill>
                  <a:srgbClr val="646569"/>
                </a:solidFill>
                <a:latin typeface="Arial"/>
                <a:cs typeface="Calibri"/>
              </a:rPr>
              <a:t>Employees can report violations to the Public Employee Safety and Health (PESH) bureau at the Department of Labor’s Division of Safety and Health directly using the complaint form linked here: </a:t>
            </a:r>
            <a:r>
              <a:rPr lang="en-US" sz="2000" b="0" i="0" dirty="0">
                <a:solidFill>
                  <a:srgbClr val="646569"/>
                </a:solidFill>
                <a:effectLst/>
                <a:hlinkClick r:id="rId3">
                  <a:extLst>
                    <a:ext uri="{A12FA001-AC4F-418D-AE19-62706E023703}">
                      <ahyp:hlinkClr xmlns:ahyp="http://schemas.microsoft.com/office/drawing/2018/hyperlinkcolor" val="tx"/>
                    </a:ext>
                  </a:extLst>
                </a:hlinkClick>
              </a:rPr>
              <a:t>https://dol.ny.gov/system/files/documents/2023/09/pesh7.pdf</a:t>
            </a:r>
            <a:r>
              <a:rPr lang="en-US" sz="2000" b="0" i="0" dirty="0">
                <a:solidFill>
                  <a:srgbClr val="646569"/>
                </a:solidFill>
                <a:effectLst/>
              </a:rPr>
              <a:t> or by calling 1-844-SAFE-NYS. </a:t>
            </a:r>
            <a:endParaRPr lang="en-US" sz="2000" dirty="0">
              <a:solidFill>
                <a:srgbClr val="646569"/>
              </a:solidFill>
              <a:cs typeface="Calibri"/>
            </a:endParaRPr>
          </a:p>
        </p:txBody>
      </p:sp>
      <p:sp>
        <p:nvSpPr>
          <p:cNvPr id="61444" name="Title 1"/>
          <p:cNvSpPr txBox="1">
            <a:spLocks/>
          </p:cNvSpPr>
          <p:nvPr/>
        </p:nvSpPr>
        <p:spPr bwMode="auto">
          <a:xfrm>
            <a:off x="0" y="377825"/>
            <a:ext cx="8686800" cy="136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Program:</a:t>
            </a:r>
          </a:p>
          <a:p>
            <a:pPr marL="228600">
              <a:spcBef>
                <a:spcPct val="0"/>
              </a:spcBef>
              <a:buFontTx/>
              <a:buNone/>
              <a:defRPr/>
            </a:pPr>
            <a:r>
              <a:rPr lang="en-US" altLang="en-US" b="1" dirty="0">
                <a:latin typeface="+mj-lt"/>
              </a:rPr>
              <a:t>Employee Reporting of Concerns </a:t>
            </a:r>
          </a:p>
          <a:p>
            <a:pPr marL="228600">
              <a:spcBef>
                <a:spcPct val="0"/>
              </a:spcBef>
              <a:buFontTx/>
              <a:buNone/>
              <a:defRPr/>
            </a:pPr>
            <a:r>
              <a:rPr lang="en-US" altLang="en-US" b="1" dirty="0">
                <a:latin typeface="+mj-lt"/>
              </a:rPr>
              <a:t>or Incidents</a:t>
            </a:r>
          </a:p>
        </p:txBody>
      </p:sp>
    </p:spTree>
    <p:extLst>
      <p:ext uri="{BB962C8B-B14F-4D97-AF65-F5344CB8AC3E}">
        <p14:creationId xmlns:p14="http://schemas.microsoft.com/office/powerpoint/2010/main" val="373854214"/>
      </p:ext>
    </p:extLst>
  </p:cSld>
  <p:clrMapOvr>
    <a:masterClrMapping/>
  </p:clrMapOvr>
  <p:transition>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Content Placeholder 2"/>
          <p:cNvSpPr>
            <a:spLocks noGrp="1"/>
          </p:cNvSpPr>
          <p:nvPr>
            <p:ph idx="1"/>
          </p:nvPr>
        </p:nvSpPr>
        <p:spPr>
          <a:xfrm>
            <a:off x="0" y="1836738"/>
            <a:ext cx="8686800" cy="2870200"/>
          </a:xfrm>
        </p:spPr>
        <p:txBody>
          <a:bodyPr/>
          <a:lstStyle/>
          <a:p>
            <a:pPr marL="579438">
              <a:spcBef>
                <a:spcPct val="0"/>
              </a:spcBef>
              <a:buFont typeface="Arial" panose="020B0604020202020204" pitchFamily="34" charset="0"/>
              <a:buNone/>
            </a:pPr>
            <a:r>
              <a:rPr lang="en-US" altLang="en-US" sz="2000" dirty="0">
                <a:solidFill>
                  <a:srgbClr val="646569"/>
                </a:solidFill>
              </a:rPr>
              <a:t>The DOL inspection: </a:t>
            </a:r>
          </a:p>
          <a:p>
            <a:pPr marL="579438">
              <a:spcBef>
                <a:spcPct val="0"/>
              </a:spcBef>
              <a:buFont typeface="Arial" panose="020B0604020202020204" pitchFamily="34" charset="0"/>
              <a:buNone/>
            </a:pPr>
            <a:endParaRPr lang="en-US" altLang="en-US" sz="1000" dirty="0">
              <a:solidFill>
                <a:srgbClr val="646569"/>
              </a:solidFill>
            </a:endParaRPr>
          </a:p>
          <a:p>
            <a:pPr marL="579438">
              <a:spcBef>
                <a:spcPct val="0"/>
              </a:spcBef>
            </a:pPr>
            <a:r>
              <a:rPr lang="en-US" altLang="en-US" sz="2000" dirty="0">
                <a:solidFill>
                  <a:srgbClr val="646569"/>
                </a:solidFill>
              </a:rPr>
              <a:t>Will take place at the workplace location where the alleged violation occurred </a:t>
            </a:r>
          </a:p>
          <a:p>
            <a:pPr marL="579438">
              <a:spcBef>
                <a:spcPct val="0"/>
              </a:spcBef>
            </a:pPr>
            <a:r>
              <a:rPr lang="en-US" altLang="en-US" sz="2000" dirty="0">
                <a:solidFill>
                  <a:srgbClr val="646569"/>
                </a:solidFill>
              </a:rPr>
              <a:t>Does not have to be limited to the alleged violation</a:t>
            </a:r>
          </a:p>
          <a:p>
            <a:pPr marL="579438">
              <a:spcBef>
                <a:spcPct val="0"/>
              </a:spcBef>
            </a:pPr>
            <a:r>
              <a:rPr lang="en-US" altLang="en-US" sz="2000" dirty="0">
                <a:solidFill>
                  <a:srgbClr val="646569"/>
                </a:solidFill>
              </a:rPr>
              <a:t>May include other areas of the location if there is reason to believe that a serious violation exists </a:t>
            </a:r>
          </a:p>
          <a:p>
            <a:pPr marL="579438">
              <a:spcBef>
                <a:spcPct val="0"/>
              </a:spcBef>
            </a:pPr>
            <a:r>
              <a:rPr lang="en-US" altLang="en-US" sz="2000" dirty="0">
                <a:solidFill>
                  <a:srgbClr val="646569"/>
                </a:solidFill>
              </a:rPr>
              <a:t>May include other workplace locations of the </a:t>
            </a:r>
            <a:r>
              <a:rPr lang="en-US" altLang="en-US" sz="2000" b="1" i="1" dirty="0">
                <a:solidFill>
                  <a:srgbClr val="646569"/>
                </a:solidFill>
              </a:rPr>
              <a:t>(INSERT employer name</a:t>
            </a:r>
            <a:r>
              <a:rPr lang="en-US" altLang="en-US" sz="2000" dirty="0">
                <a:solidFill>
                  <a:srgbClr val="646569"/>
                </a:solidFill>
              </a:rPr>
              <a:t>) if there is reason to believe that a serious violation exists </a:t>
            </a:r>
          </a:p>
        </p:txBody>
      </p:sp>
      <p:sp>
        <p:nvSpPr>
          <p:cNvPr id="62468" name="Title 1"/>
          <p:cNvSpPr txBox="1">
            <a:spLocks/>
          </p:cNvSpPr>
          <p:nvPr/>
        </p:nvSpPr>
        <p:spPr bwMode="auto">
          <a:xfrm>
            <a:off x="0" y="395288"/>
            <a:ext cx="9144000" cy="134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Program:</a:t>
            </a:r>
          </a:p>
          <a:p>
            <a:pPr marL="228600">
              <a:spcBef>
                <a:spcPct val="0"/>
              </a:spcBef>
              <a:buFontTx/>
              <a:buNone/>
              <a:defRPr/>
            </a:pPr>
            <a:r>
              <a:rPr lang="en-US" altLang="en-US" b="1" dirty="0">
                <a:latin typeface="+mj-lt"/>
              </a:rPr>
              <a:t>Employee Reporting of Concerns </a:t>
            </a:r>
          </a:p>
          <a:p>
            <a:pPr marL="228600">
              <a:spcBef>
                <a:spcPct val="0"/>
              </a:spcBef>
              <a:buFontTx/>
              <a:buNone/>
              <a:defRPr/>
            </a:pPr>
            <a:r>
              <a:rPr lang="en-US" altLang="en-US" b="1" dirty="0">
                <a:latin typeface="+mj-lt"/>
              </a:rPr>
              <a:t>or Incidents</a:t>
            </a:r>
          </a:p>
        </p:txBody>
      </p:sp>
    </p:spTree>
  </p:cSld>
  <p:clrMapOvr>
    <a:masterClrMapping/>
  </p:clrMapOvr>
  <p:transition>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Content Placeholder 2"/>
          <p:cNvSpPr>
            <a:spLocks noGrp="1"/>
          </p:cNvSpPr>
          <p:nvPr>
            <p:ph sz="quarter" idx="1"/>
          </p:nvPr>
        </p:nvSpPr>
        <p:spPr>
          <a:xfrm>
            <a:off x="0" y="1657350"/>
            <a:ext cx="8686800" cy="1174750"/>
          </a:xfrm>
        </p:spPr>
        <p:txBody>
          <a:bodyPr/>
          <a:lstStyle/>
          <a:p>
            <a:pPr marL="228600" lvl="1" indent="0">
              <a:buNone/>
            </a:pPr>
            <a:r>
              <a:rPr lang="en-US" altLang="en-US" sz="2400" dirty="0">
                <a:solidFill>
                  <a:srgbClr val="646569"/>
                </a:solidFill>
              </a:rPr>
              <a:t>The NYS DOL regulations require a written outline or lesson plan for employee training on workplace violence to be included in the written workplace violence prevention program.</a:t>
            </a:r>
          </a:p>
        </p:txBody>
      </p:sp>
      <p:sp>
        <p:nvSpPr>
          <p:cNvPr id="63492" name="Title 1"/>
          <p:cNvSpPr txBox="1">
            <a:spLocks/>
          </p:cNvSpPr>
          <p:nvPr/>
        </p:nvSpPr>
        <p:spPr bwMode="auto">
          <a:xfrm>
            <a:off x="0" y="387350"/>
            <a:ext cx="8686800" cy="90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a:t>
            </a:r>
            <a:r>
              <a:rPr lang="en-US" altLang="en-US" b="1" dirty="0">
                <a:solidFill>
                  <a:srgbClr val="002D73"/>
                </a:solidFill>
                <a:latin typeface="+mj-lt"/>
              </a:rPr>
              <a:t>lace </a:t>
            </a:r>
            <a:r>
              <a:rPr lang="en-US" altLang="en-US" b="1" dirty="0">
                <a:latin typeface="+mj-lt"/>
              </a:rPr>
              <a:t>Violence Prevention Program:</a:t>
            </a:r>
          </a:p>
          <a:p>
            <a:pPr marL="228600">
              <a:spcBef>
                <a:spcPct val="0"/>
              </a:spcBef>
              <a:buFontTx/>
              <a:buNone/>
              <a:defRPr/>
            </a:pPr>
            <a:r>
              <a:rPr lang="en-US" altLang="en-US" b="1" dirty="0">
                <a:latin typeface="+mj-lt"/>
              </a:rPr>
              <a:t>Employee Information and Training </a:t>
            </a: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0" y="403733"/>
            <a:ext cx="9144000" cy="984250"/>
          </a:xfrm>
        </p:spPr>
        <p:txBody>
          <a:bodyPr/>
          <a:lstStyle/>
          <a:p>
            <a:pPr marL="228600" algn="l">
              <a:defRPr/>
            </a:pPr>
            <a:r>
              <a:rPr lang="en-US" altLang="en-US" sz="3200" b="1" dirty="0">
                <a:solidFill>
                  <a:srgbClr val="002D73"/>
                </a:solidFill>
                <a:latin typeface="+mn-lt"/>
              </a:rPr>
              <a:t>Workplace Violence Prevention </a:t>
            </a:r>
            <a:br>
              <a:rPr lang="en-US" altLang="en-US" sz="3200" b="1" dirty="0">
                <a:solidFill>
                  <a:srgbClr val="002D73"/>
                </a:solidFill>
                <a:latin typeface="+mn-lt"/>
              </a:rPr>
            </a:br>
            <a:r>
              <a:rPr lang="en-US" altLang="en-US" sz="3200" b="1" dirty="0">
                <a:solidFill>
                  <a:srgbClr val="002D73"/>
                </a:solidFill>
                <a:latin typeface="+mn-lt"/>
              </a:rPr>
              <a:t>Act and NYS DOL Regulations</a:t>
            </a:r>
            <a:endParaRPr lang="en-US" altLang="en-US" sz="3200" dirty="0">
              <a:solidFill>
                <a:srgbClr val="002D73"/>
              </a:solidFill>
              <a:latin typeface="+mn-lt"/>
            </a:endParaRPr>
          </a:p>
        </p:txBody>
      </p:sp>
      <p:sp>
        <p:nvSpPr>
          <p:cNvPr id="8" name="Content Placeholder 2"/>
          <p:cNvSpPr>
            <a:spLocks noGrp="1"/>
          </p:cNvSpPr>
          <p:nvPr>
            <p:ph idx="1"/>
          </p:nvPr>
        </p:nvSpPr>
        <p:spPr>
          <a:xfrm>
            <a:off x="0" y="1299990"/>
            <a:ext cx="8634953" cy="3336909"/>
          </a:xfrm>
        </p:spPr>
        <p:txBody>
          <a:bodyPr>
            <a:noAutofit/>
          </a:bodyPr>
          <a:lstStyle/>
          <a:p>
            <a:pPr marL="228600" indent="0">
              <a:spcBef>
                <a:spcPts val="0"/>
              </a:spcBef>
              <a:buNone/>
              <a:defRPr/>
            </a:pPr>
            <a:r>
              <a:rPr lang="en-US" sz="1600" dirty="0">
                <a:solidFill>
                  <a:srgbClr val="646569"/>
                </a:solidFill>
              </a:rPr>
              <a:t>The Act and NYS DOL regulations require public employers to develop and implement a Workplace Violence Prevention Program. </a:t>
            </a:r>
          </a:p>
          <a:p>
            <a:pPr marL="575945" indent="-347345">
              <a:spcBef>
                <a:spcPts val="0"/>
              </a:spcBef>
              <a:buFont typeface="Arial" charset="0"/>
              <a:buNone/>
              <a:defRPr/>
            </a:pPr>
            <a:endParaRPr lang="en-US" sz="1600" dirty="0">
              <a:solidFill>
                <a:srgbClr val="646569"/>
              </a:solidFill>
              <a:cs typeface="Arial"/>
            </a:endParaRPr>
          </a:p>
          <a:p>
            <a:pPr marL="575945" indent="-347345">
              <a:spcBef>
                <a:spcPts val="0"/>
              </a:spcBef>
              <a:buFont typeface="Arial" charset="0"/>
              <a:buNone/>
              <a:defRPr/>
            </a:pPr>
            <a:r>
              <a:rPr lang="en-US" sz="1600" dirty="0">
                <a:solidFill>
                  <a:srgbClr val="646569"/>
                </a:solidFill>
              </a:rPr>
              <a:t>The (</a:t>
            </a:r>
            <a:r>
              <a:rPr lang="en-US" sz="1600" b="1" i="1" dirty="0">
                <a:solidFill>
                  <a:srgbClr val="646569"/>
                </a:solidFill>
              </a:rPr>
              <a:t>INSERT employer name</a:t>
            </a:r>
            <a:r>
              <a:rPr lang="en-US" sz="1600" dirty="0">
                <a:solidFill>
                  <a:srgbClr val="646569"/>
                </a:solidFill>
              </a:rPr>
              <a:t>) will:  </a:t>
            </a:r>
            <a:endParaRPr lang="en-US" sz="1600" dirty="0">
              <a:solidFill>
                <a:srgbClr val="646569"/>
              </a:solidFill>
              <a:cs typeface="Arial"/>
            </a:endParaRPr>
          </a:p>
          <a:p>
            <a:pPr marL="575945" indent="-347345">
              <a:spcBef>
                <a:spcPts val="0"/>
              </a:spcBef>
              <a:spcAft>
                <a:spcPts val="0"/>
              </a:spcAft>
              <a:buSzPct val="124000"/>
              <a:defRPr/>
            </a:pPr>
            <a:r>
              <a:rPr lang="en-US" sz="1600" dirty="0">
                <a:solidFill>
                  <a:srgbClr val="646569"/>
                </a:solidFill>
              </a:rPr>
              <a:t>Develop a workplace violence policy statement </a:t>
            </a:r>
            <a:endParaRPr lang="en-US" sz="1600" dirty="0">
              <a:solidFill>
                <a:srgbClr val="646569"/>
              </a:solidFill>
              <a:cs typeface="Arial"/>
            </a:endParaRPr>
          </a:p>
          <a:p>
            <a:pPr marL="575945" indent="-347345">
              <a:spcBef>
                <a:spcPts val="0"/>
              </a:spcBef>
              <a:spcAft>
                <a:spcPts val="0"/>
              </a:spcAft>
              <a:buSzPct val="124000"/>
              <a:defRPr/>
            </a:pPr>
            <a:r>
              <a:rPr lang="en-US" sz="1600" dirty="0">
                <a:solidFill>
                  <a:srgbClr val="646569"/>
                </a:solidFill>
              </a:rPr>
              <a:t>Perform a risk evaluation and determine workplace violence risk factors</a:t>
            </a:r>
            <a:endParaRPr lang="en-US" sz="1600" dirty="0">
              <a:solidFill>
                <a:srgbClr val="646569"/>
              </a:solidFill>
              <a:cs typeface="Arial"/>
            </a:endParaRPr>
          </a:p>
          <a:p>
            <a:pPr marL="575945" indent="-347345">
              <a:spcBef>
                <a:spcPts val="0"/>
              </a:spcBef>
              <a:spcAft>
                <a:spcPts val="0"/>
              </a:spcAft>
              <a:buSzPct val="124000"/>
              <a:defRPr/>
            </a:pPr>
            <a:r>
              <a:rPr lang="en-US" sz="1600" dirty="0">
                <a:solidFill>
                  <a:srgbClr val="646569"/>
                </a:solidFill>
              </a:rPr>
              <a:t>Develop a written workplace violence prevention program that:</a:t>
            </a:r>
            <a:endParaRPr lang="en-US" sz="1600" dirty="0">
              <a:solidFill>
                <a:srgbClr val="646569"/>
              </a:solidFill>
              <a:cs typeface="Arial"/>
            </a:endParaRPr>
          </a:p>
          <a:p>
            <a:pPr marL="918845" lvl="3" indent="-342900">
              <a:spcBef>
                <a:spcPts val="0"/>
              </a:spcBef>
              <a:spcAft>
                <a:spcPts val="0"/>
              </a:spcAft>
              <a:buSzPct val="100000"/>
              <a:buFont typeface="Wingdings" panose="05000000000000000000" pitchFamily="2" charset="2"/>
              <a:buChar char="§"/>
              <a:defRPr/>
            </a:pPr>
            <a:r>
              <a:rPr lang="en-US" sz="1600" dirty="0">
                <a:solidFill>
                  <a:srgbClr val="646569"/>
                </a:solidFill>
              </a:rPr>
              <a:t>Establishes and implements a workplace violence incidents reporting and recording system </a:t>
            </a:r>
            <a:endParaRPr lang="en-US" sz="1600" dirty="0">
              <a:solidFill>
                <a:srgbClr val="646569"/>
              </a:solidFill>
              <a:cs typeface="Arial"/>
            </a:endParaRPr>
          </a:p>
          <a:p>
            <a:pPr marL="918845" lvl="3" indent="-342900">
              <a:spcBef>
                <a:spcPts val="0"/>
              </a:spcBef>
              <a:spcAft>
                <a:spcPts val="0"/>
              </a:spcAft>
              <a:buSzPct val="100000"/>
              <a:buFont typeface="Wingdings" panose="05000000000000000000" pitchFamily="2" charset="2"/>
              <a:buChar char="§"/>
              <a:defRPr/>
            </a:pPr>
            <a:r>
              <a:rPr lang="en-US" sz="1600" dirty="0">
                <a:solidFill>
                  <a:srgbClr val="646569"/>
                </a:solidFill>
              </a:rPr>
              <a:t>Implements safeguards and control measures to protect employees from workplace violence</a:t>
            </a:r>
            <a:endParaRPr lang="en-US" sz="1600" dirty="0">
              <a:solidFill>
                <a:srgbClr val="646569"/>
              </a:solidFill>
              <a:cs typeface="Arial"/>
            </a:endParaRPr>
          </a:p>
          <a:p>
            <a:pPr marL="575945" indent="-347345">
              <a:spcBef>
                <a:spcPts val="0"/>
              </a:spcBef>
              <a:spcAft>
                <a:spcPts val="0"/>
              </a:spcAft>
              <a:buSzPct val="124000"/>
              <a:defRPr/>
            </a:pPr>
            <a:r>
              <a:rPr lang="en-US" sz="1600" dirty="0">
                <a:solidFill>
                  <a:srgbClr val="646569"/>
                </a:solidFill>
              </a:rPr>
              <a:t>Provide employees with information and training on workplace violence </a:t>
            </a:r>
            <a:endParaRPr lang="en-US" sz="1600" dirty="0">
              <a:solidFill>
                <a:srgbClr val="646569"/>
              </a:solidFill>
              <a:cs typeface="Arial"/>
            </a:endParaRPr>
          </a:p>
          <a:p>
            <a:pPr marL="575945" indent="-347345">
              <a:spcBef>
                <a:spcPts val="0"/>
              </a:spcBef>
              <a:spcAft>
                <a:spcPts val="0"/>
              </a:spcAft>
              <a:buSzPct val="124000"/>
              <a:defRPr/>
            </a:pPr>
            <a:r>
              <a:rPr lang="en-US" sz="1600" dirty="0">
                <a:solidFill>
                  <a:srgbClr val="646569"/>
                </a:solidFill>
              </a:rPr>
              <a:t>Perform an annual review of the workplace violence incident reports</a:t>
            </a:r>
            <a:endParaRPr lang="en-US" sz="1600" dirty="0">
              <a:solidFill>
                <a:srgbClr val="646569"/>
              </a:solidFill>
              <a:cs typeface="Arial"/>
            </a:endParaRPr>
          </a:p>
          <a:p>
            <a:pPr marL="575945" indent="-347345">
              <a:spcBef>
                <a:spcPts val="0"/>
              </a:spcBef>
              <a:spcAft>
                <a:spcPts val="0"/>
              </a:spcAft>
              <a:buSzPct val="124000"/>
              <a:defRPr/>
            </a:pPr>
            <a:endParaRPr lang="en-US" sz="1900" dirty="0">
              <a:solidFill>
                <a:srgbClr val="646569"/>
              </a:solidFill>
              <a:cs typeface="Arial"/>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Content Placeholder 2"/>
          <p:cNvSpPr>
            <a:spLocks noGrp="1"/>
          </p:cNvSpPr>
          <p:nvPr>
            <p:ph sz="quarter" idx="1"/>
          </p:nvPr>
        </p:nvSpPr>
        <p:spPr>
          <a:xfrm>
            <a:off x="0" y="1409700"/>
            <a:ext cx="8686800" cy="3027363"/>
          </a:xfrm>
        </p:spPr>
        <p:txBody>
          <a:bodyPr/>
          <a:lstStyle/>
          <a:p>
            <a:pPr marL="228600" indent="7938">
              <a:buFont typeface="Arial" charset="0"/>
              <a:buNone/>
              <a:defRPr/>
            </a:pPr>
            <a:r>
              <a:rPr lang="en-US" sz="2000" dirty="0">
                <a:solidFill>
                  <a:srgbClr val="646569"/>
                </a:solidFill>
              </a:rPr>
              <a:t>The Act and NYS DOL regulations require (</a:t>
            </a:r>
            <a:r>
              <a:rPr lang="en-US" sz="2000" b="1" i="1" dirty="0">
                <a:solidFill>
                  <a:srgbClr val="646569"/>
                </a:solidFill>
              </a:rPr>
              <a:t>INSERT </a:t>
            </a:r>
            <a:r>
              <a:rPr lang="en-US" altLang="en-US" sz="2000" b="1" i="1" dirty="0">
                <a:solidFill>
                  <a:srgbClr val="646569"/>
                </a:solidFill>
              </a:rPr>
              <a:t>employer name</a:t>
            </a:r>
            <a:r>
              <a:rPr lang="en-US" sz="2000" dirty="0">
                <a:solidFill>
                  <a:srgbClr val="646569"/>
                </a:solidFill>
              </a:rPr>
              <a:t>) to provide each employee with information and training on the risks of workplace violence in their workplace locations</a:t>
            </a:r>
          </a:p>
          <a:p>
            <a:pPr marL="579438">
              <a:spcBef>
                <a:spcPts val="1200"/>
              </a:spcBef>
              <a:buFont typeface="Arial" charset="0"/>
              <a:buNone/>
              <a:defRPr/>
            </a:pPr>
            <a:r>
              <a:rPr lang="en-US" sz="2000" dirty="0">
                <a:solidFill>
                  <a:srgbClr val="646569"/>
                </a:solidFill>
              </a:rPr>
              <a:t>Training must occur: </a:t>
            </a:r>
          </a:p>
          <a:p>
            <a:pPr marL="579438">
              <a:spcBef>
                <a:spcPts val="0"/>
              </a:spcBef>
              <a:buFont typeface="Arial" charset="0"/>
              <a:buChar char="•"/>
              <a:defRPr/>
            </a:pPr>
            <a:r>
              <a:rPr lang="en-US" sz="2000" dirty="0">
                <a:solidFill>
                  <a:srgbClr val="646569"/>
                </a:solidFill>
              </a:rPr>
              <a:t>At the time of the employee’s initial assignment</a:t>
            </a:r>
          </a:p>
          <a:p>
            <a:pPr marL="579438">
              <a:spcBef>
                <a:spcPts val="0"/>
              </a:spcBef>
              <a:buFont typeface="Arial" charset="0"/>
              <a:buChar char="•"/>
              <a:defRPr/>
            </a:pPr>
            <a:r>
              <a:rPr lang="en-US" sz="2000" dirty="0">
                <a:solidFill>
                  <a:srgbClr val="646569"/>
                </a:solidFill>
              </a:rPr>
              <a:t>At least once a year after that </a:t>
            </a:r>
          </a:p>
          <a:p>
            <a:pPr marL="579438">
              <a:spcBef>
                <a:spcPts val="0"/>
              </a:spcBef>
              <a:buFont typeface="Arial" charset="0"/>
              <a:buChar char="•"/>
              <a:defRPr/>
            </a:pPr>
            <a:r>
              <a:rPr lang="en-US" sz="2000" dirty="0">
                <a:solidFill>
                  <a:srgbClr val="646569"/>
                </a:solidFill>
              </a:rPr>
              <a:t>Whenever significant changes have been made to the (</a:t>
            </a:r>
            <a:r>
              <a:rPr lang="en-US" sz="2000" b="1" i="1" dirty="0">
                <a:solidFill>
                  <a:srgbClr val="646569"/>
                </a:solidFill>
              </a:rPr>
              <a:t>INSERT</a:t>
            </a:r>
            <a:r>
              <a:rPr lang="en-US" sz="2000" dirty="0">
                <a:solidFill>
                  <a:srgbClr val="646569"/>
                </a:solidFill>
              </a:rPr>
              <a:t> </a:t>
            </a:r>
            <a:r>
              <a:rPr lang="en-US" altLang="en-US" sz="2000" b="1" i="1" dirty="0">
                <a:solidFill>
                  <a:srgbClr val="646569"/>
                </a:solidFill>
              </a:rPr>
              <a:t>employer name</a:t>
            </a:r>
            <a:r>
              <a:rPr lang="en-US" sz="2000" dirty="0">
                <a:solidFill>
                  <a:srgbClr val="646569"/>
                </a:solidFill>
              </a:rPr>
              <a:t>)’s workplace violence prevention program</a:t>
            </a:r>
          </a:p>
          <a:p>
            <a:pPr marL="0" indent="0">
              <a:spcBef>
                <a:spcPts val="0"/>
              </a:spcBef>
              <a:buFont typeface="Arial" charset="0"/>
              <a:buNone/>
              <a:defRPr/>
            </a:pPr>
            <a:r>
              <a:rPr lang="en-US" sz="2000" dirty="0"/>
              <a:t> </a:t>
            </a:r>
          </a:p>
        </p:txBody>
      </p:sp>
      <p:sp>
        <p:nvSpPr>
          <p:cNvPr id="64516" name="Title 1"/>
          <p:cNvSpPr txBox="1">
            <a:spLocks/>
          </p:cNvSpPr>
          <p:nvPr/>
        </p:nvSpPr>
        <p:spPr bwMode="auto">
          <a:xfrm>
            <a:off x="0" y="369888"/>
            <a:ext cx="8686800" cy="91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Program:</a:t>
            </a:r>
          </a:p>
          <a:p>
            <a:pPr marL="228600">
              <a:spcBef>
                <a:spcPct val="0"/>
              </a:spcBef>
              <a:buFontTx/>
              <a:buNone/>
              <a:defRPr/>
            </a:pPr>
            <a:r>
              <a:rPr lang="en-US" altLang="en-US" b="1" dirty="0">
                <a:latin typeface="+mj-lt"/>
              </a:rPr>
              <a:t>Employee Information and Training </a:t>
            </a:r>
          </a:p>
        </p:txBody>
      </p:sp>
    </p:spTree>
  </p:cSld>
  <p:clrMapOvr>
    <a:masterClrMapping/>
  </p:clrMapOvr>
  <p:transition>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Content Placeholder 2"/>
          <p:cNvSpPr>
            <a:spLocks noGrp="1"/>
          </p:cNvSpPr>
          <p:nvPr>
            <p:ph sz="quarter" idx="1"/>
          </p:nvPr>
        </p:nvSpPr>
        <p:spPr>
          <a:xfrm>
            <a:off x="0" y="1360488"/>
            <a:ext cx="8763000" cy="3289300"/>
          </a:xfrm>
        </p:spPr>
        <p:txBody>
          <a:bodyPr/>
          <a:lstStyle/>
          <a:p>
            <a:pPr marL="579438">
              <a:buFont typeface="Arial" charset="0"/>
              <a:buNone/>
              <a:defRPr/>
            </a:pPr>
            <a:r>
              <a:rPr lang="en-US" sz="1800" dirty="0">
                <a:solidFill>
                  <a:srgbClr val="646569"/>
                </a:solidFill>
              </a:rPr>
              <a:t>At a minimum, the training must include: </a:t>
            </a:r>
          </a:p>
          <a:p>
            <a:pPr marL="579438">
              <a:spcBef>
                <a:spcPct val="0"/>
              </a:spcBef>
              <a:spcAft>
                <a:spcPts val="0"/>
              </a:spcAft>
              <a:buFont typeface="Arial" charset="0"/>
              <a:buChar char="•"/>
              <a:defRPr/>
            </a:pPr>
            <a:r>
              <a:rPr lang="en-US" sz="1800" dirty="0">
                <a:solidFill>
                  <a:srgbClr val="646569"/>
                </a:solidFill>
              </a:rPr>
              <a:t>The requirements of the Workplace Violence Prevention Regulations</a:t>
            </a:r>
          </a:p>
          <a:p>
            <a:pPr marL="579438">
              <a:spcBef>
                <a:spcPct val="0"/>
              </a:spcBef>
              <a:spcAft>
                <a:spcPts val="0"/>
              </a:spcAft>
              <a:buFont typeface="Arial" charset="0"/>
              <a:buChar char="•"/>
              <a:defRPr/>
            </a:pPr>
            <a:r>
              <a:rPr lang="en-US" sz="1800" dirty="0">
                <a:solidFill>
                  <a:srgbClr val="646569"/>
                </a:solidFill>
              </a:rPr>
              <a:t>The risk factors identified in the risk evaluation (with the exception of information kept confidential for security reasons)</a:t>
            </a:r>
          </a:p>
          <a:p>
            <a:pPr marL="579438">
              <a:spcBef>
                <a:spcPct val="0"/>
              </a:spcBef>
              <a:spcAft>
                <a:spcPts val="0"/>
              </a:spcAft>
              <a:buFont typeface="Arial" charset="0"/>
              <a:buChar char="•"/>
              <a:defRPr/>
            </a:pPr>
            <a:r>
              <a:rPr lang="en-US" sz="1800" dirty="0">
                <a:solidFill>
                  <a:srgbClr val="646569"/>
                </a:solidFill>
              </a:rPr>
              <a:t>Measures that employees can take to protect themselves from workplace violence</a:t>
            </a:r>
          </a:p>
          <a:p>
            <a:pPr marL="579438">
              <a:spcBef>
                <a:spcPct val="0"/>
              </a:spcBef>
              <a:spcAft>
                <a:spcPts val="0"/>
              </a:spcAft>
              <a:buFont typeface="Arial" charset="0"/>
              <a:buChar char="•"/>
              <a:defRPr/>
            </a:pPr>
            <a:r>
              <a:rPr lang="en-US" sz="1800" dirty="0">
                <a:solidFill>
                  <a:srgbClr val="646569"/>
                </a:solidFill>
              </a:rPr>
              <a:t>Specific procedures implemented to protect employees such as:</a:t>
            </a:r>
          </a:p>
          <a:p>
            <a:pPr marL="917575" lvl="2" indent="-342900">
              <a:spcBef>
                <a:spcPct val="0"/>
              </a:spcBef>
              <a:spcAft>
                <a:spcPts val="0"/>
              </a:spcAft>
              <a:buSzPct val="75000"/>
              <a:buFont typeface="Wingdings" pitchFamily="2" charset="2"/>
              <a:buChar char="§"/>
              <a:defRPr/>
            </a:pPr>
            <a:r>
              <a:rPr lang="en-US" sz="1800" dirty="0">
                <a:solidFill>
                  <a:srgbClr val="646569"/>
                </a:solidFill>
              </a:rPr>
              <a:t>Incident alert and notification procedures</a:t>
            </a:r>
          </a:p>
          <a:p>
            <a:pPr marL="917575" lvl="2" indent="-342900">
              <a:spcBef>
                <a:spcPct val="0"/>
              </a:spcBef>
              <a:spcAft>
                <a:spcPts val="0"/>
              </a:spcAft>
              <a:buSzPct val="75000"/>
              <a:buFont typeface="Wingdings" pitchFamily="2" charset="2"/>
              <a:buChar char="§"/>
              <a:defRPr/>
            </a:pPr>
            <a:r>
              <a:rPr lang="en-US" sz="1800" dirty="0">
                <a:solidFill>
                  <a:srgbClr val="646569"/>
                </a:solidFill>
              </a:rPr>
              <a:t>Appropriate work practices </a:t>
            </a:r>
          </a:p>
          <a:p>
            <a:pPr marL="917575" lvl="2" indent="-342900">
              <a:spcBef>
                <a:spcPct val="0"/>
              </a:spcBef>
              <a:spcAft>
                <a:spcPts val="0"/>
              </a:spcAft>
              <a:buSzPct val="75000"/>
              <a:buFont typeface="Wingdings" pitchFamily="2" charset="2"/>
              <a:buChar char="§"/>
              <a:defRPr/>
            </a:pPr>
            <a:r>
              <a:rPr lang="en-US" sz="1800" dirty="0">
                <a:solidFill>
                  <a:srgbClr val="646569"/>
                </a:solidFill>
              </a:rPr>
              <a:t>Emergency procedures</a:t>
            </a:r>
          </a:p>
          <a:p>
            <a:pPr marL="917575" lvl="2" indent="-342900">
              <a:spcBef>
                <a:spcPct val="0"/>
              </a:spcBef>
              <a:spcAft>
                <a:spcPts val="0"/>
              </a:spcAft>
              <a:buSzPct val="75000"/>
              <a:buFont typeface="Wingdings" pitchFamily="2" charset="2"/>
              <a:buChar char="§"/>
              <a:defRPr/>
            </a:pPr>
            <a:r>
              <a:rPr lang="en-US" sz="1800" dirty="0">
                <a:solidFill>
                  <a:srgbClr val="646569"/>
                </a:solidFill>
              </a:rPr>
              <a:t>Use of security alarms and other devices </a:t>
            </a:r>
          </a:p>
          <a:p>
            <a:pPr marL="579438">
              <a:spcBef>
                <a:spcPct val="0"/>
              </a:spcBef>
              <a:spcAft>
                <a:spcPts val="0"/>
              </a:spcAft>
              <a:buFont typeface="Arial" charset="0"/>
              <a:buChar char="•"/>
              <a:defRPr/>
            </a:pPr>
            <a:r>
              <a:rPr lang="en-US" sz="1800" dirty="0">
                <a:solidFill>
                  <a:srgbClr val="646569"/>
                </a:solidFill>
              </a:rPr>
              <a:t>The location of the written workplace violence program</a:t>
            </a:r>
            <a:endParaRPr lang="en-US" sz="1800" dirty="0"/>
          </a:p>
          <a:p>
            <a:pPr>
              <a:buFont typeface="Arial" charset="0"/>
              <a:buChar char="•"/>
              <a:defRPr/>
            </a:pPr>
            <a:endParaRPr lang="en-US" sz="1800" dirty="0"/>
          </a:p>
        </p:txBody>
      </p:sp>
      <p:sp>
        <p:nvSpPr>
          <p:cNvPr id="65540" name="Title 1"/>
          <p:cNvSpPr txBox="1">
            <a:spLocks/>
          </p:cNvSpPr>
          <p:nvPr/>
        </p:nvSpPr>
        <p:spPr bwMode="auto">
          <a:xfrm>
            <a:off x="0" y="377825"/>
            <a:ext cx="8686800"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Program:</a:t>
            </a:r>
          </a:p>
          <a:p>
            <a:pPr marL="228600">
              <a:spcBef>
                <a:spcPct val="0"/>
              </a:spcBef>
              <a:buFontTx/>
              <a:buNone/>
              <a:defRPr/>
            </a:pPr>
            <a:r>
              <a:rPr lang="en-US" altLang="en-US" b="1" dirty="0">
                <a:latin typeface="+mj-lt"/>
              </a:rPr>
              <a:t>Employee Information and Training </a:t>
            </a:r>
          </a:p>
        </p:txBody>
      </p:sp>
    </p:spTree>
  </p:cSld>
  <p:clrMapOvr>
    <a:masterClrMapping/>
  </p:clrMapOvr>
  <p:transition>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Title 1"/>
          <p:cNvSpPr>
            <a:spLocks noGrp="1"/>
          </p:cNvSpPr>
          <p:nvPr>
            <p:ph type="title"/>
          </p:nvPr>
        </p:nvSpPr>
        <p:spPr>
          <a:xfrm>
            <a:off x="0" y="2997200"/>
            <a:ext cx="9144000" cy="857250"/>
          </a:xfrm>
        </p:spPr>
        <p:txBody>
          <a:bodyPr/>
          <a:lstStyle/>
          <a:p>
            <a:r>
              <a:rPr lang="en-US" altLang="en-US" sz="4000" b="1" dirty="0">
                <a:solidFill>
                  <a:srgbClr val="646569"/>
                </a:solidFill>
              </a:rPr>
              <a:t>INSERT (</a:t>
            </a:r>
            <a:r>
              <a:rPr lang="en-US" altLang="en-US" sz="4000" b="1" i="1" dirty="0">
                <a:solidFill>
                  <a:srgbClr val="646569"/>
                </a:solidFill>
              </a:rPr>
              <a:t>employer name</a:t>
            </a:r>
            <a:r>
              <a:rPr lang="en-US" altLang="en-US" sz="4000" b="1" dirty="0">
                <a:solidFill>
                  <a:srgbClr val="646569"/>
                </a:solidFill>
              </a:rPr>
              <a:t>) CONTENT HERE</a:t>
            </a:r>
          </a:p>
        </p:txBody>
      </p:sp>
      <p:sp>
        <p:nvSpPr>
          <p:cNvPr id="119811" name="Content Placeholder 2"/>
          <p:cNvSpPr>
            <a:spLocks noGrp="1"/>
          </p:cNvSpPr>
          <p:nvPr>
            <p:ph idx="1"/>
          </p:nvPr>
        </p:nvSpPr>
        <p:spPr>
          <a:xfrm>
            <a:off x="112734" y="1370013"/>
            <a:ext cx="8686800" cy="1627187"/>
          </a:xfrm>
        </p:spPr>
        <p:txBody>
          <a:bodyPr/>
          <a:lstStyle/>
          <a:p>
            <a:pPr marL="236538" indent="0">
              <a:buFont typeface="Arial" panose="020B0604020202020204" pitchFamily="34" charset="0"/>
              <a:buNone/>
            </a:pPr>
            <a:r>
              <a:rPr lang="en-US" altLang="en-US" sz="2400" b="1" i="1" dirty="0">
                <a:solidFill>
                  <a:srgbClr val="646569"/>
                </a:solidFill>
              </a:rPr>
              <a:t>(INSERT additional details on your (employer name) training. Does it include, at minimum all the items on the previous slide?)</a:t>
            </a:r>
          </a:p>
        </p:txBody>
      </p:sp>
      <p:sp>
        <p:nvSpPr>
          <p:cNvPr id="66565" name="Title 1"/>
          <p:cNvSpPr txBox="1">
            <a:spLocks/>
          </p:cNvSpPr>
          <p:nvPr/>
        </p:nvSpPr>
        <p:spPr bwMode="auto">
          <a:xfrm>
            <a:off x="0" y="377825"/>
            <a:ext cx="8686800" cy="90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Program:</a:t>
            </a:r>
          </a:p>
          <a:p>
            <a:pPr marL="228600">
              <a:spcBef>
                <a:spcPct val="0"/>
              </a:spcBef>
              <a:buFontTx/>
              <a:buNone/>
              <a:defRPr/>
            </a:pPr>
            <a:r>
              <a:rPr lang="en-US" altLang="en-US" b="1" dirty="0">
                <a:latin typeface="+mj-lt"/>
              </a:rPr>
              <a:t>Employee Information and Training </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Content Placeholder 2"/>
          <p:cNvSpPr>
            <a:spLocks noGrp="1"/>
          </p:cNvSpPr>
          <p:nvPr>
            <p:ph sz="quarter" idx="1"/>
          </p:nvPr>
        </p:nvSpPr>
        <p:spPr>
          <a:xfrm>
            <a:off x="0" y="1541463"/>
            <a:ext cx="8805863" cy="2876550"/>
          </a:xfrm>
        </p:spPr>
        <p:txBody>
          <a:bodyPr/>
          <a:lstStyle/>
          <a:p>
            <a:pPr marL="228600" indent="0">
              <a:buNone/>
              <a:defRPr/>
            </a:pPr>
            <a:r>
              <a:rPr lang="en-US" altLang="en-US" sz="2000" dirty="0">
                <a:solidFill>
                  <a:srgbClr val="646569"/>
                </a:solidFill>
              </a:rPr>
              <a:t>The NYS DOL regulations require (</a:t>
            </a:r>
            <a:r>
              <a:rPr lang="en-US" altLang="en-US" sz="2000" b="1" i="1" dirty="0">
                <a:solidFill>
                  <a:srgbClr val="646569"/>
                </a:solidFill>
              </a:rPr>
              <a:t>INSERT employer name</a:t>
            </a:r>
            <a:r>
              <a:rPr lang="en-US" altLang="en-US" sz="2000" dirty="0">
                <a:solidFill>
                  <a:srgbClr val="646569"/>
                </a:solidFill>
              </a:rPr>
              <a:t>) to plan to review  the program once a year and update as needed. A review is also recommended whenever there has been a significant change to the work location (such as renovations), or when a significant violent incident occurs. </a:t>
            </a:r>
          </a:p>
          <a:p>
            <a:pPr marL="228600" indent="0">
              <a:spcBef>
                <a:spcPts val="1200"/>
              </a:spcBef>
              <a:buFont typeface="Arial" charset="0"/>
              <a:buNone/>
              <a:defRPr/>
            </a:pPr>
            <a:r>
              <a:rPr lang="en-US" altLang="en-US" sz="2000" dirty="0">
                <a:solidFill>
                  <a:srgbClr val="646569"/>
                </a:solidFill>
              </a:rPr>
              <a:t>The (</a:t>
            </a:r>
            <a:r>
              <a:rPr lang="en-US" altLang="en-US" sz="2000" b="1" i="1" dirty="0">
                <a:solidFill>
                  <a:srgbClr val="646569"/>
                </a:solidFill>
              </a:rPr>
              <a:t>INSERT employer name</a:t>
            </a:r>
            <a:r>
              <a:rPr lang="en-US" altLang="en-US" sz="2000" dirty="0">
                <a:solidFill>
                  <a:srgbClr val="646569"/>
                </a:solidFill>
              </a:rPr>
              <a:t>), with participation of the AER, will conduct a review of filed incident reports to identify trends in the types of incidents in the workplace and review the effectiveness of the mitigating actions taken. </a:t>
            </a:r>
          </a:p>
          <a:p>
            <a:pPr marL="0" indent="0">
              <a:buFont typeface="Arial" charset="0"/>
              <a:buNone/>
              <a:defRPr/>
            </a:pPr>
            <a:endParaRPr lang="en-US" altLang="en-US" sz="2200" dirty="0">
              <a:solidFill>
                <a:srgbClr val="646569"/>
              </a:solidFill>
            </a:endParaRPr>
          </a:p>
        </p:txBody>
      </p:sp>
      <p:sp>
        <p:nvSpPr>
          <p:cNvPr id="67588" name="Title 1"/>
          <p:cNvSpPr txBox="1">
            <a:spLocks/>
          </p:cNvSpPr>
          <p:nvPr/>
        </p:nvSpPr>
        <p:spPr bwMode="auto">
          <a:xfrm>
            <a:off x="0" y="412750"/>
            <a:ext cx="9074150" cy="874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Program:</a:t>
            </a:r>
          </a:p>
          <a:p>
            <a:pPr marL="228600">
              <a:spcBef>
                <a:spcPct val="0"/>
              </a:spcBef>
              <a:buFontTx/>
              <a:buNone/>
              <a:defRPr/>
            </a:pPr>
            <a:r>
              <a:rPr lang="en-US" altLang="en-US" b="1" dirty="0">
                <a:latin typeface="+mj-lt"/>
              </a:rPr>
              <a:t>Annual Program Review and Update</a:t>
            </a:r>
          </a:p>
        </p:txBody>
      </p:sp>
    </p:spTree>
  </p:cSld>
  <p:clrMapOvr>
    <a:masterClrMapping/>
  </p:clrMapOvr>
  <p:transition>
    <p:fad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Content Placeholder 2"/>
          <p:cNvSpPr>
            <a:spLocks noGrp="1"/>
          </p:cNvSpPr>
          <p:nvPr>
            <p:ph idx="1"/>
          </p:nvPr>
        </p:nvSpPr>
        <p:spPr>
          <a:xfrm>
            <a:off x="0" y="1587500"/>
            <a:ext cx="8686800" cy="906463"/>
          </a:xfrm>
        </p:spPr>
        <p:txBody>
          <a:bodyPr/>
          <a:lstStyle/>
          <a:p>
            <a:pPr marL="236538" lvl="1" indent="0">
              <a:buFont typeface="Arial" panose="020B0604020202020204" pitchFamily="34" charset="0"/>
              <a:buNone/>
            </a:pPr>
            <a:r>
              <a:rPr lang="en-US" altLang="en-US" sz="2400" b="1" i="1" dirty="0">
                <a:solidFill>
                  <a:srgbClr val="646569"/>
                </a:solidFill>
              </a:rPr>
              <a:t>(INSERT </a:t>
            </a:r>
            <a:r>
              <a:rPr lang="en-US" altLang="en-US" sz="2400" dirty="0">
                <a:solidFill>
                  <a:srgbClr val="646569"/>
                </a:solidFill>
              </a:rPr>
              <a:t>description of  your (</a:t>
            </a:r>
            <a:r>
              <a:rPr lang="en-US" altLang="en-US" sz="2400" b="1" i="1" dirty="0">
                <a:solidFill>
                  <a:srgbClr val="646569"/>
                </a:solidFill>
              </a:rPr>
              <a:t>employer name</a:t>
            </a:r>
            <a:r>
              <a:rPr lang="en-US" altLang="en-US" sz="2400" dirty="0">
                <a:solidFill>
                  <a:srgbClr val="646569"/>
                </a:solidFill>
              </a:rPr>
              <a:t>) annual review process)</a:t>
            </a:r>
          </a:p>
        </p:txBody>
      </p:sp>
      <p:sp>
        <p:nvSpPr>
          <p:cNvPr id="123907" name="Title 1"/>
          <p:cNvSpPr txBox="1">
            <a:spLocks/>
          </p:cNvSpPr>
          <p:nvPr/>
        </p:nvSpPr>
        <p:spPr bwMode="auto">
          <a:xfrm>
            <a:off x="0" y="2808532"/>
            <a:ext cx="9144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ctr">
              <a:spcBef>
                <a:spcPct val="0"/>
              </a:spcBef>
              <a:buFontTx/>
              <a:buNone/>
            </a:pPr>
            <a:r>
              <a:rPr lang="en-US" altLang="en-US" sz="4000" b="1" dirty="0">
                <a:solidFill>
                  <a:srgbClr val="646569"/>
                </a:solidFill>
                <a:latin typeface="Calibri" panose="020F0502020204030204" pitchFamily="34" charset="0"/>
              </a:rPr>
              <a:t>INSERT (</a:t>
            </a:r>
            <a:r>
              <a:rPr lang="en-US" altLang="en-US" sz="4000" b="1" i="1" dirty="0">
                <a:solidFill>
                  <a:srgbClr val="646569"/>
                </a:solidFill>
              </a:rPr>
              <a:t>employer name</a:t>
            </a:r>
            <a:r>
              <a:rPr lang="en-US" altLang="en-US" sz="4000" b="1" i="1" dirty="0">
                <a:solidFill>
                  <a:srgbClr val="646569"/>
                </a:solidFill>
                <a:latin typeface="Calibri" panose="020F0502020204030204" pitchFamily="34" charset="0"/>
              </a:rPr>
              <a:t>) </a:t>
            </a:r>
            <a:r>
              <a:rPr lang="en-US" altLang="en-US" sz="4000" b="1" dirty="0">
                <a:solidFill>
                  <a:srgbClr val="646569"/>
                </a:solidFill>
                <a:latin typeface="Calibri" panose="020F0502020204030204" pitchFamily="34" charset="0"/>
              </a:rPr>
              <a:t>CONTENT HERE</a:t>
            </a:r>
          </a:p>
        </p:txBody>
      </p:sp>
      <p:sp>
        <p:nvSpPr>
          <p:cNvPr id="68613" name="Title 1"/>
          <p:cNvSpPr txBox="1">
            <a:spLocks/>
          </p:cNvSpPr>
          <p:nvPr/>
        </p:nvSpPr>
        <p:spPr bwMode="auto">
          <a:xfrm>
            <a:off x="0" y="406400"/>
            <a:ext cx="8763000" cy="88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Program:</a:t>
            </a:r>
          </a:p>
          <a:p>
            <a:pPr marL="228600">
              <a:spcBef>
                <a:spcPct val="0"/>
              </a:spcBef>
              <a:buFontTx/>
              <a:buNone/>
              <a:defRPr/>
            </a:pPr>
            <a:r>
              <a:rPr lang="en-US" altLang="en-US" b="1" dirty="0">
                <a:latin typeface="+mj-lt"/>
              </a:rPr>
              <a:t>Annual Program Review and Update</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Content Placeholder 2"/>
          <p:cNvSpPr>
            <a:spLocks noGrp="1"/>
          </p:cNvSpPr>
          <p:nvPr>
            <p:ph sz="quarter" idx="1"/>
          </p:nvPr>
        </p:nvSpPr>
        <p:spPr>
          <a:xfrm>
            <a:off x="0" y="1107453"/>
            <a:ext cx="8763000" cy="3227388"/>
          </a:xfrm>
        </p:spPr>
        <p:txBody>
          <a:bodyPr/>
          <a:lstStyle/>
          <a:p>
            <a:pPr marL="579120">
              <a:lnSpc>
                <a:spcPct val="120000"/>
              </a:lnSpc>
              <a:spcBef>
                <a:spcPts val="600"/>
              </a:spcBef>
            </a:pPr>
            <a:r>
              <a:rPr lang="en-US" sz="2000" dirty="0">
                <a:solidFill>
                  <a:srgbClr val="646569"/>
                </a:solidFill>
                <a:cs typeface="Arial"/>
              </a:rPr>
              <a:t>Our workplace violence website provides additional information including FAQs and a fact sheet for employees. It is available here: </a:t>
            </a:r>
            <a:r>
              <a:rPr lang="en-US" sz="2000" dirty="0">
                <a:solidFill>
                  <a:srgbClr val="0070C0"/>
                </a:solidFill>
                <a:cs typeface="Arial"/>
                <a:hlinkClick r:id="rId3">
                  <a:extLst>
                    <a:ext uri="{A12FA001-AC4F-418D-AE19-62706E023703}">
                      <ahyp:hlinkClr xmlns:ahyp="http://schemas.microsoft.com/office/drawing/2018/hyperlinkcolor" val="tx"/>
                    </a:ext>
                  </a:extLst>
                </a:hlinkClick>
              </a:rPr>
              <a:t>https://dol.ny.gov/workplace-violence-prevention-information</a:t>
            </a:r>
            <a:r>
              <a:rPr lang="en-US" sz="2000" dirty="0">
                <a:solidFill>
                  <a:srgbClr val="0070C0"/>
                </a:solidFill>
                <a:cs typeface="Arial"/>
              </a:rPr>
              <a:t> </a:t>
            </a:r>
            <a:endParaRPr lang="en-US" sz="2000" dirty="0">
              <a:solidFill>
                <a:srgbClr val="0070C0"/>
              </a:solidFill>
              <a:ea typeface="+mn-lt"/>
              <a:cs typeface="+mn-lt"/>
            </a:endParaRPr>
          </a:p>
          <a:p>
            <a:pPr marL="579120">
              <a:lnSpc>
                <a:spcPct val="120000"/>
              </a:lnSpc>
              <a:spcBef>
                <a:spcPts val="600"/>
              </a:spcBef>
            </a:pPr>
            <a:r>
              <a:rPr lang="en-US" sz="2000" dirty="0">
                <a:solidFill>
                  <a:srgbClr val="646569"/>
                </a:solidFill>
                <a:cs typeface="Arial"/>
              </a:rPr>
              <a:t>Employees can also contact the PESH bureau to ask questions about violations by calling the PESH bureau’s toll-free number at: 1-844-SAFE-NYS.  </a:t>
            </a:r>
            <a:endParaRPr lang="en-US" altLang="en-US" sz="2000" dirty="0">
              <a:solidFill>
                <a:srgbClr val="646569"/>
              </a:solidFill>
              <a:cs typeface="Arial"/>
            </a:endParaRPr>
          </a:p>
        </p:txBody>
      </p:sp>
      <p:sp>
        <p:nvSpPr>
          <p:cNvPr id="70659" name="Title 1"/>
          <p:cNvSpPr txBox="1">
            <a:spLocks/>
          </p:cNvSpPr>
          <p:nvPr/>
        </p:nvSpPr>
        <p:spPr bwMode="auto">
          <a:xfrm>
            <a:off x="7938" y="280988"/>
            <a:ext cx="8881538"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Resources</a:t>
            </a:r>
          </a:p>
        </p:txBody>
      </p:sp>
    </p:spTree>
    <p:extLst>
      <p:ext uri="{BB962C8B-B14F-4D97-AF65-F5344CB8AC3E}">
        <p14:creationId xmlns:p14="http://schemas.microsoft.com/office/powerpoint/2010/main" val="3748683402"/>
      </p:ext>
    </p:extLst>
  </p:cSld>
  <p:clrMapOvr>
    <a:masterClrMapping/>
  </p:clrMapOvr>
  <p:transition>
    <p:fad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Content Placeholder 2"/>
          <p:cNvSpPr>
            <a:spLocks noGrp="1"/>
          </p:cNvSpPr>
          <p:nvPr>
            <p:ph sz="quarter" idx="1"/>
          </p:nvPr>
        </p:nvSpPr>
        <p:spPr>
          <a:xfrm>
            <a:off x="0" y="1107453"/>
            <a:ext cx="8763000" cy="3227388"/>
          </a:xfrm>
        </p:spPr>
        <p:txBody>
          <a:bodyPr/>
          <a:lstStyle/>
          <a:p>
            <a:pPr marL="579438">
              <a:lnSpc>
                <a:spcPct val="120000"/>
              </a:lnSpc>
              <a:spcBef>
                <a:spcPts val="600"/>
              </a:spcBef>
            </a:pPr>
            <a:r>
              <a:rPr lang="en-US" altLang="en-US" sz="1800" dirty="0">
                <a:solidFill>
                  <a:srgbClr val="646569"/>
                </a:solidFill>
              </a:rPr>
              <a:t>NYS DOL Safety and Health Website</a:t>
            </a:r>
            <a:endParaRPr lang="en-US" altLang="en-US" sz="1800" u="sng" dirty="0">
              <a:solidFill>
                <a:srgbClr val="646569"/>
              </a:solidFill>
            </a:endParaRPr>
          </a:p>
          <a:p>
            <a:pPr marL="579438">
              <a:lnSpc>
                <a:spcPct val="120000"/>
              </a:lnSpc>
              <a:spcBef>
                <a:spcPts val="600"/>
              </a:spcBef>
            </a:pPr>
            <a:r>
              <a:rPr lang="en-US" altLang="en-US" sz="1800" dirty="0">
                <a:solidFill>
                  <a:srgbClr val="646569"/>
                </a:solidFill>
              </a:rPr>
              <a:t>PEF Health and Safety Website</a:t>
            </a:r>
            <a:r>
              <a:rPr lang="en-US" altLang="en-US" sz="1800" u="sng" dirty="0">
                <a:solidFill>
                  <a:srgbClr val="646569"/>
                </a:solidFill>
                <a:hlinkClick r:id="rId3"/>
              </a:rPr>
              <a:t>-education-health-and-</a:t>
            </a:r>
            <a:endParaRPr lang="en-US" altLang="en-US" sz="1800" u="sng" dirty="0">
              <a:solidFill>
                <a:srgbClr val="646569"/>
              </a:solidFill>
            </a:endParaRPr>
          </a:p>
          <a:p>
            <a:pPr marL="579438">
              <a:lnSpc>
                <a:spcPct val="120000"/>
              </a:lnSpc>
              <a:spcBef>
                <a:spcPts val="600"/>
              </a:spcBef>
            </a:pPr>
            <a:r>
              <a:rPr lang="en-US" altLang="en-US" sz="1800" dirty="0">
                <a:solidFill>
                  <a:srgbClr val="646569"/>
                </a:solidFill>
              </a:rPr>
              <a:t>CSEA Occupational Safety and Health Website</a:t>
            </a:r>
          </a:p>
          <a:p>
            <a:pPr marL="579438">
              <a:lnSpc>
                <a:spcPct val="120000"/>
              </a:lnSpc>
              <a:spcBef>
                <a:spcPts val="600"/>
              </a:spcBef>
            </a:pPr>
            <a:r>
              <a:rPr lang="en-US" altLang="en-US" sz="1800" dirty="0">
                <a:solidFill>
                  <a:srgbClr val="646569"/>
                </a:solidFill>
              </a:rPr>
              <a:t>NYSUT</a:t>
            </a:r>
          </a:p>
          <a:p>
            <a:pPr marL="579438">
              <a:lnSpc>
                <a:spcPct val="120000"/>
              </a:lnSpc>
              <a:spcBef>
                <a:spcPts val="600"/>
              </a:spcBef>
            </a:pPr>
            <a:r>
              <a:rPr lang="en-US" altLang="en-US" sz="1800" dirty="0">
                <a:solidFill>
                  <a:srgbClr val="646569"/>
                </a:solidFill>
              </a:rPr>
              <a:t>BOCES</a:t>
            </a:r>
          </a:p>
          <a:p>
            <a:pPr marL="579438">
              <a:lnSpc>
                <a:spcPct val="120000"/>
              </a:lnSpc>
              <a:spcBef>
                <a:spcPts val="600"/>
              </a:spcBef>
            </a:pPr>
            <a:r>
              <a:rPr lang="en-US" altLang="en-US" sz="1800" dirty="0">
                <a:solidFill>
                  <a:srgbClr val="646569"/>
                </a:solidFill>
              </a:rPr>
              <a:t>OSHA</a:t>
            </a:r>
            <a:endParaRPr lang="en-US" altLang="en-US" sz="1800" u="sng" dirty="0">
              <a:solidFill>
                <a:srgbClr val="646569"/>
              </a:solidFill>
            </a:endParaRPr>
          </a:p>
          <a:p>
            <a:pPr marL="579438">
              <a:lnSpc>
                <a:spcPct val="120000"/>
              </a:lnSpc>
              <a:spcBef>
                <a:spcPts val="600"/>
              </a:spcBef>
            </a:pPr>
            <a:r>
              <a:rPr lang="en-US" altLang="en-US" sz="1800" dirty="0">
                <a:solidFill>
                  <a:srgbClr val="646569"/>
                </a:solidFill>
              </a:rPr>
              <a:t>NIOSH</a:t>
            </a:r>
            <a:endParaRPr lang="en-US" altLang="en-US" sz="1800" u="sng" dirty="0">
              <a:solidFill>
                <a:srgbClr val="646569"/>
              </a:solidFill>
            </a:endParaRPr>
          </a:p>
          <a:p>
            <a:pPr marL="579438">
              <a:lnSpc>
                <a:spcPct val="120000"/>
              </a:lnSpc>
              <a:spcBef>
                <a:spcPts val="600"/>
              </a:spcBef>
            </a:pPr>
            <a:r>
              <a:rPr lang="en-US" altLang="en-US" sz="1800" dirty="0">
                <a:solidFill>
                  <a:srgbClr val="646569"/>
                </a:solidFill>
              </a:rPr>
              <a:t>FBI</a:t>
            </a:r>
            <a:endParaRPr lang="en-US" altLang="en-US" sz="1800" u="sng" dirty="0">
              <a:solidFill>
                <a:srgbClr val="646569"/>
              </a:solidFill>
            </a:endParaRPr>
          </a:p>
        </p:txBody>
      </p:sp>
      <p:sp>
        <p:nvSpPr>
          <p:cNvPr id="70659" name="Title 1"/>
          <p:cNvSpPr txBox="1">
            <a:spLocks/>
          </p:cNvSpPr>
          <p:nvPr/>
        </p:nvSpPr>
        <p:spPr bwMode="auto">
          <a:xfrm>
            <a:off x="7938" y="280988"/>
            <a:ext cx="8881538"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Workplace Violence Prevention Resources</a:t>
            </a:r>
          </a:p>
        </p:txBody>
      </p:sp>
    </p:spTree>
  </p:cSld>
  <p:clrMapOvr>
    <a:masterClrMapping/>
  </p:clrMapOvr>
  <p:transition>
    <p:fad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Content Placeholder 2"/>
          <p:cNvSpPr>
            <a:spLocks noGrp="1"/>
          </p:cNvSpPr>
          <p:nvPr>
            <p:ph sz="quarter" idx="1"/>
          </p:nvPr>
        </p:nvSpPr>
        <p:spPr>
          <a:xfrm>
            <a:off x="0" y="1090613"/>
            <a:ext cx="8704263" cy="3375025"/>
          </a:xfrm>
        </p:spPr>
        <p:txBody>
          <a:bodyPr/>
          <a:lstStyle/>
          <a:p>
            <a:pPr marL="228600" indent="0">
              <a:lnSpc>
                <a:spcPct val="120000"/>
              </a:lnSpc>
              <a:spcBef>
                <a:spcPct val="0"/>
              </a:spcBef>
              <a:buFont typeface="Arial" charset="0"/>
              <a:buNone/>
              <a:defRPr/>
            </a:pPr>
            <a:r>
              <a:rPr lang="en-US" altLang="en-US" sz="1800" dirty="0">
                <a:solidFill>
                  <a:srgbClr val="646569"/>
                </a:solidFill>
              </a:rPr>
              <a:t>This curriculum was initially developed with New York State funding and intended for training New York State employees. Permission for use by public employers in New York state has been given by the Office of Employee Relations.  </a:t>
            </a:r>
          </a:p>
          <a:p>
            <a:pPr marL="228600" indent="0">
              <a:lnSpc>
                <a:spcPct val="120000"/>
              </a:lnSpc>
              <a:spcBef>
                <a:spcPct val="0"/>
              </a:spcBef>
              <a:buFont typeface="Arial" charset="0"/>
              <a:buNone/>
              <a:defRPr/>
            </a:pPr>
            <a:endParaRPr lang="en-US" altLang="en-US" sz="1800" dirty="0">
              <a:solidFill>
                <a:srgbClr val="646569"/>
              </a:solidFill>
            </a:endParaRPr>
          </a:p>
          <a:p>
            <a:pPr marL="228600" indent="0">
              <a:lnSpc>
                <a:spcPct val="120000"/>
              </a:lnSpc>
              <a:spcBef>
                <a:spcPct val="0"/>
              </a:spcBef>
              <a:buFont typeface="Arial" charset="0"/>
              <a:buNone/>
              <a:defRPr/>
            </a:pPr>
            <a:r>
              <a:rPr lang="en-US" altLang="en-US" sz="1800" dirty="0">
                <a:solidFill>
                  <a:srgbClr val="646569"/>
                </a:solidFill>
              </a:rPr>
              <a:t>For employer using this template as a base for their Workplace Violence Prevention training, add (employer name)-specific information in the designated places. </a:t>
            </a:r>
          </a:p>
          <a:p>
            <a:pPr marL="228600" indent="0">
              <a:lnSpc>
                <a:spcPct val="120000"/>
              </a:lnSpc>
              <a:spcBef>
                <a:spcPct val="0"/>
              </a:spcBef>
              <a:buFont typeface="Arial" charset="0"/>
              <a:buNone/>
              <a:defRPr/>
            </a:pPr>
            <a:endParaRPr lang="en-US" altLang="en-US" sz="1800" dirty="0">
              <a:solidFill>
                <a:srgbClr val="646569"/>
              </a:solidFill>
            </a:endParaRPr>
          </a:p>
          <a:p>
            <a:pPr marL="228600" indent="0">
              <a:lnSpc>
                <a:spcPct val="120000"/>
              </a:lnSpc>
              <a:spcBef>
                <a:spcPct val="0"/>
              </a:spcBef>
              <a:buFont typeface="Arial" charset="0"/>
              <a:buNone/>
              <a:defRPr/>
            </a:pPr>
            <a:r>
              <a:rPr lang="en-US" altLang="en-US" sz="1800" dirty="0">
                <a:solidFill>
                  <a:srgbClr val="646569"/>
                </a:solidFill>
              </a:rPr>
              <a:t>Copyright © 2022 Office of Employee Relations</a:t>
            </a:r>
          </a:p>
          <a:p>
            <a:pPr marL="0" indent="0">
              <a:lnSpc>
                <a:spcPct val="120000"/>
              </a:lnSpc>
              <a:spcBef>
                <a:spcPct val="0"/>
              </a:spcBef>
              <a:buFont typeface="Arial" charset="0"/>
              <a:buNone/>
              <a:defRPr/>
            </a:pPr>
            <a:endParaRPr lang="en-US" altLang="en-US" sz="1800" dirty="0"/>
          </a:p>
        </p:txBody>
      </p:sp>
      <p:sp>
        <p:nvSpPr>
          <p:cNvPr id="71683" name="Title 1"/>
          <p:cNvSpPr txBox="1">
            <a:spLocks/>
          </p:cNvSpPr>
          <p:nvPr/>
        </p:nvSpPr>
        <p:spPr bwMode="auto">
          <a:xfrm>
            <a:off x="0" y="395288"/>
            <a:ext cx="86106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latin typeface="+mj-lt"/>
              </a:rPr>
              <a:t>Use and Copyright Statement</a:t>
            </a:r>
          </a:p>
          <a:p>
            <a:pPr marL="228600">
              <a:spcBef>
                <a:spcPct val="0"/>
              </a:spcBef>
              <a:buFontTx/>
              <a:buNone/>
              <a:defRPr/>
            </a:pPr>
            <a:endParaRPr lang="en-US" altLang="en-US" b="1" dirty="0">
              <a:latin typeface="+mj-lt"/>
            </a:endParaRPr>
          </a:p>
        </p:txBody>
      </p:sp>
    </p:spTree>
  </p:cSld>
  <p:clrMapOvr>
    <a:masterClrMapping/>
  </p:clrMapOvr>
  <p:transition>
    <p:fad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2"/>
          <p:cNvSpPr>
            <a:spLocks noGrp="1"/>
          </p:cNvSpPr>
          <p:nvPr>
            <p:ph sz="quarter" idx="1"/>
          </p:nvPr>
        </p:nvSpPr>
        <p:spPr>
          <a:xfrm>
            <a:off x="914400" y="1700213"/>
            <a:ext cx="7326313" cy="1600200"/>
          </a:xfrm>
        </p:spPr>
        <p:txBody>
          <a:bodyPr>
            <a:normAutofit/>
          </a:bodyPr>
          <a:lstStyle/>
          <a:p>
            <a:pPr>
              <a:buFont typeface="Arial" charset="0"/>
              <a:buNone/>
              <a:defRPr/>
            </a:pPr>
            <a:endParaRPr lang="en-US" sz="3600" dirty="0"/>
          </a:p>
          <a:p>
            <a:pPr algn="ctr">
              <a:buFont typeface="Arial" charset="0"/>
              <a:buNone/>
              <a:defRPr/>
            </a:pPr>
            <a:r>
              <a:rPr lang="en-US" sz="4400" b="1" dirty="0">
                <a:solidFill>
                  <a:schemeClr val="tx2"/>
                </a:solidFill>
              </a:rPr>
              <a:t>Thank You</a:t>
            </a:r>
            <a:endParaRPr lang="en-US" sz="4400" b="1" cap="small" dirty="0">
              <a:solidFill>
                <a:schemeClr val="tx2"/>
              </a:solidFill>
              <a:latin typeface="+mj-lt"/>
              <a:ea typeface="+mj-ea"/>
              <a:cs typeface="+mj-cs"/>
            </a:endParaRPr>
          </a:p>
        </p:txBody>
      </p:sp>
      <p:sp>
        <p:nvSpPr>
          <p:cNvPr id="69635" name="Title 1"/>
          <p:cNvSpPr txBox="1">
            <a:spLocks/>
          </p:cNvSpPr>
          <p:nvPr/>
        </p:nvSpPr>
        <p:spPr bwMode="auto">
          <a:xfrm>
            <a:off x="0" y="387350"/>
            <a:ext cx="8509000"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FontTx/>
              <a:buNone/>
              <a:defRPr/>
            </a:pPr>
            <a:r>
              <a:rPr lang="en-US" altLang="en-US" b="1" dirty="0">
                <a:solidFill>
                  <a:srgbClr val="002D73"/>
                </a:solidFill>
              </a:rPr>
              <a:t>Prevention of Workplace Violence</a:t>
            </a:r>
            <a:endParaRPr lang="en-US" altLang="en-US" b="1" dirty="0">
              <a:latin typeface="+mj-lt"/>
            </a:endParaRP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Content Placeholder 2"/>
          <p:cNvSpPr>
            <a:spLocks noGrp="1"/>
          </p:cNvSpPr>
          <p:nvPr>
            <p:ph idx="1"/>
          </p:nvPr>
        </p:nvSpPr>
        <p:spPr>
          <a:xfrm>
            <a:off x="0" y="1528762"/>
            <a:ext cx="8686800" cy="2919413"/>
          </a:xfrm>
        </p:spPr>
        <p:txBody>
          <a:bodyPr/>
          <a:lstStyle/>
          <a:p>
            <a:pPr marL="571500">
              <a:spcBef>
                <a:spcPct val="0"/>
              </a:spcBef>
              <a:buFont typeface="Arial" panose="020B0604020202020204" pitchFamily="34" charset="0"/>
              <a:buChar char="•"/>
            </a:pPr>
            <a:r>
              <a:rPr lang="en-US" altLang="en-US" sz="2400" dirty="0">
                <a:solidFill>
                  <a:srgbClr val="646569"/>
                </a:solidFill>
              </a:rPr>
              <a:t>The </a:t>
            </a:r>
            <a:r>
              <a:rPr lang="en-US" altLang="en-US" sz="2400" b="1" i="1" dirty="0">
                <a:solidFill>
                  <a:srgbClr val="646569"/>
                </a:solidFill>
              </a:rPr>
              <a:t>(INSERT employer name</a:t>
            </a:r>
            <a:r>
              <a:rPr lang="en-US" altLang="en-US" sz="2400" dirty="0">
                <a:solidFill>
                  <a:srgbClr val="646569"/>
                </a:solidFill>
              </a:rPr>
              <a:t>) cannot take retaliatory action against any employee who exercises their rights under this law</a:t>
            </a:r>
            <a:endParaRPr lang="en-US" dirty="0"/>
          </a:p>
          <a:p>
            <a:pPr marL="400050" indent="-171450">
              <a:spcBef>
                <a:spcPct val="0"/>
              </a:spcBef>
              <a:buFont typeface="Arial" panose="020B0604020202020204" pitchFamily="34" charset="0"/>
              <a:buChar char="•"/>
            </a:pPr>
            <a:endParaRPr lang="en-US" altLang="en-US" sz="800" dirty="0">
              <a:solidFill>
                <a:srgbClr val="646569"/>
              </a:solidFill>
              <a:cs typeface="Arial"/>
            </a:endParaRPr>
          </a:p>
          <a:p>
            <a:pPr marL="571500">
              <a:spcBef>
                <a:spcPct val="0"/>
              </a:spcBef>
              <a:buFont typeface="Arial" panose="020B0604020202020204" pitchFamily="34" charset="0"/>
              <a:buChar char="•"/>
            </a:pPr>
            <a:r>
              <a:rPr lang="en-US" altLang="en-US" sz="2400" dirty="0">
                <a:solidFill>
                  <a:srgbClr val="646569"/>
                </a:solidFill>
              </a:rPr>
              <a:t>Retaliatory action is a discharge, suspension, demotion, penalization or discrimination against any employee, or other adverse employment action taken against an employee in the terms and conditions of employment</a:t>
            </a:r>
            <a:endParaRPr lang="en-US" altLang="en-US" sz="2400" dirty="0">
              <a:solidFill>
                <a:srgbClr val="646569"/>
              </a:solidFill>
              <a:cs typeface="Arial"/>
            </a:endParaRPr>
          </a:p>
        </p:txBody>
      </p:sp>
      <p:sp>
        <p:nvSpPr>
          <p:cNvPr id="47108" name="Title 1"/>
          <p:cNvSpPr txBox="1">
            <a:spLocks/>
          </p:cNvSpPr>
          <p:nvPr/>
        </p:nvSpPr>
        <p:spPr bwMode="auto">
          <a:xfrm>
            <a:off x="0" y="352425"/>
            <a:ext cx="86868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ct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marL="228600">
              <a:spcBef>
                <a:spcPct val="0"/>
              </a:spcBef>
              <a:buNone/>
              <a:defRPr/>
            </a:pPr>
            <a:r>
              <a:rPr lang="en-US" altLang="en-US" b="1" dirty="0">
                <a:latin typeface="+mj-lt"/>
              </a:rPr>
              <a:t>Workplace Violence Prevention Act: Anti-Retaliation Protections</a:t>
            </a:r>
          </a:p>
        </p:txBody>
      </p:sp>
    </p:spTree>
    <p:extLst>
      <p:ext uri="{BB962C8B-B14F-4D97-AF65-F5344CB8AC3E}">
        <p14:creationId xmlns:p14="http://schemas.microsoft.com/office/powerpoint/2010/main" val="1383083312"/>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2005013"/>
            <a:ext cx="5334000" cy="20574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28600" eaLnBrk="1" hangingPunct="1">
              <a:defRPr/>
            </a:pPr>
            <a:r>
              <a:rPr lang="en-US" altLang="en-US" sz="2800" b="1">
                <a:solidFill>
                  <a:schemeClr val="bg1"/>
                </a:solidFill>
              </a:rPr>
              <a:t>Workplace Violence:</a:t>
            </a:r>
            <a:endParaRPr lang="en-US" altLang="en-US" sz="2800" b="1" dirty="0">
              <a:solidFill>
                <a:schemeClr val="bg1"/>
              </a:solidFill>
            </a:endParaRPr>
          </a:p>
          <a:p>
            <a:pPr marL="228600" eaLnBrk="1" hangingPunct="1">
              <a:defRPr/>
            </a:pPr>
            <a:r>
              <a:rPr lang="en-US" altLang="en-US" sz="2800" b="1" dirty="0">
                <a:solidFill>
                  <a:schemeClr val="bg1"/>
                </a:solidFill>
              </a:rPr>
              <a:t>Definitions and Categories</a:t>
            </a:r>
            <a:endParaRPr lang="en-US" sz="2800" dirty="0">
              <a:solidFill>
                <a:schemeClr val="bg1"/>
              </a:solidFill>
            </a:endParaRPr>
          </a:p>
        </p:txBody>
      </p:sp>
      <p:sp>
        <p:nvSpPr>
          <p:cNvPr id="8" name="Rectangle 7"/>
          <p:cNvSpPr/>
          <p:nvPr/>
        </p:nvSpPr>
        <p:spPr>
          <a:xfrm>
            <a:off x="0" y="1946275"/>
            <a:ext cx="5334000" cy="61913"/>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0" y="382587"/>
            <a:ext cx="9144000" cy="1006475"/>
          </a:xfrm>
        </p:spPr>
        <p:txBody>
          <a:bodyPr/>
          <a:lstStyle/>
          <a:p>
            <a:pPr marL="228600" algn="l">
              <a:defRPr/>
            </a:pPr>
            <a:r>
              <a:rPr lang="en-US" altLang="en-US" sz="3200" b="1" dirty="0">
                <a:solidFill>
                  <a:srgbClr val="002D73"/>
                </a:solidFill>
                <a:latin typeface="+mn-lt"/>
              </a:rPr>
              <a:t>What is Workplace Violence?</a:t>
            </a:r>
            <a:br>
              <a:rPr lang="en-US" altLang="en-US" sz="3200" b="1" dirty="0">
                <a:solidFill>
                  <a:srgbClr val="002D73"/>
                </a:solidFill>
                <a:latin typeface="+mn-lt"/>
              </a:rPr>
            </a:br>
            <a:endParaRPr lang="en-US" altLang="en-US" sz="3200" b="1" dirty="0">
              <a:solidFill>
                <a:srgbClr val="002D73"/>
              </a:solidFill>
              <a:latin typeface="+mn-lt"/>
            </a:endParaRPr>
          </a:p>
        </p:txBody>
      </p:sp>
      <p:sp>
        <p:nvSpPr>
          <p:cNvPr id="8" name="Content Placeholder 2"/>
          <p:cNvSpPr>
            <a:spLocks noGrp="1"/>
          </p:cNvSpPr>
          <p:nvPr>
            <p:ph idx="1"/>
          </p:nvPr>
        </p:nvSpPr>
        <p:spPr>
          <a:xfrm>
            <a:off x="0" y="885825"/>
            <a:ext cx="8704263" cy="3806825"/>
          </a:xfrm>
        </p:spPr>
        <p:txBody>
          <a:bodyPr>
            <a:noAutofit/>
          </a:bodyPr>
          <a:lstStyle/>
          <a:p>
            <a:pPr marL="228600" indent="0">
              <a:spcBef>
                <a:spcPts val="0"/>
              </a:spcBef>
              <a:buFont typeface="Arial" charset="0"/>
              <a:buNone/>
              <a:defRPr/>
            </a:pPr>
            <a:r>
              <a:rPr lang="en-US" sz="1900" dirty="0">
                <a:solidFill>
                  <a:srgbClr val="646569"/>
                </a:solidFill>
              </a:rPr>
              <a:t>Any physical assault or acts of aggressive behavior occurring where a public employee performs any work-related duty in the course of employment including, but not limited to:</a:t>
            </a:r>
          </a:p>
          <a:p>
            <a:pPr marL="628650" indent="-400050">
              <a:buFont typeface="Arial" charset="0"/>
              <a:buNone/>
              <a:defRPr/>
            </a:pPr>
            <a:r>
              <a:rPr lang="en-US" sz="1900" dirty="0">
                <a:solidFill>
                  <a:srgbClr val="646569"/>
                </a:solidFill>
              </a:rPr>
              <a:t>1.	Any verbal or physical attempt or threat to cause physical injury on an employee</a:t>
            </a:r>
          </a:p>
          <a:p>
            <a:pPr marL="628650" indent="-400050">
              <a:buFont typeface="Arial" charset="0"/>
              <a:buAutoNum type="arabicPeriod" startAt="2"/>
              <a:defRPr/>
            </a:pPr>
            <a:r>
              <a:rPr lang="en-US" sz="1900" dirty="0">
                <a:solidFill>
                  <a:srgbClr val="646569"/>
                </a:solidFill>
              </a:rPr>
              <a:t>Any intentional display of force giving an employee reason to fear or expect bodily harm</a:t>
            </a:r>
          </a:p>
          <a:p>
            <a:pPr marL="628650" indent="-400050">
              <a:buFont typeface="Arial" charset="0"/>
              <a:buAutoNum type="arabicPeriod" startAt="2"/>
              <a:defRPr/>
            </a:pPr>
            <a:r>
              <a:rPr lang="en-US" sz="1900" dirty="0">
                <a:solidFill>
                  <a:srgbClr val="646569"/>
                </a:solidFill>
              </a:rPr>
              <a:t>Intentional, wrongful, and nonconsensual physical contact that causes injury</a:t>
            </a:r>
          </a:p>
          <a:p>
            <a:pPr marL="628650" indent="-400050">
              <a:buFont typeface="Arial" charset="0"/>
              <a:buAutoNum type="arabicPeriod" startAt="2"/>
              <a:defRPr/>
            </a:pPr>
            <a:r>
              <a:rPr lang="en-US" sz="1900" dirty="0">
                <a:solidFill>
                  <a:srgbClr val="646569"/>
                </a:solidFill>
              </a:rPr>
              <a:t>Stalking an employee with the intent of causing fear of harm to their physical safety and health</a:t>
            </a:r>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0" y="534317"/>
            <a:ext cx="8686800" cy="1004887"/>
          </a:xfrm>
        </p:spPr>
        <p:txBody>
          <a:bodyPr/>
          <a:lstStyle/>
          <a:p>
            <a:pPr marL="228600" algn="l">
              <a:defRPr/>
            </a:pPr>
            <a:r>
              <a:rPr lang="en-US" altLang="en-US" sz="3200" b="1" dirty="0">
                <a:solidFill>
                  <a:srgbClr val="002D73"/>
                </a:solidFill>
                <a:latin typeface="+mn-lt"/>
              </a:rPr>
              <a:t>Workplace Definition</a:t>
            </a:r>
            <a:br>
              <a:rPr lang="en-US" altLang="en-US" sz="3200" b="1" dirty="0">
                <a:solidFill>
                  <a:srgbClr val="002D73"/>
                </a:solidFill>
                <a:latin typeface="+mn-lt"/>
              </a:rPr>
            </a:br>
            <a:endParaRPr lang="en-US" altLang="en-US" sz="3200" b="1" dirty="0">
              <a:solidFill>
                <a:srgbClr val="002D73"/>
              </a:solidFill>
              <a:latin typeface="+mn-lt"/>
            </a:endParaRPr>
          </a:p>
        </p:txBody>
      </p:sp>
      <p:sp>
        <p:nvSpPr>
          <p:cNvPr id="13315" name="Content Placeholder 2"/>
          <p:cNvSpPr>
            <a:spLocks noGrp="1"/>
          </p:cNvSpPr>
          <p:nvPr>
            <p:ph idx="1"/>
          </p:nvPr>
        </p:nvSpPr>
        <p:spPr>
          <a:xfrm>
            <a:off x="0" y="1048445"/>
            <a:ext cx="8686800" cy="2876550"/>
          </a:xfrm>
        </p:spPr>
        <p:txBody>
          <a:bodyPr/>
          <a:lstStyle/>
          <a:p>
            <a:pPr marL="228600" indent="7620">
              <a:buFont typeface="Arial" charset="0"/>
              <a:buNone/>
              <a:defRPr/>
            </a:pPr>
            <a:r>
              <a:rPr lang="en-US" sz="2400" dirty="0">
                <a:solidFill>
                  <a:srgbClr val="646569"/>
                </a:solidFill>
              </a:rPr>
              <a:t>NYS DOL regulations define a workplace as any permanent or temporary location outside an employee’s home where an employee performs any work-related duty in the course of employment.</a:t>
            </a:r>
            <a:endParaRPr lang="en-US" dirty="0"/>
          </a:p>
          <a:p>
            <a:pPr marL="579438">
              <a:spcBef>
                <a:spcPct val="0"/>
              </a:spcBef>
              <a:buFont typeface="Arial" charset="0"/>
              <a:buNone/>
              <a:defRPr/>
            </a:pPr>
            <a:endParaRPr lang="en-US" sz="1000" dirty="0">
              <a:solidFill>
                <a:srgbClr val="646569"/>
              </a:solidFill>
            </a:endParaRPr>
          </a:p>
          <a:p>
            <a:pPr marL="457200" indent="-220663">
              <a:spcBef>
                <a:spcPct val="0"/>
              </a:spcBef>
              <a:buFont typeface="Arial" charset="0"/>
              <a:buNone/>
              <a:defRPr/>
            </a:pPr>
            <a:r>
              <a:rPr lang="en-US" sz="2400" dirty="0">
                <a:solidFill>
                  <a:srgbClr val="646569"/>
                </a:solidFill>
              </a:rPr>
              <a:t>Some examples include:</a:t>
            </a:r>
          </a:p>
          <a:p>
            <a:pPr marL="457200" indent="-220663">
              <a:spcBef>
                <a:spcPct val="0"/>
              </a:spcBef>
              <a:buFont typeface="Arial" charset="0"/>
              <a:buChar char="•"/>
              <a:defRPr/>
            </a:pPr>
            <a:r>
              <a:rPr lang="en-US" sz="2000" dirty="0">
                <a:solidFill>
                  <a:srgbClr val="646569"/>
                </a:solidFill>
              </a:rPr>
              <a:t>Central office</a:t>
            </a:r>
          </a:p>
          <a:p>
            <a:pPr marL="457200" indent="-220663">
              <a:spcBef>
                <a:spcPct val="0"/>
              </a:spcBef>
              <a:buFont typeface="Arial" charset="0"/>
              <a:buChar char="•"/>
              <a:defRPr/>
            </a:pPr>
            <a:r>
              <a:rPr lang="en-US" sz="2000" dirty="0">
                <a:solidFill>
                  <a:srgbClr val="646569"/>
                </a:solidFill>
              </a:rPr>
              <a:t>Field trip location</a:t>
            </a:r>
          </a:p>
          <a:p>
            <a:pPr marL="457200" indent="-220663">
              <a:spcBef>
                <a:spcPct val="0"/>
              </a:spcBef>
              <a:buFont typeface="Arial" charset="0"/>
              <a:buChar char="•"/>
              <a:defRPr/>
            </a:pPr>
            <a:r>
              <a:rPr lang="en-US" sz="2000" dirty="0">
                <a:solidFill>
                  <a:srgbClr val="646569"/>
                </a:solidFill>
              </a:rPr>
              <a:t>Out-of-office meeting or conference</a:t>
            </a:r>
          </a:p>
          <a:p>
            <a:pPr marL="457200" indent="-220663">
              <a:spcBef>
                <a:spcPct val="0"/>
              </a:spcBef>
              <a:buFont typeface="Arial" charset="0"/>
              <a:buChar char="•"/>
              <a:defRPr/>
            </a:pPr>
            <a:r>
              <a:rPr lang="en-US" sz="2000" dirty="0">
                <a:solidFill>
                  <a:srgbClr val="646569"/>
                </a:solidFill>
              </a:rPr>
              <a:t>Sporting events</a:t>
            </a:r>
          </a:p>
          <a:p>
            <a:pPr marL="457200" indent="-220663">
              <a:spcBef>
                <a:spcPct val="0"/>
              </a:spcBef>
              <a:buFont typeface="Arial" charset="0"/>
              <a:buChar char="•"/>
              <a:defRPr/>
            </a:pPr>
            <a:r>
              <a:rPr lang="en-US" sz="2000" dirty="0">
                <a:solidFill>
                  <a:srgbClr val="646569"/>
                </a:solidFill>
              </a:rPr>
              <a:t>School bus</a:t>
            </a:r>
          </a:p>
          <a:p>
            <a:pPr marL="236537" indent="0">
              <a:spcBef>
                <a:spcPct val="0"/>
              </a:spcBef>
              <a:buNone/>
              <a:defRPr/>
            </a:pPr>
            <a:endParaRPr lang="en-US" sz="2000" dirty="0">
              <a:solidFill>
                <a:srgbClr val="646569"/>
              </a:solidFill>
            </a:endParaRPr>
          </a:p>
          <a:p>
            <a:pPr marL="236537" indent="0">
              <a:spcBef>
                <a:spcPct val="0"/>
              </a:spcBef>
              <a:buNone/>
              <a:defRPr/>
            </a:pPr>
            <a:r>
              <a:rPr lang="en-US" sz="2000" dirty="0">
                <a:solidFill>
                  <a:srgbClr val="646569"/>
                </a:solidFill>
              </a:rPr>
              <a:t> </a:t>
            </a:r>
          </a:p>
          <a:p>
            <a:pPr marL="0" indent="0">
              <a:spcBef>
                <a:spcPct val="0"/>
              </a:spcBef>
              <a:buFont typeface="Arial" charset="0"/>
              <a:buNone/>
              <a:defRPr/>
            </a:pPr>
            <a:endParaRPr lang="en-US" sz="2400" dirty="0">
              <a:solidFill>
                <a:srgbClr val="646569"/>
              </a:solidFill>
            </a:endParaRPr>
          </a:p>
        </p:txBody>
      </p:sp>
    </p:spTree>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Workplace Violence Prevention:&amp;quot;&quot;/&gt;&lt;property id=&quot;20307&quot; value=&quot;256&quot;/&gt;&lt;/object&gt;&lt;object type=&quot;3&quot; unique_id=&quot;10005&quot;&gt;&lt;property id=&quot;20148&quot; value=&quot;5&quot;/&gt;&lt;property id=&quot;20300&quot; value=&quot;Slide 2 - &amp;quot;Workplace Violence Prevention&amp;quot;&quot;/&gt;&lt;property id=&quot;20307&quot; value=&quot;257&quot;/&gt;&lt;/object&gt;&lt;object type=&quot;3&quot; unique_id=&quot;10006&quot;&gt;&lt;property id=&quot;20148&quot; value=&quot;5&quot;/&gt;&lt;property id=&quot;20300&quot; value=&quot;Slide 3 - &amp;quot;Workplace Violence Prevention Learning Objectives&amp;quot;&quot;/&gt;&lt;property id=&quot;20307&quot; value=&quot;258&quot;/&gt;&lt;/object&gt;&lt;object type=&quot;3&quot; unique_id=&quot;10007&quot;&gt;&lt;property id=&quot;20148&quot; value=&quot;5&quot;/&gt;&lt;property id=&quot;20300&quot; value=&quot;Slide 4 - &amp;quot;Workplace Violence Prevention&amp;#x0D;&amp;#x0A;Law and Regulations&amp;quot;&quot;/&gt;&lt;property id=&quot;20307&quot; value=&quot;260&quot;/&gt;&lt;/object&gt;&lt;object type=&quot;3&quot; unique_id=&quot;10008&quot;&gt;&lt;property id=&quot;20148&quot; value=&quot;5&quot;/&gt;&lt;property id=&quot;20300&quot; value=&quot;Slide 5 - &amp;quot;Workplace Violence Prevention &amp;#x0D;&amp;#x0A;Law and Regulations&amp;quot;&quot;/&gt;&lt;property id=&quot;20307&quot; value=&quot;261&quot;/&gt;&lt;/object&gt;&lt;object type=&quot;3&quot; unique_id=&quot;10009&quot;&gt;&lt;property id=&quot;20148&quot; value=&quot;5&quot;/&gt;&lt;property id=&quot;20300&quot; value=&quot;Slide 6 - &amp;quot;Workplace Violence &amp;#x0D;&amp;#x0A;Definition&amp;quot;&quot;/&gt;&lt;property id=&quot;20307&quot; value=&quot;262&quot;/&gt;&lt;/object&gt;&lt;object type=&quot;3&quot; unique_id=&quot;10010&quot;&gt;&lt;property id=&quot;20148&quot; value=&quot;5&quot;/&gt;&lt;property id=&quot;20300&quot; value=&quot;Slide 7 - &amp;quot;Workplace Violence &amp;#x0D;&amp;#x0A;Definition (cont.)&amp;quot;&quot;/&gt;&lt;property id=&quot;20307&quot; value=&quot;263&quot;/&gt;&lt;/object&gt;&lt;object type=&quot;3&quot; unique_id=&quot;10011&quot;&gt;&lt;property id=&quot;20148&quot; value=&quot;5&quot;/&gt;&lt;property id=&quot;20300&quot; value=&quot;Slide 8 - &amp;quot;Workplace Defined&amp;quot;&quot;/&gt;&lt;property id=&quot;20307&quot; value=&quot;264&quot;/&gt;&lt;/object&gt;&lt;object type=&quot;3&quot; unique_id=&quot;10012&quot;&gt;&lt;property id=&quot;20148&quot; value=&quot;5&quot;/&gt;&lt;property id=&quot;20300&quot; value=&quot;Slide 9 - &amp;quot;Categories of Violence&amp;quot;&quot;/&gt;&lt;property id=&quot;20307&quot; value=&quot;265&quot;/&gt;&lt;/object&gt;&lt;object type=&quot;3&quot; unique_id=&quot;10013&quot;&gt;&lt;property id=&quot;20148&quot; value=&quot;5&quot;/&gt;&lt;property id=&quot;20300&quot; value=&quot;Slide 10 - &amp;quot;Categories of Violence&amp;quot;&quot;/&gt;&lt;property id=&quot;20307&quot; value=&quot;266&quot;/&gt;&lt;/object&gt;&lt;object type=&quot;3&quot; unique_id=&quot;10014&quot;&gt;&lt;property id=&quot;20148&quot; value=&quot;5&quot;/&gt;&lt;property id=&quot;20300&quot; value=&quot;Slide 11 - &amp;quot;The Impact of Workplace Violence&amp;quot;&quot;/&gt;&lt;property id=&quot;20307&quot; value=&quot;267&quot;/&gt;&lt;/object&gt;&lt;object type=&quot;3&quot; unique_id=&quot;10015&quot;&gt;&lt;property id=&quot;20148&quot; value=&quot;5&quot;/&gt;&lt;property id=&quot;20300&quot; value=&quot;Slide 12 - &amp;quot;Why do we care about verbal and physical violence in the workplace?&amp;quot;&quot;/&gt;&lt;property id=&quot;20307&quot; value=&quot;268&quot;/&gt;&lt;/object&gt;&lt;object type=&quot;3&quot; unique_id=&quot;10016&quot;&gt;&lt;property id=&quot;20148&quot; value=&quot;5&quot;/&gt;&lt;property id=&quot;20300&quot; value=&quot;Slide 13 - &amp;quot;Workplace Violence &amp;#x0D;&amp;#x0A;Prevention Program&amp;quot;&quot;/&gt;&lt;property id=&quot;20307&quot; value=&quot;269&quot;/&gt;&lt;/object&gt;&lt;object type=&quot;3&quot; unique_id=&quot;10017&quot;&gt;&lt;property id=&quot;20148&quot; value=&quot;5&quot;/&gt;&lt;property id=&quot;20300&quot; value=&quot;Slide 14 - &amp;quot;Workplace Violence Prevention Program&amp;quot;&quot;/&gt;&lt;property id=&quot;20307&quot; value=&quot;270&quot;/&gt;&lt;/object&gt;&lt;object type=&quot;3&quot; unique_id=&quot;10018&quot;&gt;&lt;property id=&quot;20148&quot; value=&quot;5&quot;/&gt;&lt;property id=&quot;20300&quot; value=&quot;Slide 15 - &amp;quot;Workplace Violence Prevention Program - Definition&amp;quot;&quot;/&gt;&lt;property id=&quot;20307&quot; value=&quot;271&quot;/&gt;&lt;/object&gt;&lt;object type=&quot;3&quot; unique_id=&quot;10019&quot;&gt;&lt;property id=&quot;20148&quot; value=&quot;5&quot;/&gt;&lt;property id=&quot;20300&quot; value=&quot;Slide 16 - &amp;quot;Workplace Violence Prevention Program&amp;quot;&quot;/&gt;&lt;property id=&quot;20307&quot; value=&quot;302&quot;/&gt;&lt;/object&gt;&lt;object type=&quot;3&quot; unique_id=&quot;10020&quot;&gt;&lt;property id=&quot;20148&quot; value=&quot;5&quot;/&gt;&lt;property id=&quot;20300&quot; value=&quot;Slide 17 - &amp;quot;Workplace Violence Prevention Program&amp;quot;&quot;/&gt;&lt;property id=&quot;20307&quot; value=&quot;272&quot;/&gt;&lt;/object&gt;&lt;object type=&quot;3&quot; unique_id=&quot;10021&quot;&gt;&lt;property id=&quot;20148&quot; value=&quot;5&quot;/&gt;&lt;property id=&quot;20300&quot; value=&quot;Slide 18 - &amp;quot;Workplace Violence Prevention Program&amp;quot;&quot;/&gt;&lt;property id=&quot;20307&quot; value=&quot;276&quot;/&gt;&lt;/object&gt;&lt;object type=&quot;3&quot; unique_id=&quot;10022&quot;&gt;&lt;property id=&quot;20148&quot; value=&quot;5&quot;/&gt;&lt;property id=&quot;20300&quot; value=&quot;Slide 20 - &amp;quot;Workplace Violence Prevention Program&amp;quot;&quot;/&gt;&lt;property id=&quot;20307&quot; value=&quot;286&quot;/&gt;&lt;/object&gt;&lt;object type=&quot;3&quot; unique_id=&quot;10023&quot;&gt;&lt;property id=&quot;20148&quot; value=&quot;5&quot;/&gt;&lt;property id=&quot;20300&quot; value=&quot;Slide 21 - &amp;quot;Workplace Violence Prevention Program&amp;quot;&quot;/&gt;&lt;property id=&quot;20307&quot; value=&quot;295&quot;/&gt;&lt;/object&gt;&lt;object type=&quot;3&quot; unique_id=&quot;10024&quot;&gt;&lt;property id=&quot;20148&quot; value=&quot;5&quot;/&gt;&lt;property id=&quot;20300&quot; value=&quot;Slide 22 - &amp;quot;Workplace Violence Prevention Program&amp;quot;&quot;/&gt;&lt;property id=&quot;20307&quot; value=&quot;306&quot;/&gt;&lt;/object&gt;&lt;object type=&quot;3&quot; unique_id=&quot;10025&quot;&gt;&lt;property id=&quot;20148&quot; value=&quot;5&quot;/&gt;&lt;property id=&quot;20300&quot; value=&quot;Slide 23 - &amp;quot;Workplace Violence Prevention Program&amp;quot;&quot;/&gt;&lt;property id=&quot;20307&quot; value=&quot;294&quot;/&gt;&lt;/object&gt;&lt;object type=&quot;3&quot; unique_id=&quot;10026&quot;&gt;&lt;property id=&quot;20148&quot; value=&quot;5&quot;/&gt;&lt;property id=&quot;20300&quot; value=&quot;Slide 24 - &amp;quot;Workplace Violence Prevention Program&amp;quot;&quot;/&gt;&lt;property id=&quot;20307&quot; value=&quot;292&quot;/&gt;&lt;/object&gt;&lt;object type=&quot;3&quot; unique_id=&quot;10027&quot;&gt;&lt;property id=&quot;20148&quot; value=&quot;5&quot;/&gt;&lt;property id=&quot;20300&quot; value=&quot;Slide 25 - &amp;quot;Workplace Violence Prevention Program&amp;quot;&quot;/&gt;&lt;property id=&quot;20307&quot; value=&quot;291&quot;/&gt;&lt;/object&gt;&lt;object type=&quot;3&quot; unique_id=&quot;10028&quot;&gt;&lt;property id=&quot;20148&quot; value=&quot;5&quot;/&gt;&lt;property id=&quot;20300&quot; value=&quot;Slide 26 - &amp;quot;Workplace Violence Prevention Program&amp;quot;&quot;/&gt;&lt;property id=&quot;20307&quot; value=&quot;301&quot;/&gt;&lt;/object&gt;&lt;object type=&quot;3&quot; unique_id=&quot;10029&quot;&gt;&lt;property id=&quot;20148&quot; value=&quot;5&quot;/&gt;&lt;property id=&quot;20300&quot; value=&quot;Slide 27 - &amp;quot;Workplace Violence Prevention Program&amp;quot;&quot;/&gt;&lt;property id=&quot;20307&quot; value=&quot;290&quot;/&gt;&lt;/object&gt;&lt;object type=&quot;3&quot; unique_id=&quot;10030&quot;&gt;&lt;property id=&quot;20148&quot; value=&quot;5&quot;/&gt;&lt;property id=&quot;20300&quot; value=&quot;Slide 28 - &amp;quot;Workplace Violence Prevention Program&amp;quot;&quot;/&gt;&lt;property id=&quot;20307&quot; value=&quot;303&quot;/&gt;&lt;/object&gt;&lt;object type=&quot;3&quot; unique_id=&quot;10031&quot;&gt;&lt;property id=&quot;20148&quot; value=&quot;5&quot;/&gt;&lt;property id=&quot;20300&quot; value=&quot;Slide 29 - &amp;quot;Workplace Violence Prevention Program&amp;quot;&quot;/&gt;&lt;property id=&quot;20307&quot; value=&quot;305&quot;/&gt;&lt;/object&gt;&lt;object type=&quot;3&quot; unique_id=&quot;10032&quot;&gt;&lt;property id=&quot;20148&quot; value=&quot;5&quot;/&gt;&lt;property id=&quot;20300&quot; value=&quot;Slide 30 - &amp;quot;Workplace Violence Prevention Program&amp;quot;&quot;/&gt;&lt;property id=&quot;20307&quot; value=&quot;289&quot;/&gt;&lt;/object&gt;&lt;object type=&quot;3&quot; unique_id=&quot;10033&quot;&gt;&lt;property id=&quot;20148&quot; value=&quot;5&quot;/&gt;&lt;property id=&quot;20300&quot; value=&quot;Slide 31 - &amp;quot;Workplace Violence Prevention Program&amp;quot;&quot;/&gt;&lt;property id=&quot;20307&quot; value=&quot;288&quot;/&gt;&lt;/object&gt;&lt;object type=&quot;3&quot; unique_id=&quot;10034&quot;&gt;&lt;property id=&quot;20148&quot; value=&quot;5&quot;/&gt;&lt;property id=&quot;20300&quot; value=&quot;Slide 32 - &amp;quot;Workplace Violence Prevention Program&amp;quot;&quot;/&gt;&lt;property id=&quot;20307&quot; value=&quot;287&quot;/&gt;&lt;/object&gt;&lt;object type=&quot;3&quot; unique_id=&quot;10035&quot;&gt;&lt;property id=&quot;20148&quot; value=&quot;5&quot;/&gt;&lt;property id=&quot;20300&quot; value=&quot;Slide 33 - &amp;quot;Workplace Violence Prevention Program&amp;quot;&quot;/&gt;&lt;property id=&quot;20307&quot; value=&quot;283&quot;/&gt;&lt;/object&gt;&lt;object type=&quot;3&quot; unique_id=&quot;10036&quot;&gt;&lt;property id=&quot;20148&quot; value=&quot;5&quot;/&gt;&lt;property id=&quot;20300&quot; value=&quot;Slide 34 - &amp;quot;Workplace Violence Prevention Program&amp;quot;&quot;/&gt;&lt;property id=&quot;20307&quot; value=&quot;284&quot;/&gt;&lt;/object&gt;&lt;object type=&quot;3&quot; unique_id=&quot;10037&quot;&gt;&lt;property id=&quot;20148&quot; value=&quot;5&quot;/&gt;&lt;property id=&quot;20300&quot; value=&quot;Slide 35 - &amp;quot;Workplace Violence Prevention Program&amp;quot;&quot;/&gt;&lt;property id=&quot;20307&quot; value=&quot;285&quot;/&gt;&lt;/object&gt;&lt;object type=&quot;3&quot; unique_id=&quot;10038&quot;&gt;&lt;property id=&quot;20148&quot; value=&quot;5&quot;/&gt;&lt;property id=&quot;20300&quot; value=&quot;Slide 36 - &amp;quot;Workplace Violence Prevention Program&amp;quot;&quot;/&gt;&lt;property id=&quot;20307&quot; value=&quot;296&quot;/&gt;&lt;/object&gt;&lt;object type=&quot;3&quot; unique_id=&quot;10039&quot;&gt;&lt;property id=&quot;20148&quot; value=&quot;5&quot;/&gt;&lt;property id=&quot;20300&quot; value=&quot;Slide 37 - &amp;quot;Your Responsibility &amp;quot;&quot;/&gt;&lt;property id=&quot;20307&quot; value=&quot;297&quot;/&gt;&lt;/object&gt;&lt;object type=&quot;3&quot; unique_id=&quot;10040&quot;&gt;&lt;property id=&quot;20148&quot; value=&quot;5&quot;/&gt;&lt;property id=&quot;20300&quot; value=&quot;Slide 38 - &amp;quot;Workplace Violence Prevention&amp;quot;&quot;/&gt;&lt;property id=&quot;20307&quot; value=&quot;298&quot;/&gt;&lt;/object&gt;&lt;object type=&quot;3&quot; unique_id=&quot;10041&quot;&gt;&lt;property id=&quot;20148&quot; value=&quot;5&quot;/&gt;&lt;property id=&quot;20300&quot; value=&quot;Slide 39 - &amp;quot;Workplace Violence Prevention Resources&amp;quot;&quot;/&gt;&lt;property id=&quot;20307&quot; value=&quot;300&quot;/&gt;&lt;/object&gt;&lt;object type=&quot;3&quot; unique_id=&quot;10042&quot;&gt;&lt;property id=&quot;20148&quot; value=&quot;5&quot;/&gt;&lt;property id=&quot;20300&quot; value=&quot;Slide 40 - &amp;quot;Funding and Copyright Statement&amp;quot;&quot;/&gt;&lt;property id=&quot;20307&quot; value=&quot;282&quot;/&gt;&lt;/object&gt;&lt;object type=&quot;3&quot; unique_id=&quot;10379&quot;&gt;&lt;property id=&quot;20148&quot; value=&quot;5&quot;/&gt;&lt;property id=&quot;20300&quot; value=&quot;Slide 19 - &amp;quot;Workplace Violence Prevention Program&amp;quot;&quot;/&gt;&lt;property id=&quot;20307&quot; value=&quot;308&quot;/&gt;&lt;/object&gt;&lt;/object&gt;&lt;/object&gt;&lt;/database&gt;"/>
  <p:tag name="SECTOMILLISECCONVERTED" val="1"/>
</p:tagLst>
</file>

<file path=ppt/theme/theme1.xml><?xml version="1.0" encoding="utf-8"?>
<a:theme xmlns:a="http://schemas.openxmlformats.org/drawingml/2006/main" name="Business presentation featuring the State of New York">
  <a:themeElements>
    <a:clrScheme name="Custom 1">
      <a:dk1>
        <a:srgbClr val="002D73"/>
      </a:dk1>
      <a:lt1>
        <a:sysClr val="window" lastClr="FFFFFF"/>
      </a:lt1>
      <a:dk2>
        <a:srgbClr val="646569"/>
      </a:dk2>
      <a:lt2>
        <a:srgbClr val="EEECE1"/>
      </a:lt2>
      <a:accent1>
        <a:srgbClr val="002D73"/>
      </a:accent1>
      <a:accent2>
        <a:srgbClr val="007681"/>
      </a:accent2>
      <a:accent3>
        <a:srgbClr val="FFFFFF"/>
      </a:accent3>
      <a:accent4>
        <a:srgbClr val="FFFFFF"/>
      </a:accent4>
      <a:accent5>
        <a:srgbClr val="FFFFFF"/>
      </a:accent5>
      <a:accent6>
        <a:srgbClr val="FFFFFF"/>
      </a:accent6>
      <a:hlink>
        <a:srgbClr val="FFFFFF"/>
      </a:hlink>
      <a:folHlink>
        <a:srgbClr val="646569"/>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8C73E187EE8B74FA553B9AABB8F2531" ma:contentTypeVersion="11" ma:contentTypeDescription="Create a new document." ma:contentTypeScope="" ma:versionID="2c679a7173835467661f8803f09c68a9">
  <xsd:schema xmlns:xsd="http://www.w3.org/2001/XMLSchema" xmlns:xs="http://www.w3.org/2001/XMLSchema" xmlns:p="http://schemas.microsoft.com/office/2006/metadata/properties" xmlns:ns2="56964cf1-aaf8-4467-8143-b2562bec8601" xmlns:ns3="febfd0c4-e6f7-496d-9e54-f897864e5f2b" xmlns:ns4="8bea9ab0-b924-4950-8dab-7e99838eff4d" targetNamespace="http://schemas.microsoft.com/office/2006/metadata/properties" ma:root="true" ma:fieldsID="00b442718c3afda909023ddc66b0fb48" ns2:_="" ns3:_="" ns4:_="">
    <xsd:import namespace="56964cf1-aaf8-4467-8143-b2562bec8601"/>
    <xsd:import namespace="febfd0c4-e6f7-496d-9e54-f897864e5f2b"/>
    <xsd:import namespace="8bea9ab0-b924-4950-8dab-7e99838eff4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4:TaxCatchAll" minOccurs="0"/>
                <xsd:element ref="ns2:MediaServiceOCR" minOccurs="0"/>
                <xsd:element ref="ns2:MediaServiceGenerationTime" minOccurs="0"/>
                <xsd:element ref="ns2:MediaServiceEventHashCode"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964cf1-aaf8-4467-8143-b2562bec86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d39e25b7-0a97-41c9-a156-d5f306235689"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ebfd0c4-e6f7-496d-9e54-f897864e5f2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bea9ab0-b924-4950-8dab-7e99838eff4d"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ddb8d621-dd42-4f75-a324-b9931562b003}" ma:internalName="TaxCatchAll" ma:showField="CatchAllData" ma:web="8bea9ab0-b924-4950-8dab-7e99838eff4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6964cf1-aaf8-4467-8143-b2562bec8601">
      <Terms xmlns="http://schemas.microsoft.com/office/infopath/2007/PartnerControls"/>
    </lcf76f155ced4ddcb4097134ff3c332f>
    <TaxCatchAll xmlns="8bea9ab0-b924-4950-8dab-7e99838eff4d" xsi:nil="true"/>
  </documentManagement>
</p:properties>
</file>

<file path=customXml/itemProps1.xml><?xml version="1.0" encoding="utf-8"?>
<ds:datastoreItem xmlns:ds="http://schemas.openxmlformats.org/officeDocument/2006/customXml" ds:itemID="{E0064A74-ED26-4A20-AECA-3E4CFC763A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964cf1-aaf8-4467-8143-b2562bec8601"/>
    <ds:schemaRef ds:uri="febfd0c4-e6f7-496d-9e54-f897864e5f2b"/>
    <ds:schemaRef ds:uri="8bea9ab0-b924-4950-8dab-7e99838eff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C419E95-4DA3-4D8D-9EE3-9AF4DD5725DC}">
  <ds:schemaRefs>
    <ds:schemaRef ds:uri="http://schemas.microsoft.com/sharepoint/v3/contenttype/forms"/>
  </ds:schemaRefs>
</ds:datastoreItem>
</file>

<file path=customXml/itemProps3.xml><?xml version="1.0" encoding="utf-8"?>
<ds:datastoreItem xmlns:ds="http://schemas.openxmlformats.org/officeDocument/2006/customXml" ds:itemID="{17A73DDD-4A64-4055-A766-C1520047AAB7}">
  <ds:schemaRefs>
    <ds:schemaRef ds:uri="http://purl.org/dc/elements/1.1/"/>
    <ds:schemaRef ds:uri="http://schemas.microsoft.com/office/2006/documentManagement/types"/>
    <ds:schemaRef ds:uri="febfd0c4-e6f7-496d-9e54-f897864e5f2b"/>
    <ds:schemaRef ds:uri="8bea9ab0-b924-4950-8dab-7e99838eff4d"/>
    <ds:schemaRef ds:uri="http://purl.org/dc/terms/"/>
    <ds:schemaRef ds:uri="http://schemas.openxmlformats.org/package/2006/metadata/core-properties"/>
    <ds:schemaRef ds:uri="http://purl.org/dc/dcmitype/"/>
    <ds:schemaRef ds:uri="http://schemas.microsoft.com/office/infopath/2007/PartnerControls"/>
    <ds:schemaRef ds:uri="56964cf1-aaf8-4467-8143-b2562bec8601"/>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5182</TotalTime>
  <Words>3399</Words>
  <Application>Microsoft Office PowerPoint</Application>
  <PresentationFormat>On-screen Show (16:9)</PresentationFormat>
  <Paragraphs>380</Paragraphs>
  <Slides>58</Slides>
  <Notes>58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58</vt:i4>
      </vt:variant>
    </vt:vector>
  </HeadingPairs>
  <TitlesOfParts>
    <vt:vector size="62" baseType="lpstr">
      <vt:lpstr>Arial</vt:lpstr>
      <vt:lpstr>Calibri</vt:lpstr>
      <vt:lpstr>Wingdings</vt:lpstr>
      <vt:lpstr>Business presentation featuring the State of New York</vt:lpstr>
      <vt:lpstr>Prevention of Workplace Violence  </vt:lpstr>
      <vt:lpstr>Prevention of Workplace Violence Learning Objectives</vt:lpstr>
      <vt:lpstr>PowerPoint Presentation</vt:lpstr>
      <vt:lpstr>Workplace Violence Prevention  Act and NYS DOL Regulations</vt:lpstr>
      <vt:lpstr>Workplace Violence Prevention  Act and NYS DOL Regulations</vt:lpstr>
      <vt:lpstr>PowerPoint Presentation</vt:lpstr>
      <vt:lpstr>PowerPoint Presentation</vt:lpstr>
      <vt:lpstr>What is Workplace Violence? </vt:lpstr>
      <vt:lpstr>Workplace Definition </vt:lpstr>
      <vt:lpstr> Categories of Violence </vt:lpstr>
      <vt:lpstr>Categories of Violence Con’t </vt:lpstr>
      <vt:lpstr>Why do we care about verbal and physical violence in the workplace?</vt:lpstr>
      <vt:lpstr>PowerPoint Presentation</vt:lpstr>
      <vt:lpstr>Workplace Violence Policy Statement </vt:lpstr>
      <vt:lpstr>INSERT (Employer name) CONTENT HERE</vt:lpstr>
      <vt:lpstr>PowerPoint Presentation</vt:lpstr>
      <vt:lpstr>PowerPoint Presentation</vt:lpstr>
      <vt:lpstr>Risk Evaluation and Determination </vt:lpstr>
      <vt:lpstr>Risk Evaluation and Determination: Record Examination</vt:lpstr>
      <vt:lpstr>Risk Evaluation and Determination: Administrative Risk Factors </vt:lpstr>
      <vt:lpstr>Risk Evaluation and Determination Evaluation of Physical Environment </vt:lpstr>
      <vt:lpstr>PowerPoint Presentation</vt:lpstr>
      <vt:lpstr>Workplace Violence Prevention Program </vt:lpstr>
      <vt:lpstr>Workplace Violence Prevention Program </vt:lpstr>
      <vt:lpstr>Workplace Violence Prevention Program </vt:lpstr>
      <vt:lpstr>Workplace Violence Prevention Program </vt:lpstr>
      <vt:lpstr>Workplace Violence Prevention Program: Risk Factors Identified </vt:lpstr>
      <vt:lpstr>Workplace Violence Prevention Program: Methods to Address Specific Risk  Factors</vt:lpstr>
      <vt:lpstr>INSERT (employer name ) CONTENT HERE</vt:lpstr>
      <vt:lpstr>PowerPoint Presentation</vt:lpstr>
      <vt:lpstr>PowerPoint Presentation</vt:lpstr>
      <vt:lpstr>Workplace Violence Prevention Program: Incident Reporting System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INSERT (employer name) CONTENT HERE</vt:lpstr>
      <vt:lpstr>PowerPoint Presentation</vt:lpstr>
      <vt:lpstr>PowerPoint Presentation</vt:lpstr>
      <vt:lpstr>PowerPoint Presentation</vt:lpstr>
      <vt:lpstr>PowerPoint Presentation</vt:lpstr>
      <vt:lpstr>PowerPoint Presentation</vt:lpstr>
      <vt:lpstr>PowerPoint Presentation</vt:lpstr>
    </vt:vector>
  </TitlesOfParts>
  <Company>GOER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Workplace Violence Prevention (WVP) Program</dc:title>
  <dc:creator>Administrator</dc:creator>
  <cp:lastModifiedBy>Berger, Sarah (LABOR)</cp:lastModifiedBy>
  <cp:revision>667</cp:revision>
  <cp:lastPrinted>2015-02-20T15:30:09Z</cp:lastPrinted>
  <dcterms:created xsi:type="dcterms:W3CDTF">2009-11-24T16:03:51Z</dcterms:created>
  <dcterms:modified xsi:type="dcterms:W3CDTF">2024-01-03T19:45:46Z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TC300036571033</vt:lpwstr>
  </property>
  <property fmtid="{D5CDD505-2E9C-101B-9397-08002B2CF9AE}" pid="3" name="ContentTypeId">
    <vt:lpwstr>0x010100A8C73E187EE8B74FA553B9AABB8F2531</vt:lpwstr>
  </property>
  <property fmtid="{D5CDD505-2E9C-101B-9397-08002B2CF9AE}" pid="4" name="Order">
    <vt:r8>10400</vt:r8>
  </property>
  <property fmtid="{D5CDD505-2E9C-101B-9397-08002B2CF9AE}" pid="5" name="MediaServiceImageTags">
    <vt:lpwstr/>
  </property>
</Properties>
</file>