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7" r:id="rId5"/>
    <p:sldId id="275" r:id="rId6"/>
    <p:sldId id="267" r:id="rId7"/>
    <p:sldId id="262" r:id="rId8"/>
    <p:sldId id="258" r:id="rId9"/>
    <p:sldId id="259" r:id="rId10"/>
    <p:sldId id="260" r:id="rId11"/>
    <p:sldId id="263" r:id="rId12"/>
    <p:sldId id="264" r:id="rId13"/>
    <p:sldId id="270" r:id="rId14"/>
    <p:sldId id="265" r:id="rId15"/>
    <p:sldId id="278" r:id="rId16"/>
    <p:sldId id="268" r:id="rId17"/>
    <p:sldId id="269" r:id="rId18"/>
    <p:sldId id="271" r:id="rId19"/>
    <p:sldId id="276" r:id="rId20"/>
    <p:sldId id="272" r:id="rId21"/>
    <p:sldId id="273" r:id="rId22"/>
    <p:sldId id="274" r:id="rId23"/>
    <p:sldId id="285" r:id="rId24"/>
    <p:sldId id="286" r:id="rId25"/>
    <p:sldId id="281" r:id="rId26"/>
    <p:sldId id="282" r:id="rId27"/>
    <p:sldId id="283" r:id="rId28"/>
    <p:sldId id="284" r:id="rId29"/>
    <p:sldId id="287" r:id="rId30"/>
    <p:sldId id="295" r:id="rId31"/>
    <p:sldId id="294" r:id="rId32"/>
    <p:sldId id="296" r:id="rId33"/>
    <p:sldId id="297" r:id="rId34"/>
    <p:sldId id="298" r:id="rId35"/>
    <p:sldId id="288" r:id="rId36"/>
    <p:sldId id="289" r:id="rId37"/>
    <p:sldId id="290" r:id="rId38"/>
    <p:sldId id="291" r:id="rId39"/>
    <p:sldId id="292" r:id="rId40"/>
    <p:sldId id="29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55BE8-52D1-0F7E-B19F-81FEC3AB64B9}" v="664" dt="2023-08-04T15:22:23.257"/>
    <p1510:client id="{F6568C65-FE34-45DD-A6B2-F78CFA603574}" v="2500" dt="2023-08-04T18:18:34.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56B0E-D76D-478B-9769-724257667D3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0BC7800-B646-4B32-8D02-2D3DCFC8B468}">
      <dgm:prSet/>
      <dgm:spPr/>
      <dgm:t>
        <a:bodyPr/>
        <a:lstStyle/>
        <a:p>
          <a:r>
            <a:rPr lang="en-US"/>
            <a:t>DOL Market Research/Economic data regarding labor</a:t>
          </a:r>
        </a:p>
      </dgm:t>
    </dgm:pt>
    <dgm:pt modelId="{AEFB03C5-8A83-4621-B50C-B811983CD0DB}" type="parTrans" cxnId="{8E91633B-B353-4EC0-A1D3-1F5A51D78B86}">
      <dgm:prSet/>
      <dgm:spPr/>
      <dgm:t>
        <a:bodyPr/>
        <a:lstStyle/>
        <a:p>
          <a:endParaRPr lang="en-US"/>
        </a:p>
      </dgm:t>
    </dgm:pt>
    <dgm:pt modelId="{7F47826E-B4CF-4961-B09A-21CCD7D85BCE}" type="sibTrans" cxnId="{8E91633B-B353-4EC0-A1D3-1F5A51D78B86}">
      <dgm:prSet/>
      <dgm:spPr/>
      <dgm:t>
        <a:bodyPr/>
        <a:lstStyle/>
        <a:p>
          <a:endParaRPr lang="en-US"/>
        </a:p>
      </dgm:t>
    </dgm:pt>
    <dgm:pt modelId="{A2AFFC52-A4CD-438F-8708-608FF90D4CC8}">
      <dgm:prSet/>
      <dgm:spPr/>
      <dgm:t>
        <a:bodyPr/>
        <a:lstStyle/>
        <a:p>
          <a:r>
            <a:rPr lang="en-US"/>
            <a:t>DOL Services</a:t>
          </a:r>
        </a:p>
      </dgm:t>
    </dgm:pt>
    <dgm:pt modelId="{76440DA4-A4B3-4208-A9CA-724470257FE7}" type="parTrans" cxnId="{B77B41B1-579F-4374-8D18-4D104B7DC301}">
      <dgm:prSet/>
      <dgm:spPr/>
      <dgm:t>
        <a:bodyPr/>
        <a:lstStyle/>
        <a:p>
          <a:endParaRPr lang="en-US"/>
        </a:p>
      </dgm:t>
    </dgm:pt>
    <dgm:pt modelId="{085F7A7A-5B84-44C8-859B-FF10779E70E2}" type="sibTrans" cxnId="{B77B41B1-579F-4374-8D18-4D104B7DC301}">
      <dgm:prSet/>
      <dgm:spPr/>
      <dgm:t>
        <a:bodyPr/>
        <a:lstStyle/>
        <a:p>
          <a:endParaRPr lang="en-US"/>
        </a:p>
      </dgm:t>
    </dgm:pt>
    <dgm:pt modelId="{4DC3DC64-85E8-4301-A11A-190C60DDFCA2}">
      <dgm:prSet/>
      <dgm:spPr/>
      <dgm:t>
        <a:bodyPr/>
        <a:lstStyle/>
        <a:p>
          <a:r>
            <a:rPr lang="en-US"/>
            <a:t>Employer Interviews</a:t>
          </a:r>
        </a:p>
      </dgm:t>
    </dgm:pt>
    <dgm:pt modelId="{C6625909-FE6E-4A13-BD66-32B334CDE820}" type="parTrans" cxnId="{844FA133-DB51-4C12-9C19-13E46907717F}">
      <dgm:prSet/>
      <dgm:spPr/>
      <dgm:t>
        <a:bodyPr/>
        <a:lstStyle/>
        <a:p>
          <a:endParaRPr lang="en-US"/>
        </a:p>
      </dgm:t>
    </dgm:pt>
    <dgm:pt modelId="{C3A7270E-6C80-42AE-9870-4FAD41B1B30F}" type="sibTrans" cxnId="{844FA133-DB51-4C12-9C19-13E46907717F}">
      <dgm:prSet/>
      <dgm:spPr/>
      <dgm:t>
        <a:bodyPr/>
        <a:lstStyle/>
        <a:p>
          <a:endParaRPr lang="en-US"/>
        </a:p>
      </dgm:t>
    </dgm:pt>
    <dgm:pt modelId="{402C78BA-632E-448F-8FA4-4DEC9F01E4F1}">
      <dgm:prSet/>
      <dgm:spPr/>
      <dgm:t>
        <a:bodyPr/>
        <a:lstStyle/>
        <a:p>
          <a:r>
            <a:rPr lang="en-US"/>
            <a:t>Takeaways/Solutions</a:t>
          </a:r>
        </a:p>
      </dgm:t>
    </dgm:pt>
    <dgm:pt modelId="{3F5A0112-D815-497E-851E-58677170D386}" type="parTrans" cxnId="{BBA37481-75F7-4D6D-9096-699B9FFB8B2B}">
      <dgm:prSet/>
      <dgm:spPr/>
      <dgm:t>
        <a:bodyPr/>
        <a:lstStyle/>
        <a:p>
          <a:endParaRPr lang="en-US"/>
        </a:p>
      </dgm:t>
    </dgm:pt>
    <dgm:pt modelId="{DFF68C27-E5F0-4584-A137-321D04E6C02D}" type="sibTrans" cxnId="{BBA37481-75F7-4D6D-9096-699B9FFB8B2B}">
      <dgm:prSet/>
      <dgm:spPr/>
      <dgm:t>
        <a:bodyPr/>
        <a:lstStyle/>
        <a:p>
          <a:endParaRPr lang="en-US"/>
        </a:p>
      </dgm:t>
    </dgm:pt>
    <dgm:pt modelId="{068C2F35-C8F3-4D1D-AAEC-1DD56935EE90}">
      <dgm:prSet/>
      <dgm:spPr/>
      <dgm:t>
        <a:bodyPr/>
        <a:lstStyle/>
        <a:p>
          <a:r>
            <a:rPr lang="en-US"/>
            <a:t>What is the DOL Teacher Ambassador Program</a:t>
          </a:r>
          <a:r>
            <a:rPr lang="en-US">
              <a:latin typeface="Calibri Light" panose="020F0302020204030204"/>
            </a:rPr>
            <a:t>?</a:t>
          </a:r>
          <a:endParaRPr lang="en-US"/>
        </a:p>
      </dgm:t>
    </dgm:pt>
    <dgm:pt modelId="{2221B1F2-13CE-467A-900E-C758F47C6F3F}" type="parTrans" cxnId="{BBEE54F2-F4E7-48B8-85D4-68DB69C6A3C1}">
      <dgm:prSet/>
      <dgm:spPr/>
      <dgm:t>
        <a:bodyPr/>
        <a:lstStyle/>
        <a:p>
          <a:endParaRPr lang="en-US"/>
        </a:p>
      </dgm:t>
    </dgm:pt>
    <dgm:pt modelId="{98EFD029-A971-43C0-AE33-2421256468BA}" type="sibTrans" cxnId="{BBEE54F2-F4E7-48B8-85D4-68DB69C6A3C1}">
      <dgm:prSet/>
      <dgm:spPr/>
      <dgm:t>
        <a:bodyPr/>
        <a:lstStyle/>
        <a:p>
          <a:endParaRPr lang="en-US"/>
        </a:p>
      </dgm:t>
    </dgm:pt>
    <dgm:pt modelId="{E5678989-655A-459F-9DFF-FEE4C14682E7}" type="pres">
      <dgm:prSet presAssocID="{18156B0E-D76D-478B-9769-724257667D3E}" presName="vert0" presStyleCnt="0">
        <dgm:presLayoutVars>
          <dgm:dir/>
          <dgm:animOne val="branch"/>
          <dgm:animLvl val="lvl"/>
        </dgm:presLayoutVars>
      </dgm:prSet>
      <dgm:spPr/>
    </dgm:pt>
    <dgm:pt modelId="{4CFD8C31-F3D7-4FF5-9820-842855BD4647}" type="pres">
      <dgm:prSet presAssocID="{068C2F35-C8F3-4D1D-AAEC-1DD56935EE90}" presName="thickLine" presStyleLbl="alignNode1" presStyleIdx="0" presStyleCnt="5"/>
      <dgm:spPr/>
    </dgm:pt>
    <dgm:pt modelId="{AE277BFF-44E2-407F-A60A-3D54BD4B34EF}" type="pres">
      <dgm:prSet presAssocID="{068C2F35-C8F3-4D1D-AAEC-1DD56935EE90}" presName="horz1" presStyleCnt="0"/>
      <dgm:spPr/>
    </dgm:pt>
    <dgm:pt modelId="{2C6EFCE8-D273-452D-9210-751847A4F10F}" type="pres">
      <dgm:prSet presAssocID="{068C2F35-C8F3-4D1D-AAEC-1DD56935EE90}" presName="tx1" presStyleLbl="revTx" presStyleIdx="0" presStyleCnt="5"/>
      <dgm:spPr/>
    </dgm:pt>
    <dgm:pt modelId="{6786DF0C-86E4-4272-A28A-562529E78973}" type="pres">
      <dgm:prSet presAssocID="{068C2F35-C8F3-4D1D-AAEC-1DD56935EE90}" presName="vert1" presStyleCnt="0"/>
      <dgm:spPr/>
    </dgm:pt>
    <dgm:pt modelId="{FA389534-6093-41B5-A6B4-516BF56AD8BE}" type="pres">
      <dgm:prSet presAssocID="{70BC7800-B646-4B32-8D02-2D3DCFC8B468}" presName="thickLine" presStyleLbl="alignNode1" presStyleIdx="1" presStyleCnt="5"/>
      <dgm:spPr/>
    </dgm:pt>
    <dgm:pt modelId="{3C861A7B-A391-4A1A-9CF3-2EB030443989}" type="pres">
      <dgm:prSet presAssocID="{70BC7800-B646-4B32-8D02-2D3DCFC8B468}" presName="horz1" presStyleCnt="0"/>
      <dgm:spPr/>
    </dgm:pt>
    <dgm:pt modelId="{15A84825-B57B-426A-B092-C658ADB71F2F}" type="pres">
      <dgm:prSet presAssocID="{70BC7800-B646-4B32-8D02-2D3DCFC8B468}" presName="tx1" presStyleLbl="revTx" presStyleIdx="1" presStyleCnt="5"/>
      <dgm:spPr/>
    </dgm:pt>
    <dgm:pt modelId="{75AE0C0C-FB04-47B3-82D4-E8A241E44386}" type="pres">
      <dgm:prSet presAssocID="{70BC7800-B646-4B32-8D02-2D3DCFC8B468}" presName="vert1" presStyleCnt="0"/>
      <dgm:spPr/>
    </dgm:pt>
    <dgm:pt modelId="{3779C434-8BA2-4692-9EE7-FB3C6620B82C}" type="pres">
      <dgm:prSet presAssocID="{A2AFFC52-A4CD-438F-8708-608FF90D4CC8}" presName="thickLine" presStyleLbl="alignNode1" presStyleIdx="2" presStyleCnt="5"/>
      <dgm:spPr/>
    </dgm:pt>
    <dgm:pt modelId="{9DD4568D-0CDA-485E-8FC1-68A005C2FA90}" type="pres">
      <dgm:prSet presAssocID="{A2AFFC52-A4CD-438F-8708-608FF90D4CC8}" presName="horz1" presStyleCnt="0"/>
      <dgm:spPr/>
    </dgm:pt>
    <dgm:pt modelId="{6FAE011A-3A4F-4E3B-B329-30B1EB4A4205}" type="pres">
      <dgm:prSet presAssocID="{A2AFFC52-A4CD-438F-8708-608FF90D4CC8}" presName="tx1" presStyleLbl="revTx" presStyleIdx="2" presStyleCnt="5"/>
      <dgm:spPr/>
    </dgm:pt>
    <dgm:pt modelId="{E835E371-7866-40FD-B65F-A4E2465D2143}" type="pres">
      <dgm:prSet presAssocID="{A2AFFC52-A4CD-438F-8708-608FF90D4CC8}" presName="vert1" presStyleCnt="0"/>
      <dgm:spPr/>
    </dgm:pt>
    <dgm:pt modelId="{65FE4E42-98DC-414F-A153-E106E1DE2A7E}" type="pres">
      <dgm:prSet presAssocID="{4DC3DC64-85E8-4301-A11A-190C60DDFCA2}" presName="thickLine" presStyleLbl="alignNode1" presStyleIdx="3" presStyleCnt="5"/>
      <dgm:spPr/>
    </dgm:pt>
    <dgm:pt modelId="{9CE86698-BA56-4761-B272-AADCB9027C51}" type="pres">
      <dgm:prSet presAssocID="{4DC3DC64-85E8-4301-A11A-190C60DDFCA2}" presName="horz1" presStyleCnt="0"/>
      <dgm:spPr/>
    </dgm:pt>
    <dgm:pt modelId="{33BA2A71-7373-4120-8F26-055C753B23DB}" type="pres">
      <dgm:prSet presAssocID="{4DC3DC64-85E8-4301-A11A-190C60DDFCA2}" presName="tx1" presStyleLbl="revTx" presStyleIdx="3" presStyleCnt="5"/>
      <dgm:spPr/>
    </dgm:pt>
    <dgm:pt modelId="{5D02600E-9EBF-4122-86CA-49644E9C59D6}" type="pres">
      <dgm:prSet presAssocID="{4DC3DC64-85E8-4301-A11A-190C60DDFCA2}" presName="vert1" presStyleCnt="0"/>
      <dgm:spPr/>
    </dgm:pt>
    <dgm:pt modelId="{6D5C1C12-78BF-421F-BCC7-25237E8C52F8}" type="pres">
      <dgm:prSet presAssocID="{402C78BA-632E-448F-8FA4-4DEC9F01E4F1}" presName="thickLine" presStyleLbl="alignNode1" presStyleIdx="4" presStyleCnt="5"/>
      <dgm:spPr/>
    </dgm:pt>
    <dgm:pt modelId="{F77C8FEA-190F-4536-8B83-D337468108B1}" type="pres">
      <dgm:prSet presAssocID="{402C78BA-632E-448F-8FA4-4DEC9F01E4F1}" presName="horz1" presStyleCnt="0"/>
      <dgm:spPr/>
    </dgm:pt>
    <dgm:pt modelId="{7F67C9B4-FB6B-4998-8DEB-A925D84F1135}" type="pres">
      <dgm:prSet presAssocID="{402C78BA-632E-448F-8FA4-4DEC9F01E4F1}" presName="tx1" presStyleLbl="revTx" presStyleIdx="4" presStyleCnt="5"/>
      <dgm:spPr/>
    </dgm:pt>
    <dgm:pt modelId="{9D7E1330-6077-4F43-B079-45BDAA4F34BB}" type="pres">
      <dgm:prSet presAssocID="{402C78BA-632E-448F-8FA4-4DEC9F01E4F1}" presName="vert1" presStyleCnt="0"/>
      <dgm:spPr/>
    </dgm:pt>
  </dgm:ptLst>
  <dgm:cxnLst>
    <dgm:cxn modelId="{FE5C6D2D-68A5-4A15-B04B-6E1884A5ADA2}" type="presOf" srcId="{18156B0E-D76D-478B-9769-724257667D3E}" destId="{E5678989-655A-459F-9DFF-FEE4C14682E7}" srcOrd="0" destOrd="0" presId="urn:microsoft.com/office/officeart/2008/layout/LinedList"/>
    <dgm:cxn modelId="{844FA133-DB51-4C12-9C19-13E46907717F}" srcId="{18156B0E-D76D-478B-9769-724257667D3E}" destId="{4DC3DC64-85E8-4301-A11A-190C60DDFCA2}" srcOrd="3" destOrd="0" parTransId="{C6625909-FE6E-4A13-BD66-32B334CDE820}" sibTransId="{C3A7270E-6C80-42AE-9870-4FAD41B1B30F}"/>
    <dgm:cxn modelId="{8E91633B-B353-4EC0-A1D3-1F5A51D78B86}" srcId="{18156B0E-D76D-478B-9769-724257667D3E}" destId="{70BC7800-B646-4B32-8D02-2D3DCFC8B468}" srcOrd="1" destOrd="0" parTransId="{AEFB03C5-8A83-4621-B50C-B811983CD0DB}" sibTransId="{7F47826E-B4CF-4961-B09A-21CCD7D85BCE}"/>
    <dgm:cxn modelId="{F1789E69-3C43-4A44-BA54-02D88F9F0E27}" type="presOf" srcId="{70BC7800-B646-4B32-8D02-2D3DCFC8B468}" destId="{15A84825-B57B-426A-B092-C658ADB71F2F}" srcOrd="0" destOrd="0" presId="urn:microsoft.com/office/officeart/2008/layout/LinedList"/>
    <dgm:cxn modelId="{BBA37481-75F7-4D6D-9096-699B9FFB8B2B}" srcId="{18156B0E-D76D-478B-9769-724257667D3E}" destId="{402C78BA-632E-448F-8FA4-4DEC9F01E4F1}" srcOrd="4" destOrd="0" parTransId="{3F5A0112-D815-497E-851E-58677170D386}" sibTransId="{DFF68C27-E5F0-4584-A137-321D04E6C02D}"/>
    <dgm:cxn modelId="{2213CE9A-73CD-42BD-9F36-58FDAEDF6ED5}" type="presOf" srcId="{402C78BA-632E-448F-8FA4-4DEC9F01E4F1}" destId="{7F67C9B4-FB6B-4998-8DEB-A925D84F1135}" srcOrd="0" destOrd="0" presId="urn:microsoft.com/office/officeart/2008/layout/LinedList"/>
    <dgm:cxn modelId="{B77B41B1-579F-4374-8D18-4D104B7DC301}" srcId="{18156B0E-D76D-478B-9769-724257667D3E}" destId="{A2AFFC52-A4CD-438F-8708-608FF90D4CC8}" srcOrd="2" destOrd="0" parTransId="{76440DA4-A4B3-4208-A9CA-724470257FE7}" sibTransId="{085F7A7A-5B84-44C8-859B-FF10779E70E2}"/>
    <dgm:cxn modelId="{5E8CCCB5-B4AE-47BE-9CBE-7FF028817EBB}" type="presOf" srcId="{068C2F35-C8F3-4D1D-AAEC-1DD56935EE90}" destId="{2C6EFCE8-D273-452D-9210-751847A4F10F}" srcOrd="0" destOrd="0" presId="urn:microsoft.com/office/officeart/2008/layout/LinedList"/>
    <dgm:cxn modelId="{D1E7F9D4-4B7F-43A3-A0CA-CF5E09102BF5}" type="presOf" srcId="{4DC3DC64-85E8-4301-A11A-190C60DDFCA2}" destId="{33BA2A71-7373-4120-8F26-055C753B23DB}" srcOrd="0" destOrd="0" presId="urn:microsoft.com/office/officeart/2008/layout/LinedList"/>
    <dgm:cxn modelId="{5633C7E6-5A47-4F0A-981C-AE9EF4415EFD}" type="presOf" srcId="{A2AFFC52-A4CD-438F-8708-608FF90D4CC8}" destId="{6FAE011A-3A4F-4E3B-B329-30B1EB4A4205}" srcOrd="0" destOrd="0" presId="urn:microsoft.com/office/officeart/2008/layout/LinedList"/>
    <dgm:cxn modelId="{BBEE54F2-F4E7-48B8-85D4-68DB69C6A3C1}" srcId="{18156B0E-D76D-478B-9769-724257667D3E}" destId="{068C2F35-C8F3-4D1D-AAEC-1DD56935EE90}" srcOrd="0" destOrd="0" parTransId="{2221B1F2-13CE-467A-900E-C758F47C6F3F}" sibTransId="{98EFD029-A971-43C0-AE33-2421256468BA}"/>
    <dgm:cxn modelId="{ECA55882-F096-4E80-8EC4-630C2679F469}" type="presParOf" srcId="{E5678989-655A-459F-9DFF-FEE4C14682E7}" destId="{4CFD8C31-F3D7-4FF5-9820-842855BD4647}" srcOrd="0" destOrd="0" presId="urn:microsoft.com/office/officeart/2008/layout/LinedList"/>
    <dgm:cxn modelId="{EF01B85E-DFB6-4680-B6D8-8443C6C755B8}" type="presParOf" srcId="{E5678989-655A-459F-9DFF-FEE4C14682E7}" destId="{AE277BFF-44E2-407F-A60A-3D54BD4B34EF}" srcOrd="1" destOrd="0" presId="urn:microsoft.com/office/officeart/2008/layout/LinedList"/>
    <dgm:cxn modelId="{95D2311D-2800-46F9-8B31-507E897712C2}" type="presParOf" srcId="{AE277BFF-44E2-407F-A60A-3D54BD4B34EF}" destId="{2C6EFCE8-D273-452D-9210-751847A4F10F}" srcOrd="0" destOrd="0" presId="urn:microsoft.com/office/officeart/2008/layout/LinedList"/>
    <dgm:cxn modelId="{C47374FD-EE06-4B15-A3E9-5301E6E449D2}" type="presParOf" srcId="{AE277BFF-44E2-407F-A60A-3D54BD4B34EF}" destId="{6786DF0C-86E4-4272-A28A-562529E78973}" srcOrd="1" destOrd="0" presId="urn:microsoft.com/office/officeart/2008/layout/LinedList"/>
    <dgm:cxn modelId="{460CEAB1-C03F-4747-9484-6836C68DCE0C}" type="presParOf" srcId="{E5678989-655A-459F-9DFF-FEE4C14682E7}" destId="{FA389534-6093-41B5-A6B4-516BF56AD8BE}" srcOrd="2" destOrd="0" presId="urn:microsoft.com/office/officeart/2008/layout/LinedList"/>
    <dgm:cxn modelId="{BB3A4FF4-6E10-4F54-A38E-2E4341D70AC7}" type="presParOf" srcId="{E5678989-655A-459F-9DFF-FEE4C14682E7}" destId="{3C861A7B-A391-4A1A-9CF3-2EB030443989}" srcOrd="3" destOrd="0" presId="urn:microsoft.com/office/officeart/2008/layout/LinedList"/>
    <dgm:cxn modelId="{9EDE2A33-61EB-4094-8CC5-620599DBF21B}" type="presParOf" srcId="{3C861A7B-A391-4A1A-9CF3-2EB030443989}" destId="{15A84825-B57B-426A-B092-C658ADB71F2F}" srcOrd="0" destOrd="0" presId="urn:microsoft.com/office/officeart/2008/layout/LinedList"/>
    <dgm:cxn modelId="{BA25E722-18C2-4253-96B9-EB2B4F849DC9}" type="presParOf" srcId="{3C861A7B-A391-4A1A-9CF3-2EB030443989}" destId="{75AE0C0C-FB04-47B3-82D4-E8A241E44386}" srcOrd="1" destOrd="0" presId="urn:microsoft.com/office/officeart/2008/layout/LinedList"/>
    <dgm:cxn modelId="{B7F56922-9347-45C6-BE34-D5F618D622AA}" type="presParOf" srcId="{E5678989-655A-459F-9DFF-FEE4C14682E7}" destId="{3779C434-8BA2-4692-9EE7-FB3C6620B82C}" srcOrd="4" destOrd="0" presId="urn:microsoft.com/office/officeart/2008/layout/LinedList"/>
    <dgm:cxn modelId="{8A4C19D2-233D-4093-B458-E10E908E7230}" type="presParOf" srcId="{E5678989-655A-459F-9DFF-FEE4C14682E7}" destId="{9DD4568D-0CDA-485E-8FC1-68A005C2FA90}" srcOrd="5" destOrd="0" presId="urn:microsoft.com/office/officeart/2008/layout/LinedList"/>
    <dgm:cxn modelId="{DF5F968C-B9B6-45E2-969D-423350A9E84B}" type="presParOf" srcId="{9DD4568D-0CDA-485E-8FC1-68A005C2FA90}" destId="{6FAE011A-3A4F-4E3B-B329-30B1EB4A4205}" srcOrd="0" destOrd="0" presId="urn:microsoft.com/office/officeart/2008/layout/LinedList"/>
    <dgm:cxn modelId="{212B28FE-EA31-481B-9375-B0DE6D4B5B98}" type="presParOf" srcId="{9DD4568D-0CDA-485E-8FC1-68A005C2FA90}" destId="{E835E371-7866-40FD-B65F-A4E2465D2143}" srcOrd="1" destOrd="0" presId="urn:microsoft.com/office/officeart/2008/layout/LinedList"/>
    <dgm:cxn modelId="{B4A16AB1-C8F4-4967-91AA-FDE7EFF16911}" type="presParOf" srcId="{E5678989-655A-459F-9DFF-FEE4C14682E7}" destId="{65FE4E42-98DC-414F-A153-E106E1DE2A7E}" srcOrd="6" destOrd="0" presId="urn:microsoft.com/office/officeart/2008/layout/LinedList"/>
    <dgm:cxn modelId="{4B4D6F25-58D5-4A0A-AB9D-A3853D6F7A24}" type="presParOf" srcId="{E5678989-655A-459F-9DFF-FEE4C14682E7}" destId="{9CE86698-BA56-4761-B272-AADCB9027C51}" srcOrd="7" destOrd="0" presId="urn:microsoft.com/office/officeart/2008/layout/LinedList"/>
    <dgm:cxn modelId="{ECC97548-67DF-4D76-80A5-14CBC57CAA34}" type="presParOf" srcId="{9CE86698-BA56-4761-B272-AADCB9027C51}" destId="{33BA2A71-7373-4120-8F26-055C753B23DB}" srcOrd="0" destOrd="0" presId="urn:microsoft.com/office/officeart/2008/layout/LinedList"/>
    <dgm:cxn modelId="{1FB67650-54F8-4BFC-A785-E5FA3F409336}" type="presParOf" srcId="{9CE86698-BA56-4761-B272-AADCB9027C51}" destId="{5D02600E-9EBF-4122-86CA-49644E9C59D6}" srcOrd="1" destOrd="0" presId="urn:microsoft.com/office/officeart/2008/layout/LinedList"/>
    <dgm:cxn modelId="{D1E6CC6C-296A-4E09-9E97-2D3919E4AC34}" type="presParOf" srcId="{E5678989-655A-459F-9DFF-FEE4C14682E7}" destId="{6D5C1C12-78BF-421F-BCC7-25237E8C52F8}" srcOrd="8" destOrd="0" presId="urn:microsoft.com/office/officeart/2008/layout/LinedList"/>
    <dgm:cxn modelId="{1A2CDEE7-DEA1-4ED4-9E70-0F11D1E63A4D}" type="presParOf" srcId="{E5678989-655A-459F-9DFF-FEE4C14682E7}" destId="{F77C8FEA-190F-4536-8B83-D337468108B1}" srcOrd="9" destOrd="0" presId="urn:microsoft.com/office/officeart/2008/layout/LinedList"/>
    <dgm:cxn modelId="{95F93430-27B6-49D5-801D-7E72540F76C1}" type="presParOf" srcId="{F77C8FEA-190F-4536-8B83-D337468108B1}" destId="{7F67C9B4-FB6B-4998-8DEB-A925D84F1135}" srcOrd="0" destOrd="0" presId="urn:microsoft.com/office/officeart/2008/layout/LinedList"/>
    <dgm:cxn modelId="{EA46564D-975A-4AF9-BBAA-CFBD14370A89}" type="presParOf" srcId="{F77C8FEA-190F-4536-8B83-D337468108B1}" destId="{9D7E1330-6077-4F43-B079-45BDAA4F34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9BBCB-7C46-4DFB-B7C5-82B18BDDD3B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AB34A7F-0DD2-4151-AA26-A913644A2999}">
      <dgm:prSet/>
      <dgm:spPr/>
      <dgm:t>
        <a:bodyPr/>
        <a:lstStyle/>
        <a:p>
          <a:r>
            <a:rPr lang="en-US"/>
            <a:t>Have the NYSDOL have a table in the high school in May to help students get connected to high growth, high demand, entry-level, non-college regional jobs. </a:t>
          </a:r>
        </a:p>
      </dgm:t>
    </dgm:pt>
    <dgm:pt modelId="{ECACC7D0-7D8F-4A08-BF08-5820A9F843A1}" type="parTrans" cxnId="{A414618E-E756-467C-A74E-A7238F04C59A}">
      <dgm:prSet/>
      <dgm:spPr/>
      <dgm:t>
        <a:bodyPr/>
        <a:lstStyle/>
        <a:p>
          <a:endParaRPr lang="en-US"/>
        </a:p>
      </dgm:t>
    </dgm:pt>
    <dgm:pt modelId="{B3842747-D70B-4CC5-AC12-BDF29FCE93A0}" type="sibTrans" cxnId="{A414618E-E756-467C-A74E-A7238F04C59A}">
      <dgm:prSet/>
      <dgm:spPr/>
      <dgm:t>
        <a:bodyPr/>
        <a:lstStyle/>
        <a:p>
          <a:endParaRPr lang="en-US"/>
        </a:p>
      </dgm:t>
    </dgm:pt>
    <dgm:pt modelId="{B28D75DE-4E37-4AAD-9165-0D4BBE95E3CD}">
      <dgm:prSet/>
      <dgm:spPr/>
      <dgm:t>
        <a:bodyPr/>
        <a:lstStyle/>
        <a:p>
          <a:r>
            <a:rPr lang="en-US"/>
            <a:t>May is perfect time as these seniors (with now developed soft skills from curriculum enrichment) see the “light at the end of the tunnel” and are not sure where to go for employment.</a:t>
          </a:r>
        </a:p>
      </dgm:t>
    </dgm:pt>
    <dgm:pt modelId="{3F539947-4765-4CF1-BCC1-9BAF48A08549}" type="parTrans" cxnId="{4709E854-8DB8-4DE5-9F09-E127645934A9}">
      <dgm:prSet/>
      <dgm:spPr/>
      <dgm:t>
        <a:bodyPr/>
        <a:lstStyle/>
        <a:p>
          <a:endParaRPr lang="en-US"/>
        </a:p>
      </dgm:t>
    </dgm:pt>
    <dgm:pt modelId="{E47BD49B-207B-4528-9049-50976CF6D60B}" type="sibTrans" cxnId="{4709E854-8DB8-4DE5-9F09-E127645934A9}">
      <dgm:prSet/>
      <dgm:spPr/>
      <dgm:t>
        <a:bodyPr/>
        <a:lstStyle/>
        <a:p>
          <a:endParaRPr lang="en-US"/>
        </a:p>
      </dgm:t>
    </dgm:pt>
    <dgm:pt modelId="{25CD2B6F-FB00-4305-BF10-03F07ABF1878}" type="pres">
      <dgm:prSet presAssocID="{B0E9BBCB-7C46-4DFB-B7C5-82B18BDDD3B3}" presName="vert0" presStyleCnt="0">
        <dgm:presLayoutVars>
          <dgm:dir/>
          <dgm:animOne val="branch"/>
          <dgm:animLvl val="lvl"/>
        </dgm:presLayoutVars>
      </dgm:prSet>
      <dgm:spPr/>
    </dgm:pt>
    <dgm:pt modelId="{93A6269B-0E73-426F-A1C9-4B864BF8CA76}" type="pres">
      <dgm:prSet presAssocID="{EAB34A7F-0DD2-4151-AA26-A913644A2999}" presName="thickLine" presStyleLbl="alignNode1" presStyleIdx="0" presStyleCnt="2"/>
      <dgm:spPr/>
    </dgm:pt>
    <dgm:pt modelId="{C5E65D45-2001-4248-BA65-6FEE3ECCA2B6}" type="pres">
      <dgm:prSet presAssocID="{EAB34A7F-0DD2-4151-AA26-A913644A2999}" presName="horz1" presStyleCnt="0"/>
      <dgm:spPr/>
    </dgm:pt>
    <dgm:pt modelId="{45B75FE4-3D93-4461-8C27-3266CB5CFB74}" type="pres">
      <dgm:prSet presAssocID="{EAB34A7F-0DD2-4151-AA26-A913644A2999}" presName="tx1" presStyleLbl="revTx" presStyleIdx="0" presStyleCnt="2"/>
      <dgm:spPr/>
    </dgm:pt>
    <dgm:pt modelId="{1A0CE801-9805-4689-AA6C-E1F146D96D49}" type="pres">
      <dgm:prSet presAssocID="{EAB34A7F-0DD2-4151-AA26-A913644A2999}" presName="vert1" presStyleCnt="0"/>
      <dgm:spPr/>
    </dgm:pt>
    <dgm:pt modelId="{7C98497F-9553-458F-AFC3-10DE8912036C}" type="pres">
      <dgm:prSet presAssocID="{B28D75DE-4E37-4AAD-9165-0D4BBE95E3CD}" presName="thickLine" presStyleLbl="alignNode1" presStyleIdx="1" presStyleCnt="2"/>
      <dgm:spPr/>
    </dgm:pt>
    <dgm:pt modelId="{12C300FD-F3D3-465E-A29B-E914549D6D18}" type="pres">
      <dgm:prSet presAssocID="{B28D75DE-4E37-4AAD-9165-0D4BBE95E3CD}" presName="horz1" presStyleCnt="0"/>
      <dgm:spPr/>
    </dgm:pt>
    <dgm:pt modelId="{72988772-C36A-4C7B-B204-28D8F657972F}" type="pres">
      <dgm:prSet presAssocID="{B28D75DE-4E37-4AAD-9165-0D4BBE95E3CD}" presName="tx1" presStyleLbl="revTx" presStyleIdx="1" presStyleCnt="2"/>
      <dgm:spPr/>
    </dgm:pt>
    <dgm:pt modelId="{C3F95818-DD1D-49E8-BE5C-168DB2C7BA90}" type="pres">
      <dgm:prSet presAssocID="{B28D75DE-4E37-4AAD-9165-0D4BBE95E3CD}" presName="vert1" presStyleCnt="0"/>
      <dgm:spPr/>
    </dgm:pt>
  </dgm:ptLst>
  <dgm:cxnLst>
    <dgm:cxn modelId="{4709E854-8DB8-4DE5-9F09-E127645934A9}" srcId="{B0E9BBCB-7C46-4DFB-B7C5-82B18BDDD3B3}" destId="{B28D75DE-4E37-4AAD-9165-0D4BBE95E3CD}" srcOrd="1" destOrd="0" parTransId="{3F539947-4765-4CF1-BCC1-9BAF48A08549}" sibTransId="{E47BD49B-207B-4528-9049-50976CF6D60B}"/>
    <dgm:cxn modelId="{A414618E-E756-467C-A74E-A7238F04C59A}" srcId="{B0E9BBCB-7C46-4DFB-B7C5-82B18BDDD3B3}" destId="{EAB34A7F-0DD2-4151-AA26-A913644A2999}" srcOrd="0" destOrd="0" parTransId="{ECACC7D0-7D8F-4A08-BF08-5820A9F843A1}" sibTransId="{B3842747-D70B-4CC5-AC12-BDF29FCE93A0}"/>
    <dgm:cxn modelId="{A94F19A8-9D18-4088-A980-1ACD1FCDD146}" type="presOf" srcId="{EAB34A7F-0DD2-4151-AA26-A913644A2999}" destId="{45B75FE4-3D93-4461-8C27-3266CB5CFB74}" srcOrd="0" destOrd="0" presId="urn:microsoft.com/office/officeart/2008/layout/LinedList"/>
    <dgm:cxn modelId="{310CDAA9-EE2F-4590-B77E-E98F447458D2}" type="presOf" srcId="{B0E9BBCB-7C46-4DFB-B7C5-82B18BDDD3B3}" destId="{25CD2B6F-FB00-4305-BF10-03F07ABF1878}" srcOrd="0" destOrd="0" presId="urn:microsoft.com/office/officeart/2008/layout/LinedList"/>
    <dgm:cxn modelId="{78E7B1C9-BCA0-4F8B-A871-4C907317629B}" type="presOf" srcId="{B28D75DE-4E37-4AAD-9165-0D4BBE95E3CD}" destId="{72988772-C36A-4C7B-B204-28D8F657972F}" srcOrd="0" destOrd="0" presId="urn:microsoft.com/office/officeart/2008/layout/LinedList"/>
    <dgm:cxn modelId="{588FE1E2-A086-4725-9151-F15EBAB79D87}" type="presParOf" srcId="{25CD2B6F-FB00-4305-BF10-03F07ABF1878}" destId="{93A6269B-0E73-426F-A1C9-4B864BF8CA76}" srcOrd="0" destOrd="0" presId="urn:microsoft.com/office/officeart/2008/layout/LinedList"/>
    <dgm:cxn modelId="{A36D6800-FFA5-4B99-BADF-5BD3B56ED94C}" type="presParOf" srcId="{25CD2B6F-FB00-4305-BF10-03F07ABF1878}" destId="{C5E65D45-2001-4248-BA65-6FEE3ECCA2B6}" srcOrd="1" destOrd="0" presId="urn:microsoft.com/office/officeart/2008/layout/LinedList"/>
    <dgm:cxn modelId="{41B8D6CC-6FB4-479C-B586-F0F0918F41E2}" type="presParOf" srcId="{C5E65D45-2001-4248-BA65-6FEE3ECCA2B6}" destId="{45B75FE4-3D93-4461-8C27-3266CB5CFB74}" srcOrd="0" destOrd="0" presId="urn:microsoft.com/office/officeart/2008/layout/LinedList"/>
    <dgm:cxn modelId="{42830652-52CE-4E4E-997A-C3CECCF9F52D}" type="presParOf" srcId="{C5E65D45-2001-4248-BA65-6FEE3ECCA2B6}" destId="{1A0CE801-9805-4689-AA6C-E1F146D96D49}" srcOrd="1" destOrd="0" presId="urn:microsoft.com/office/officeart/2008/layout/LinedList"/>
    <dgm:cxn modelId="{8DE94F52-CDE4-42B8-A678-745CB93D25E0}" type="presParOf" srcId="{25CD2B6F-FB00-4305-BF10-03F07ABF1878}" destId="{7C98497F-9553-458F-AFC3-10DE8912036C}" srcOrd="2" destOrd="0" presId="urn:microsoft.com/office/officeart/2008/layout/LinedList"/>
    <dgm:cxn modelId="{FCC06C77-9DED-42AD-8AA0-1F5694BC3A52}" type="presParOf" srcId="{25CD2B6F-FB00-4305-BF10-03F07ABF1878}" destId="{12C300FD-F3D3-465E-A29B-E914549D6D18}" srcOrd="3" destOrd="0" presId="urn:microsoft.com/office/officeart/2008/layout/LinedList"/>
    <dgm:cxn modelId="{34E7967B-50B0-492B-BC04-49A130FA1BED}" type="presParOf" srcId="{12C300FD-F3D3-465E-A29B-E914549D6D18}" destId="{72988772-C36A-4C7B-B204-28D8F657972F}" srcOrd="0" destOrd="0" presId="urn:microsoft.com/office/officeart/2008/layout/LinedList"/>
    <dgm:cxn modelId="{4F96E3C4-FB70-4B42-9D98-EC090F280D53}" type="presParOf" srcId="{12C300FD-F3D3-465E-A29B-E914549D6D18}" destId="{C3F95818-DD1D-49E8-BE5C-168DB2C7BA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8C31-F3D7-4FF5-9820-842855BD464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EFCE8-D273-452D-9210-751847A4F10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What is the DOL Teacher Ambassador Program</a:t>
          </a:r>
          <a:r>
            <a:rPr lang="en-US" sz="3100" kern="1200">
              <a:latin typeface="Calibri Light" panose="020F0302020204030204"/>
            </a:rPr>
            <a:t>?</a:t>
          </a:r>
          <a:endParaRPr lang="en-US" sz="3100" kern="1200"/>
        </a:p>
      </dsp:txBody>
      <dsp:txXfrm>
        <a:off x="0" y="675"/>
        <a:ext cx="6900512" cy="1106957"/>
      </dsp:txXfrm>
    </dsp:sp>
    <dsp:sp modelId="{FA389534-6093-41B5-A6B4-516BF56AD8BE}">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84825-B57B-426A-B092-C658ADB71F2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DOL Market Research/Economic data regarding labor</a:t>
          </a:r>
        </a:p>
      </dsp:txBody>
      <dsp:txXfrm>
        <a:off x="0" y="1107633"/>
        <a:ext cx="6900512" cy="1106957"/>
      </dsp:txXfrm>
    </dsp:sp>
    <dsp:sp modelId="{3779C434-8BA2-4692-9EE7-FB3C6620B82C}">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E011A-3A4F-4E3B-B329-30B1EB4A4205}">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DOL Services</a:t>
          </a:r>
        </a:p>
      </dsp:txBody>
      <dsp:txXfrm>
        <a:off x="0" y="2214591"/>
        <a:ext cx="6900512" cy="1106957"/>
      </dsp:txXfrm>
    </dsp:sp>
    <dsp:sp modelId="{65FE4E42-98DC-414F-A153-E106E1DE2A7E}">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A2A71-7373-4120-8F26-055C753B23DB}">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Employer Interviews</a:t>
          </a:r>
        </a:p>
      </dsp:txBody>
      <dsp:txXfrm>
        <a:off x="0" y="3321549"/>
        <a:ext cx="6900512" cy="1106957"/>
      </dsp:txXfrm>
    </dsp:sp>
    <dsp:sp modelId="{6D5C1C12-78BF-421F-BCC7-25237E8C52F8}">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7C9B4-FB6B-4998-8DEB-A925D84F1135}">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Takeaways/Solutions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269B-0E73-426F-A1C9-4B864BF8CA7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75FE4-3D93-4461-8C27-3266CB5CFB74}">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Have the NYSDOL have a table in the high school in May to help students get connected to high growth, high demand, entry-level, non-college regional jobs. </a:t>
          </a:r>
        </a:p>
      </dsp:txBody>
      <dsp:txXfrm>
        <a:off x="0" y="0"/>
        <a:ext cx="6900512" cy="2768070"/>
      </dsp:txXfrm>
    </dsp:sp>
    <dsp:sp modelId="{7C98497F-9553-458F-AFC3-10DE8912036C}">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88772-C36A-4C7B-B204-28D8F657972F}">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May is perfect time as these seniors (with now developed soft skills from curriculum enrichment) see the “light at the end of the tunnel” and are not sure where to go for employment.</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9958-BA37-5344-F504-08470740C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0FF7CF-3928-58A9-DABA-B9776824F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447EB-8155-3281-BAA0-A57F4F750BF4}"/>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9CA964E1-AF50-9E89-C985-38929A44C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CFC79-8DBB-71B8-D114-6E72E2461C39}"/>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368769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1038-E8D1-D100-062C-5E2128123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40AE21-6BCA-D19D-8FDD-E6600721C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9CE86-F985-E5FC-0074-F9F47E1D897A}"/>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BB2D9272-854E-9AE6-C5F2-E5F206751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BF200-60AE-26D6-0D62-31A324FFBC24}"/>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246881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5B8E3-6102-BA73-EE7F-2A4569154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A8CF7-292A-22B8-1041-A1D2D3CDB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5DC50-9205-C501-1E7A-6BCA75406F1A}"/>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96D172A8-BAF7-A678-505F-50C8E0F4C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5B95B-F1EB-5A03-5DF7-F61682C3F04F}"/>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33413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4995-9736-4927-6476-1209DC33F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C5748-C32D-EEA4-F4EF-AAF821488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B65B0-1A8A-DD5E-CF63-26D71844D43F}"/>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AEEF1269-0127-C026-CEAB-88B9132F7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68D1B-C922-A3C8-5E26-CF22D53282E9}"/>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305592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304-9377-DA7E-DD16-32AE56273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8E8C4-160D-4487-59C1-0FB81E9C5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E48E17-A815-CB84-1816-A35949FCA832}"/>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64A48EFA-EB64-BA92-A290-9B67E33E0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8C264-232B-7D85-1A67-96047905F31A}"/>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13435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6844-E40E-8749-DD42-3988F3EA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FD485-F740-4E03-F955-20D2AFEA8F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B94BB-5EB8-3E11-0352-60ACA6685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6C0CFF-86A6-94AB-934D-B46A31D68A3D}"/>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6" name="Footer Placeholder 5">
            <a:extLst>
              <a:ext uri="{FF2B5EF4-FFF2-40B4-BE49-F238E27FC236}">
                <a16:creationId xmlns:a16="http://schemas.microsoft.com/office/drawing/2014/main" id="{967F89C3-5B1A-D7E5-0660-39155667A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8CA1E-88AE-3DA2-986A-E8154AED1836}"/>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58164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6910-F3AD-D511-3C4C-2798F9589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9622D-B6E2-8C0A-415A-B99E54B32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463A2-1635-2A85-0A39-A71F5E3C5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D2674-D30A-0261-732A-BCCEE1497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F2F1D-117F-FE87-8FFD-BD66E372A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34F3DF-D46B-4307-F440-A513966ADF92}"/>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8" name="Footer Placeholder 7">
            <a:extLst>
              <a:ext uri="{FF2B5EF4-FFF2-40B4-BE49-F238E27FC236}">
                <a16:creationId xmlns:a16="http://schemas.microsoft.com/office/drawing/2014/main" id="{FF876232-94F6-A8DF-0954-7D8F2D65F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DA8B6-1082-8674-BACB-381183D50905}"/>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148465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EC32-9B48-472F-F4CA-7A172134C6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CE50F-58BC-7D87-69F9-3F83EEC6DE19}"/>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4" name="Footer Placeholder 3">
            <a:extLst>
              <a:ext uri="{FF2B5EF4-FFF2-40B4-BE49-F238E27FC236}">
                <a16:creationId xmlns:a16="http://schemas.microsoft.com/office/drawing/2014/main" id="{1E3F8CCD-9655-2025-7F57-EC5AABC447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096496-FF57-C344-465D-444035102F84}"/>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36225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22797-46E5-F35B-1032-3E5F350B085A}"/>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3" name="Footer Placeholder 2">
            <a:extLst>
              <a:ext uri="{FF2B5EF4-FFF2-40B4-BE49-F238E27FC236}">
                <a16:creationId xmlns:a16="http://schemas.microsoft.com/office/drawing/2014/main" id="{0F61576F-A06C-9081-B130-EDF097511E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B204F-8B4F-7447-99A6-371DCD814983}"/>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107711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178A-77FF-B106-30E8-3AC9244E5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DE44CC-285D-F325-CDA4-6B067E186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0B9B1-7FFD-0115-1453-A38406B60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AEA00-9BB3-30FB-9000-7B11B86D6F27}"/>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6" name="Footer Placeholder 5">
            <a:extLst>
              <a:ext uri="{FF2B5EF4-FFF2-40B4-BE49-F238E27FC236}">
                <a16:creationId xmlns:a16="http://schemas.microsoft.com/office/drawing/2014/main" id="{77B64E4A-EE12-413E-16DA-EF91373B9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272DC-48BD-7AF5-57C7-B7DCE05027B7}"/>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29060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4726-D7B5-18B1-58C8-5BCCAB180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CE51C-BD5D-BF75-DD98-FE1562E39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CC2725-1303-BD58-0A96-564275B21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D41F3-9F21-41C2-9617-BF3019239BB1}"/>
              </a:ext>
            </a:extLst>
          </p:cNvPr>
          <p:cNvSpPr>
            <a:spLocks noGrp="1"/>
          </p:cNvSpPr>
          <p:nvPr>
            <p:ph type="dt" sz="half" idx="10"/>
          </p:nvPr>
        </p:nvSpPr>
        <p:spPr/>
        <p:txBody>
          <a:bodyPr/>
          <a:lstStyle/>
          <a:p>
            <a:fld id="{0292ED81-635D-4F6B-8A6E-CB21126D3D70}" type="datetimeFigureOut">
              <a:rPr lang="en-US" smtClean="0"/>
              <a:t>8/4/2023</a:t>
            </a:fld>
            <a:endParaRPr lang="en-US"/>
          </a:p>
        </p:txBody>
      </p:sp>
      <p:sp>
        <p:nvSpPr>
          <p:cNvPr id="6" name="Footer Placeholder 5">
            <a:extLst>
              <a:ext uri="{FF2B5EF4-FFF2-40B4-BE49-F238E27FC236}">
                <a16:creationId xmlns:a16="http://schemas.microsoft.com/office/drawing/2014/main" id="{9E531773-5E23-6D2C-F56F-25E821010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7848E-5351-3765-B67D-2AC2A0DD35CF}"/>
              </a:ext>
            </a:extLst>
          </p:cNvPr>
          <p:cNvSpPr>
            <a:spLocks noGrp="1"/>
          </p:cNvSpPr>
          <p:nvPr>
            <p:ph type="sldNum" sz="quarter" idx="12"/>
          </p:nvPr>
        </p:nvSpPr>
        <p:spPr/>
        <p:txBody>
          <a:bodyPr/>
          <a:lstStyle/>
          <a:p>
            <a:fld id="{CC7B3779-B90C-4EB1-A870-68C5EEF26FAF}" type="slidenum">
              <a:rPr lang="en-US" smtClean="0"/>
              <a:t>‹#›</a:t>
            </a:fld>
            <a:endParaRPr lang="en-US"/>
          </a:p>
        </p:txBody>
      </p:sp>
    </p:spTree>
    <p:extLst>
      <p:ext uri="{BB962C8B-B14F-4D97-AF65-F5344CB8AC3E}">
        <p14:creationId xmlns:p14="http://schemas.microsoft.com/office/powerpoint/2010/main" val="283741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4BDDF-77FF-89F8-0FB4-7134098E3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7F4BC-E455-DA72-A854-631A8174F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0468-40E1-1526-BAA7-8D8585632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2ED81-635D-4F6B-8A6E-CB21126D3D70}" type="datetimeFigureOut">
              <a:rPr lang="en-US" smtClean="0"/>
              <a:t>8/4/2023</a:t>
            </a:fld>
            <a:endParaRPr lang="en-US"/>
          </a:p>
        </p:txBody>
      </p:sp>
      <p:sp>
        <p:nvSpPr>
          <p:cNvPr id="5" name="Footer Placeholder 4">
            <a:extLst>
              <a:ext uri="{FF2B5EF4-FFF2-40B4-BE49-F238E27FC236}">
                <a16:creationId xmlns:a16="http://schemas.microsoft.com/office/drawing/2014/main" id="{CA01177F-A2BE-8A8C-0DB8-F5D543D39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2F5E2-4F5C-67DC-61D4-9BCFA6315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B3779-B90C-4EB1-A870-68C5EEF26FAF}" type="slidenum">
              <a:rPr lang="en-US" smtClean="0"/>
              <a:t>‹#›</a:t>
            </a:fld>
            <a:endParaRPr lang="en-US"/>
          </a:p>
        </p:txBody>
      </p:sp>
    </p:spTree>
    <p:extLst>
      <p:ext uri="{BB962C8B-B14F-4D97-AF65-F5344CB8AC3E}">
        <p14:creationId xmlns:p14="http://schemas.microsoft.com/office/powerpoint/2010/main" val="324019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483375715" TargetMode="External"/><Relationship Id="rId2" Type="http://schemas.openxmlformats.org/officeDocument/2006/relationships/hyperlink" Target="https://www.acces.nysed.gov/v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ansfrinc.com/solutions/" TargetMode="External"/><Relationship Id="rId2" Type="http://schemas.openxmlformats.org/officeDocument/2006/relationships/hyperlink" Target="https://dol.ny.gov/apprenticeship/overvie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rochesterregional.org/" TargetMode="External"/><Relationship Id="rId13" Type="http://schemas.openxmlformats.org/officeDocument/2006/relationships/hyperlink" Target="https://www.flowercityhydroponics.com/" TargetMode="External"/><Relationship Id="rId18" Type="http://schemas.openxmlformats.org/officeDocument/2006/relationships/hyperlink" Target="https://www.harborfreight.com/" TargetMode="External"/><Relationship Id="rId3" Type="http://schemas.openxmlformats.org/officeDocument/2006/relationships/hyperlink" Target="https://www.rtma.org/" TargetMode="External"/><Relationship Id="rId21" Type="http://schemas.openxmlformats.org/officeDocument/2006/relationships/hyperlink" Target="https://www.optimaxsi.com/" TargetMode="External"/><Relationship Id="rId7" Type="http://schemas.openxmlformats.org/officeDocument/2006/relationships/hyperlink" Target="https://www.hawnheating.com/" TargetMode="External"/><Relationship Id="rId12" Type="http://schemas.openxmlformats.org/officeDocument/2006/relationships/hyperlink" Target="https://www.medscribe.com/" TargetMode="External"/><Relationship Id="rId17" Type="http://schemas.openxmlformats.org/officeDocument/2006/relationships/hyperlink" Target="https://www.takeform.net/" TargetMode="External"/><Relationship Id="rId25" Type="http://schemas.openxmlformats.org/officeDocument/2006/relationships/hyperlink" Target="https://www.gsoptics.com/" TargetMode="External"/><Relationship Id="rId2" Type="http://schemas.openxmlformats.org/officeDocument/2006/relationships/hyperlink" Target="http://ibewlu86.org/" TargetMode="External"/><Relationship Id="rId16" Type="http://schemas.openxmlformats.org/officeDocument/2006/relationships/hyperlink" Target="https://www.internationalpaper.com/" TargetMode="External"/><Relationship Id="rId20" Type="http://schemas.openxmlformats.org/officeDocument/2006/relationships/hyperlink" Target="https://www.all-metro.com/" TargetMode="External"/><Relationship Id="rId1" Type="http://schemas.openxmlformats.org/officeDocument/2006/relationships/slideLayout" Target="../slideLayouts/slideLayout1.xml"/><Relationship Id="rId6" Type="http://schemas.openxmlformats.org/officeDocument/2006/relationships/hyperlink" Target="https://www.adeccousa.com/" TargetMode="External"/><Relationship Id="rId11" Type="http://schemas.openxmlformats.org/officeDocument/2006/relationships/hyperlink" Target="https://www.lifetimeassistance.org/" TargetMode="External"/><Relationship Id="rId24" Type="http://schemas.openxmlformats.org/officeDocument/2006/relationships/hyperlink" Target="https://www.gleason.com/en" TargetMode="External"/><Relationship Id="rId5" Type="http://schemas.openxmlformats.org/officeDocument/2006/relationships/hyperlink" Target="https://www.gwlisk.com/" TargetMode="External"/><Relationship Id="rId15" Type="http://schemas.openxmlformats.org/officeDocument/2006/relationships/hyperlink" Target="https://www.lmcic.com/" TargetMode="External"/><Relationship Id="rId23" Type="http://schemas.openxmlformats.org/officeDocument/2006/relationships/hyperlink" Target="https://christa.com/" TargetMode="External"/><Relationship Id="rId10" Type="http://schemas.openxmlformats.org/officeDocument/2006/relationships/hyperlink" Target="https://www.gorbel.com/" TargetMode="External"/><Relationship Id="rId19" Type="http://schemas.openxmlformats.org/officeDocument/2006/relationships/hyperlink" Target="https://www.arp-hivoltageinsulators.com/index.html" TargetMode="External"/><Relationship Id="rId4" Type="http://schemas.openxmlformats.org/officeDocument/2006/relationships/hyperlink" Target="https://www.bausch.com/" TargetMode="External"/><Relationship Id="rId9" Type="http://schemas.openxmlformats.org/officeDocument/2006/relationships/hyperlink" Target="https://www.wegmans.com/" TargetMode="External"/><Relationship Id="rId14" Type="http://schemas.openxmlformats.org/officeDocument/2006/relationships/hyperlink" Target="https://www.trilliumhealth.org/" TargetMode="External"/><Relationship Id="rId22" Type="http://schemas.openxmlformats.org/officeDocument/2006/relationships/hyperlink" Target="https://www.fleetgeniu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l.ny.gov/news/new-york-state-department-labor-establishes-career-development-ambassador-program-hel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156387B-2C11-EFD4-9A8B-B7484EF2829F}"/>
              </a:ext>
            </a:extLst>
          </p:cNvPr>
          <p:cNvSpPr>
            <a:spLocks noGrp="1"/>
          </p:cNvSpPr>
          <p:nvPr>
            <p:ph type="ctrTitle"/>
          </p:nvPr>
        </p:nvSpPr>
        <p:spPr>
          <a:xfrm>
            <a:off x="3315031" y="1380754"/>
            <a:ext cx="5561938" cy="2513516"/>
          </a:xfrm>
        </p:spPr>
        <p:txBody>
          <a:bodyPr>
            <a:normAutofit fontScale="90000"/>
          </a:bodyPr>
          <a:lstStyle/>
          <a:p>
            <a:r>
              <a:rPr lang="en-US" sz="4700"/>
              <a:t>NYS Department of Labor </a:t>
            </a:r>
            <a:br>
              <a:rPr lang="en-US" sz="4700"/>
            </a:br>
            <a:r>
              <a:rPr lang="en-US" sz="4700"/>
              <a:t>Teacher Ambassador Program</a:t>
            </a:r>
          </a:p>
        </p:txBody>
      </p:sp>
      <p:sp>
        <p:nvSpPr>
          <p:cNvPr id="3" name="Subtitle 2">
            <a:extLst>
              <a:ext uri="{FF2B5EF4-FFF2-40B4-BE49-F238E27FC236}">
                <a16:creationId xmlns:a16="http://schemas.microsoft.com/office/drawing/2014/main" id="{35A72EBE-B35F-4F4A-8F0E-A765ADD08897}"/>
              </a:ext>
            </a:extLst>
          </p:cNvPr>
          <p:cNvSpPr>
            <a:spLocks noGrp="1"/>
          </p:cNvSpPr>
          <p:nvPr>
            <p:ph type="subTitle" idx="1"/>
          </p:nvPr>
        </p:nvSpPr>
        <p:spPr>
          <a:xfrm>
            <a:off x="3315031" y="4076802"/>
            <a:ext cx="5561938" cy="1534587"/>
          </a:xfrm>
        </p:spPr>
        <p:txBody>
          <a:bodyPr>
            <a:normAutofit/>
          </a:bodyPr>
          <a:lstStyle/>
          <a:p>
            <a:r>
              <a:rPr lang="en-US"/>
              <a:t>Summer 2023</a:t>
            </a:r>
          </a:p>
          <a:p>
            <a:r>
              <a:rPr lang="en-US"/>
              <a:t>Lou DiCesare, Sue Sodoma, Nick D’Amuro</a:t>
            </a:r>
          </a:p>
          <a:p>
            <a:r>
              <a:rPr lang="en-US"/>
              <a:t>Rochester/Finger Lakes Region</a:t>
            </a: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04C49-F6D4-E81B-4C1A-BD30A0E878E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Common Skills Lacking Among </a:t>
            </a:r>
            <a:br>
              <a:rPr lang="en-US" sz="4600"/>
            </a:br>
            <a:r>
              <a:rPr lang="en-US" sz="4600"/>
              <a:t>New Employees </a:t>
            </a:r>
            <a:r>
              <a:rPr lang="en-US" sz="3200"/>
              <a:t>(Technical &amp; Non-Technical)</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10620B-1C66-EAC9-8A73-5590D94393EF}"/>
              </a:ext>
            </a:extLst>
          </p:cNvPr>
          <p:cNvPicPr>
            <a:picLocks noChangeAspect="1"/>
          </p:cNvPicPr>
          <p:nvPr/>
        </p:nvPicPr>
        <p:blipFill rotWithShape="1">
          <a:blip r:embed="rId2"/>
          <a:srcRect l="69378" t="30086" r="3077" b="30598"/>
          <a:stretch/>
        </p:blipFill>
        <p:spPr>
          <a:xfrm>
            <a:off x="1463770" y="2376465"/>
            <a:ext cx="4618162" cy="3707785"/>
          </a:xfrm>
          <a:prstGeom prst="rect">
            <a:avLst/>
          </a:prstGeom>
        </p:spPr>
      </p:pic>
      <p:pic>
        <p:nvPicPr>
          <p:cNvPr id="7" name="Picture 6">
            <a:extLst>
              <a:ext uri="{FF2B5EF4-FFF2-40B4-BE49-F238E27FC236}">
                <a16:creationId xmlns:a16="http://schemas.microsoft.com/office/drawing/2014/main" id="{62F09CA7-FE6D-8F22-1FA8-AEC7CB49124A}"/>
              </a:ext>
            </a:extLst>
          </p:cNvPr>
          <p:cNvPicPr>
            <a:picLocks noChangeAspect="1"/>
          </p:cNvPicPr>
          <p:nvPr/>
        </p:nvPicPr>
        <p:blipFill rotWithShape="1">
          <a:blip r:embed="rId3"/>
          <a:srcRect l="69652" t="30247" r="5706" b="34579"/>
          <a:stretch/>
        </p:blipFill>
        <p:spPr>
          <a:xfrm>
            <a:off x="6720488" y="2376465"/>
            <a:ext cx="4618162" cy="3707785"/>
          </a:xfrm>
          <a:prstGeom prst="rect">
            <a:avLst/>
          </a:prstGeom>
        </p:spPr>
      </p:pic>
    </p:spTree>
    <p:extLst>
      <p:ext uri="{BB962C8B-B14F-4D97-AF65-F5344CB8AC3E}">
        <p14:creationId xmlns:p14="http://schemas.microsoft.com/office/powerpoint/2010/main" val="105657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D514E-5792-C545-C6D5-F6E4BB47AAD6}"/>
              </a:ext>
            </a:extLst>
          </p:cNvPr>
          <p:cNvSpPr>
            <a:spLocks noGrp="1"/>
          </p:cNvSpPr>
          <p:nvPr>
            <p:ph type="title"/>
          </p:nvPr>
        </p:nvSpPr>
        <p:spPr>
          <a:xfrm>
            <a:off x="841248" y="334644"/>
            <a:ext cx="10509504" cy="1076914"/>
          </a:xfrm>
        </p:spPr>
        <p:txBody>
          <a:bodyPr anchor="ctr">
            <a:normAutofit/>
          </a:bodyPr>
          <a:lstStyle/>
          <a:p>
            <a:r>
              <a:rPr lang="en-US" sz="4000"/>
              <a:t>Workforce Relationship w/ Education</a:t>
            </a:r>
          </a:p>
        </p:txBody>
      </p:sp>
      <p:sp>
        <p:nvSpPr>
          <p:cNvPr id="20"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15AB0B2-0C1F-7528-222A-DA91020C14CB}"/>
              </a:ext>
            </a:extLst>
          </p:cNvPr>
          <p:cNvGrpSpPr/>
          <p:nvPr/>
        </p:nvGrpSpPr>
        <p:grpSpPr>
          <a:xfrm>
            <a:off x="1961338" y="1746202"/>
            <a:ext cx="8075453" cy="4535424"/>
            <a:chOff x="1961338" y="1746202"/>
            <a:chExt cx="8075453" cy="4535424"/>
          </a:xfrm>
        </p:grpSpPr>
        <p:grpSp>
          <p:nvGrpSpPr>
            <p:cNvPr id="8" name="Group 7">
              <a:extLst>
                <a:ext uri="{FF2B5EF4-FFF2-40B4-BE49-F238E27FC236}">
                  <a16:creationId xmlns:a16="http://schemas.microsoft.com/office/drawing/2014/main" id="{ADDB696E-9A4F-EF81-D11A-449D03DC32CF}"/>
                </a:ext>
              </a:extLst>
            </p:cNvPr>
            <p:cNvGrpSpPr/>
            <p:nvPr/>
          </p:nvGrpSpPr>
          <p:grpSpPr>
            <a:xfrm>
              <a:off x="1961338" y="1746202"/>
              <a:ext cx="8075453" cy="4535424"/>
              <a:chOff x="1157666" y="1293134"/>
              <a:chExt cx="9258288" cy="5199741"/>
            </a:xfrm>
          </p:grpSpPr>
          <p:pic>
            <p:nvPicPr>
              <p:cNvPr id="5" name="Picture 4">
                <a:extLst>
                  <a:ext uri="{FF2B5EF4-FFF2-40B4-BE49-F238E27FC236}">
                    <a16:creationId xmlns:a16="http://schemas.microsoft.com/office/drawing/2014/main" id="{24743D0E-4135-DDEF-6666-95816C188CE0}"/>
                  </a:ext>
                </a:extLst>
              </p:cNvPr>
              <p:cNvPicPr>
                <a:picLocks noChangeAspect="1"/>
              </p:cNvPicPr>
              <p:nvPr/>
            </p:nvPicPr>
            <p:blipFill rotWithShape="1">
              <a:blip r:embed="rId2"/>
              <a:srcRect l="60192" t="31111" r="6875" b="29572"/>
              <a:stretch/>
            </p:blipFill>
            <p:spPr>
              <a:xfrm>
                <a:off x="2672862" y="1293134"/>
                <a:ext cx="7743092" cy="5199741"/>
              </a:xfrm>
              <a:prstGeom prst="rect">
                <a:avLst/>
              </a:prstGeom>
            </p:spPr>
          </p:pic>
          <p:sp>
            <p:nvSpPr>
              <p:cNvPr id="6" name="Arrow: Right 5">
                <a:extLst>
                  <a:ext uri="{FF2B5EF4-FFF2-40B4-BE49-F238E27FC236}">
                    <a16:creationId xmlns:a16="http://schemas.microsoft.com/office/drawing/2014/main" id="{1E3AA480-F51D-0AFC-62D3-44E5A6921CA1}"/>
                  </a:ext>
                </a:extLst>
              </p:cNvPr>
              <p:cNvSpPr/>
              <p:nvPr/>
            </p:nvSpPr>
            <p:spPr>
              <a:xfrm>
                <a:off x="1157666" y="3429000"/>
                <a:ext cx="2502159" cy="839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8B396C-5973-1E86-59F8-D4DAD5DA223E}"/>
                  </a:ext>
                </a:extLst>
              </p:cNvPr>
              <p:cNvSpPr/>
              <p:nvPr/>
            </p:nvSpPr>
            <p:spPr>
              <a:xfrm>
                <a:off x="3575935" y="3412649"/>
                <a:ext cx="6699631" cy="87245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Arrow Connector 3">
              <a:extLst>
                <a:ext uri="{FF2B5EF4-FFF2-40B4-BE49-F238E27FC236}">
                  <a16:creationId xmlns:a16="http://schemas.microsoft.com/office/drawing/2014/main" id="{AFFB096F-151B-E834-F8D1-0899EA6B1871}"/>
                </a:ext>
              </a:extLst>
            </p:cNvPr>
            <p:cNvCxnSpPr>
              <a:cxnSpLocks/>
            </p:cNvCxnSpPr>
            <p:nvPr/>
          </p:nvCxnSpPr>
          <p:spPr>
            <a:xfrm flipV="1">
              <a:off x="7250545" y="2308194"/>
              <a:ext cx="801502" cy="1120806"/>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93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73C80-D1ED-AE23-FFB8-F0698792AE0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Training Desired - Statewide</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944399-43B5-6379-AA4E-CF4B8A999FB2}"/>
              </a:ext>
            </a:extLst>
          </p:cNvPr>
          <p:cNvPicPr>
            <a:picLocks noChangeAspect="1"/>
          </p:cNvPicPr>
          <p:nvPr/>
        </p:nvPicPr>
        <p:blipFill rotWithShape="1">
          <a:blip r:embed="rId2"/>
          <a:srcRect l="70577" t="30769" r="4808" b="31282"/>
          <a:stretch/>
        </p:blipFill>
        <p:spPr>
          <a:xfrm>
            <a:off x="5061444" y="640080"/>
            <a:ext cx="6400320" cy="5550408"/>
          </a:xfrm>
          <a:prstGeom prst="rect">
            <a:avLst/>
          </a:prstGeom>
        </p:spPr>
      </p:pic>
    </p:spTree>
    <p:extLst>
      <p:ext uri="{BB962C8B-B14F-4D97-AF65-F5344CB8AC3E}">
        <p14:creationId xmlns:p14="http://schemas.microsoft.com/office/powerpoint/2010/main" val="311364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E133D-A4DF-89CB-9346-ABADAF235839}"/>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Employment Trends in Finger Lakes Region</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B10A0D3-560C-FCA5-06EE-9D15EED7900E}"/>
              </a:ext>
            </a:extLst>
          </p:cNvPr>
          <p:cNvPicPr>
            <a:picLocks noChangeAspect="1"/>
          </p:cNvPicPr>
          <p:nvPr/>
        </p:nvPicPr>
        <p:blipFill rotWithShape="1">
          <a:blip r:embed="rId2"/>
          <a:srcRect l="32782" t="21922" r="19677" b="32034"/>
          <a:stretch/>
        </p:blipFill>
        <p:spPr>
          <a:xfrm>
            <a:off x="320040" y="2458976"/>
            <a:ext cx="5614416" cy="3058663"/>
          </a:xfrm>
          <a:prstGeom prst="rect">
            <a:avLst/>
          </a:prstGeom>
        </p:spPr>
      </p:pic>
      <p:pic>
        <p:nvPicPr>
          <p:cNvPr id="7" name="Picture 6">
            <a:extLst>
              <a:ext uri="{FF2B5EF4-FFF2-40B4-BE49-F238E27FC236}">
                <a16:creationId xmlns:a16="http://schemas.microsoft.com/office/drawing/2014/main" id="{040DF8D5-6DE1-BA74-5F4C-188A6F27C6A0}"/>
              </a:ext>
            </a:extLst>
          </p:cNvPr>
          <p:cNvPicPr>
            <a:picLocks noChangeAspect="1"/>
          </p:cNvPicPr>
          <p:nvPr/>
        </p:nvPicPr>
        <p:blipFill rotWithShape="1">
          <a:blip r:embed="rId3"/>
          <a:srcRect l="32782" t="21491" r="19677" b="30528"/>
          <a:stretch/>
        </p:blipFill>
        <p:spPr>
          <a:xfrm>
            <a:off x="6257544" y="2458976"/>
            <a:ext cx="5614416" cy="3158108"/>
          </a:xfrm>
          <a:prstGeom prst="rect">
            <a:avLst/>
          </a:prstGeom>
        </p:spPr>
      </p:pic>
    </p:spTree>
    <p:extLst>
      <p:ext uri="{BB962C8B-B14F-4D97-AF65-F5344CB8AC3E}">
        <p14:creationId xmlns:p14="http://schemas.microsoft.com/office/powerpoint/2010/main" val="256527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1E40C-3F2C-071B-CDB0-6B951C9F472F}"/>
              </a:ext>
            </a:extLst>
          </p:cNvPr>
          <p:cNvSpPr>
            <a:spLocks noGrp="1"/>
          </p:cNvSpPr>
          <p:nvPr>
            <p:ph type="title"/>
          </p:nvPr>
        </p:nvSpPr>
        <p:spPr>
          <a:xfrm>
            <a:off x="686834" y="1153572"/>
            <a:ext cx="3200400" cy="4461163"/>
          </a:xfrm>
        </p:spPr>
        <p:txBody>
          <a:bodyPr>
            <a:normAutofit/>
          </a:bodyPr>
          <a:lstStyle/>
          <a:p>
            <a:r>
              <a:rPr lang="en-US">
                <a:solidFill>
                  <a:srgbClr val="FFFFFF"/>
                </a:solidFill>
              </a:rPr>
              <a:t>DOL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BC768-B93C-6485-4F2E-1724B0E7BA2D}"/>
              </a:ext>
            </a:extLst>
          </p:cNvPr>
          <p:cNvSpPr>
            <a:spLocks noGrp="1"/>
          </p:cNvSpPr>
          <p:nvPr>
            <p:ph idx="1"/>
          </p:nvPr>
        </p:nvSpPr>
        <p:spPr>
          <a:xfrm>
            <a:off x="4447308" y="591344"/>
            <a:ext cx="6906491" cy="5585619"/>
          </a:xfrm>
        </p:spPr>
        <p:txBody>
          <a:bodyPr anchor="ctr">
            <a:normAutofit/>
          </a:bodyPr>
          <a:lstStyle/>
          <a:p>
            <a:r>
              <a:rPr lang="en-US" sz="2400"/>
              <a:t>Business Service Reps of DOL are a great resource for graduating seniors looking to directly entering the workforce</a:t>
            </a:r>
          </a:p>
          <a:p>
            <a:r>
              <a:rPr lang="en-US" sz="2400"/>
              <a:t>Rochester Works – Disability Services: First step to connect 18-year-old students with any diagnosed disability to resources and services to help get employed</a:t>
            </a:r>
          </a:p>
          <a:p>
            <a:pPr lvl="1"/>
            <a:r>
              <a:rPr lang="en-US"/>
              <a:t> ACCES VR – NYSED Program supporting students with disabilities to connect them to employment (</a:t>
            </a:r>
            <a:r>
              <a:rPr lang="en-US">
                <a:hlinkClick r:id="rId2"/>
              </a:rPr>
              <a:t>https://www.acces.nysed.gov/vr</a:t>
            </a:r>
            <a:r>
              <a:rPr lang="en-US"/>
              <a:t> ,   </a:t>
            </a:r>
            <a:r>
              <a:rPr lang="en-US">
                <a:hlinkClick r:id="rId3"/>
              </a:rPr>
              <a:t>https://vimeo.com/483375715</a:t>
            </a:r>
            <a:r>
              <a:rPr lang="en-US"/>
              <a:t>)</a:t>
            </a:r>
          </a:p>
          <a:p>
            <a:endParaRPr lang="en-US" sz="1300"/>
          </a:p>
        </p:txBody>
      </p:sp>
    </p:spTree>
    <p:extLst>
      <p:ext uri="{BB962C8B-B14F-4D97-AF65-F5344CB8AC3E}">
        <p14:creationId xmlns:p14="http://schemas.microsoft.com/office/powerpoint/2010/main" val="276885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1E40C-3F2C-071B-CDB0-6B951C9F472F}"/>
              </a:ext>
            </a:extLst>
          </p:cNvPr>
          <p:cNvSpPr>
            <a:spLocks noGrp="1"/>
          </p:cNvSpPr>
          <p:nvPr>
            <p:ph type="title"/>
          </p:nvPr>
        </p:nvSpPr>
        <p:spPr>
          <a:xfrm>
            <a:off x="686834" y="1153572"/>
            <a:ext cx="3200400" cy="4461163"/>
          </a:xfrm>
        </p:spPr>
        <p:txBody>
          <a:bodyPr>
            <a:normAutofit/>
          </a:bodyPr>
          <a:lstStyle/>
          <a:p>
            <a:r>
              <a:rPr lang="en-US">
                <a:solidFill>
                  <a:srgbClr val="FFFFFF"/>
                </a:solidFill>
              </a:rPr>
              <a:t>DOL Services</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BC768-B93C-6485-4F2E-1724B0E7BA2D}"/>
              </a:ext>
            </a:extLst>
          </p:cNvPr>
          <p:cNvSpPr>
            <a:spLocks noGrp="1"/>
          </p:cNvSpPr>
          <p:nvPr>
            <p:ph idx="1"/>
          </p:nvPr>
        </p:nvSpPr>
        <p:spPr>
          <a:xfrm>
            <a:off x="4447308" y="591344"/>
            <a:ext cx="6906491" cy="5585619"/>
          </a:xfrm>
        </p:spPr>
        <p:txBody>
          <a:bodyPr anchor="ctr">
            <a:normAutofit/>
          </a:bodyPr>
          <a:lstStyle/>
          <a:p>
            <a:r>
              <a:rPr lang="en-US"/>
              <a:t>DOL Career Centers open to anyone looking for a job. Not just for unemployed.</a:t>
            </a:r>
          </a:p>
          <a:p>
            <a:r>
              <a:rPr lang="en-US"/>
              <a:t>DOL Sponsored Apprenticeships </a:t>
            </a:r>
            <a:r>
              <a:rPr lang="en-US" sz="2000"/>
              <a:t>(More than just trades: </a:t>
            </a:r>
            <a:r>
              <a:rPr lang="en-US" sz="2000">
                <a:hlinkClick r:id="rId2"/>
              </a:rPr>
              <a:t>https://dol.ny.gov/apprenticeship/overview</a:t>
            </a:r>
            <a:r>
              <a:rPr lang="en-US" sz="2000"/>
              <a:t> )</a:t>
            </a:r>
          </a:p>
          <a:p>
            <a:r>
              <a:rPr lang="en-US"/>
              <a:t>NYS DOL Virtual Reality Career Exploration (</a:t>
            </a:r>
            <a:r>
              <a:rPr lang="en-US">
                <a:hlinkClick r:id="rId3"/>
              </a:rPr>
              <a:t>Immersive Training Solutions for Workforce Development - </a:t>
            </a:r>
            <a:r>
              <a:rPr lang="en-US" err="1">
                <a:hlinkClick r:id="rId3"/>
              </a:rPr>
              <a:t>Transfr</a:t>
            </a:r>
            <a:r>
              <a:rPr lang="en-US">
                <a:hlinkClick r:id="rId3"/>
              </a:rPr>
              <a:t> (transfrinc.com)</a:t>
            </a:r>
            <a:r>
              <a:rPr lang="en-US"/>
              <a:t> )</a:t>
            </a:r>
          </a:p>
          <a:p>
            <a:endParaRPr lang="en-US" sz="1300"/>
          </a:p>
        </p:txBody>
      </p:sp>
    </p:spTree>
    <p:extLst>
      <p:ext uri="{BB962C8B-B14F-4D97-AF65-F5344CB8AC3E}">
        <p14:creationId xmlns:p14="http://schemas.microsoft.com/office/powerpoint/2010/main" val="193445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F5017-C4E3-22E4-C37A-DFC3FD5480EE}"/>
              </a:ext>
            </a:extLst>
          </p:cNvPr>
          <p:cNvSpPr>
            <a:spLocks noGrp="1"/>
          </p:cNvSpPr>
          <p:nvPr>
            <p:ph type="title"/>
          </p:nvPr>
        </p:nvSpPr>
        <p:spPr>
          <a:xfrm>
            <a:off x="270589" y="1153572"/>
            <a:ext cx="3769566" cy="4461163"/>
          </a:xfrm>
        </p:spPr>
        <p:txBody>
          <a:bodyPr>
            <a:normAutofit/>
          </a:bodyPr>
          <a:lstStyle/>
          <a:p>
            <a:r>
              <a:rPr lang="en-US">
                <a:solidFill>
                  <a:srgbClr val="FFFFFF"/>
                </a:solidFill>
              </a:rPr>
              <a:t>NYSED Dept of Education Commissioner  Quote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B6C064-712A-4FD2-B776-FD45EB3369C6}"/>
              </a:ext>
            </a:extLst>
          </p:cNvPr>
          <p:cNvSpPr>
            <a:spLocks noGrp="1"/>
          </p:cNvSpPr>
          <p:nvPr>
            <p:ph idx="1"/>
          </p:nvPr>
        </p:nvSpPr>
        <p:spPr>
          <a:xfrm>
            <a:off x="4447308" y="591344"/>
            <a:ext cx="6906491" cy="5585619"/>
          </a:xfrm>
        </p:spPr>
        <p:txBody>
          <a:bodyPr anchor="ctr">
            <a:normAutofit/>
          </a:bodyPr>
          <a:lstStyle/>
          <a:p>
            <a:r>
              <a:rPr lang="en-US" b="0" i="0">
                <a:effectLst/>
                <a:latin typeface="-apple-system"/>
              </a:rPr>
              <a:t>NYSED Commissioner Betty A. Rosa said, </a:t>
            </a:r>
          </a:p>
          <a:p>
            <a:pPr lvl="1"/>
            <a:r>
              <a:rPr lang="en-US" b="0" i="0">
                <a:effectLst/>
                <a:latin typeface="-apple-system"/>
              </a:rPr>
              <a:t>“Through this partnership with the Department of Labor we can expand students’ opportunities to prepare for their futures, support the needs of New York State’s businesses, and provide improved economic security for the next generation. </a:t>
            </a:r>
          </a:p>
          <a:p>
            <a:pPr lvl="1"/>
            <a:r>
              <a:rPr lang="en-US">
                <a:latin typeface="-apple-system"/>
              </a:rPr>
              <a:t>Long-term memory happens when you experience the learning versus being a passive learner in the classroom</a:t>
            </a:r>
            <a:endParaRPr lang="en-US" b="0" i="0">
              <a:effectLst/>
              <a:latin typeface="-apple-system"/>
            </a:endParaRPr>
          </a:p>
          <a:p>
            <a:pPr lvl="1"/>
            <a:r>
              <a:rPr lang="en-US" b="0" i="0">
                <a:effectLst/>
                <a:latin typeface="-apple-system"/>
              </a:rPr>
              <a:t>We must ensure students graduate prepared for the high-skill, high-wage, and high-demand occupations of our global economy, opening doors to career achievement.”</a:t>
            </a:r>
            <a:endParaRPr lang="en-US"/>
          </a:p>
        </p:txBody>
      </p:sp>
    </p:spTree>
    <p:extLst>
      <p:ext uri="{BB962C8B-B14F-4D97-AF65-F5344CB8AC3E}">
        <p14:creationId xmlns:p14="http://schemas.microsoft.com/office/powerpoint/2010/main" val="202244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A2E2B-7745-040E-44C5-75EDC7AC6E0E}"/>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Employers Interviewed</a:t>
            </a:r>
          </a:p>
        </p:txBody>
      </p:sp>
      <p:graphicFrame>
        <p:nvGraphicFramePr>
          <p:cNvPr id="3" name="Table 3">
            <a:extLst>
              <a:ext uri="{FF2B5EF4-FFF2-40B4-BE49-F238E27FC236}">
                <a16:creationId xmlns:a16="http://schemas.microsoft.com/office/drawing/2014/main" id="{651E9588-5A42-B481-FCBC-C1ED048430C8}"/>
              </a:ext>
            </a:extLst>
          </p:cNvPr>
          <p:cNvGraphicFramePr>
            <a:graphicFrameLocks noGrp="1"/>
          </p:cNvGraphicFramePr>
          <p:nvPr>
            <p:extLst>
              <p:ext uri="{D42A27DB-BD31-4B8C-83A1-F6EECF244321}">
                <p14:modId xmlns:p14="http://schemas.microsoft.com/office/powerpoint/2010/main" val="3353883958"/>
              </p:ext>
            </p:extLst>
          </p:nvPr>
        </p:nvGraphicFramePr>
        <p:xfrm>
          <a:off x="790113" y="1642944"/>
          <a:ext cx="10360240" cy="4450080"/>
        </p:xfrm>
        <a:graphic>
          <a:graphicData uri="http://schemas.openxmlformats.org/drawingml/2006/table">
            <a:tbl>
              <a:tblPr firstRow="1" bandRow="1">
                <a:tableStyleId>{2D5ABB26-0587-4C30-8999-92F81FD0307C}</a:tableStyleId>
              </a:tblPr>
              <a:tblGrid>
                <a:gridCol w="5180120">
                  <a:extLst>
                    <a:ext uri="{9D8B030D-6E8A-4147-A177-3AD203B41FA5}">
                      <a16:colId xmlns:a16="http://schemas.microsoft.com/office/drawing/2014/main" val="3180109913"/>
                    </a:ext>
                  </a:extLst>
                </a:gridCol>
                <a:gridCol w="5180120">
                  <a:extLst>
                    <a:ext uri="{9D8B030D-6E8A-4147-A177-3AD203B41FA5}">
                      <a16:colId xmlns:a16="http://schemas.microsoft.com/office/drawing/2014/main" val="310250327"/>
                    </a:ext>
                  </a:extLst>
                </a:gridCol>
              </a:tblGrid>
              <a:tr h="370840">
                <a:tc>
                  <a:txBody>
                    <a:bodyPr/>
                    <a:lstStyle/>
                    <a:p>
                      <a:r>
                        <a:rPr lang="en-US">
                          <a:hlinkClick r:id="rId2"/>
                        </a:rPr>
                        <a:t>Local 86 Electrician’s Union</a:t>
                      </a:r>
                      <a:endParaRPr lang="en-US"/>
                    </a:p>
                  </a:txBody>
                  <a:tcPr/>
                </a:tc>
                <a:tc>
                  <a:txBody>
                    <a:bodyPr/>
                    <a:lstStyle/>
                    <a:p>
                      <a:r>
                        <a:rPr lang="en-US">
                          <a:hlinkClick r:id="rId3"/>
                        </a:rPr>
                        <a:t>Rochester Technology Manufacturer’s Association</a:t>
                      </a:r>
                      <a:endParaRPr lang="en-US"/>
                    </a:p>
                  </a:txBody>
                  <a:tcPr/>
                </a:tc>
                <a:extLst>
                  <a:ext uri="{0D108BD9-81ED-4DB2-BD59-A6C34878D82A}">
                    <a16:rowId xmlns:a16="http://schemas.microsoft.com/office/drawing/2014/main" val="2333182714"/>
                  </a:ext>
                </a:extLst>
              </a:tr>
              <a:tr h="370840">
                <a:tc>
                  <a:txBody>
                    <a:bodyPr/>
                    <a:lstStyle/>
                    <a:p>
                      <a:r>
                        <a:rPr lang="en-US">
                          <a:hlinkClick r:id="rId4"/>
                        </a:rPr>
                        <a:t>Bausch &amp; Lomb</a:t>
                      </a:r>
                      <a:endParaRPr lang="en-US"/>
                    </a:p>
                  </a:txBody>
                  <a:tcPr/>
                </a:tc>
                <a:tc>
                  <a:txBody>
                    <a:bodyPr/>
                    <a:lstStyle/>
                    <a:p>
                      <a:r>
                        <a:rPr lang="en-US">
                          <a:hlinkClick r:id="rId5"/>
                        </a:rPr>
                        <a:t>G.W. </a:t>
                      </a:r>
                      <a:r>
                        <a:rPr lang="en-US" err="1">
                          <a:hlinkClick r:id="rId5"/>
                        </a:rPr>
                        <a:t>Lisk</a:t>
                      </a:r>
                      <a:endParaRPr lang="en-US"/>
                    </a:p>
                  </a:txBody>
                  <a:tcPr/>
                </a:tc>
                <a:extLst>
                  <a:ext uri="{0D108BD9-81ED-4DB2-BD59-A6C34878D82A}">
                    <a16:rowId xmlns:a16="http://schemas.microsoft.com/office/drawing/2014/main" val="1800461834"/>
                  </a:ext>
                </a:extLst>
              </a:tr>
              <a:tr h="370840">
                <a:tc>
                  <a:txBody>
                    <a:bodyPr/>
                    <a:lstStyle/>
                    <a:p>
                      <a:r>
                        <a:rPr lang="en-US">
                          <a:hlinkClick r:id="rId6"/>
                        </a:rPr>
                        <a:t>Adecco Manufacturing Employment Agency</a:t>
                      </a:r>
                      <a:endParaRPr lang="en-US"/>
                    </a:p>
                  </a:txBody>
                  <a:tcPr/>
                </a:tc>
                <a:tc>
                  <a:txBody>
                    <a:bodyPr/>
                    <a:lstStyle/>
                    <a:p>
                      <a:r>
                        <a:rPr lang="en-US">
                          <a:hlinkClick r:id="rId7"/>
                        </a:rPr>
                        <a:t>Hawn Heating</a:t>
                      </a:r>
                      <a:endParaRPr lang="en-US"/>
                    </a:p>
                  </a:txBody>
                  <a:tcPr/>
                </a:tc>
                <a:extLst>
                  <a:ext uri="{0D108BD9-81ED-4DB2-BD59-A6C34878D82A}">
                    <a16:rowId xmlns:a16="http://schemas.microsoft.com/office/drawing/2014/main" val="904022448"/>
                  </a:ext>
                </a:extLst>
              </a:tr>
              <a:tr h="370840">
                <a:tc>
                  <a:txBody>
                    <a:bodyPr/>
                    <a:lstStyle/>
                    <a:p>
                      <a:r>
                        <a:rPr lang="en-US">
                          <a:hlinkClick r:id="rId8"/>
                        </a:rPr>
                        <a:t>Rochester Regional Health</a:t>
                      </a:r>
                      <a:endParaRPr lang="en-US"/>
                    </a:p>
                  </a:txBody>
                  <a:tcPr/>
                </a:tc>
                <a:tc>
                  <a:txBody>
                    <a:bodyPr/>
                    <a:lstStyle/>
                    <a:p>
                      <a:r>
                        <a:rPr lang="en-US">
                          <a:hlinkClick r:id="rId9"/>
                        </a:rPr>
                        <a:t>Wegmans</a:t>
                      </a:r>
                      <a:endParaRPr lang="en-US"/>
                    </a:p>
                  </a:txBody>
                  <a:tcPr/>
                </a:tc>
                <a:extLst>
                  <a:ext uri="{0D108BD9-81ED-4DB2-BD59-A6C34878D82A}">
                    <a16:rowId xmlns:a16="http://schemas.microsoft.com/office/drawing/2014/main" val="1449694811"/>
                  </a:ext>
                </a:extLst>
              </a:tr>
              <a:tr h="370840">
                <a:tc>
                  <a:txBody>
                    <a:bodyPr/>
                    <a:lstStyle/>
                    <a:p>
                      <a:r>
                        <a:rPr lang="en-US">
                          <a:hlinkClick r:id="rId10"/>
                        </a:rPr>
                        <a:t>Gorbel</a:t>
                      </a:r>
                      <a:endParaRPr lang="en-US"/>
                    </a:p>
                  </a:txBody>
                  <a:tcPr/>
                </a:tc>
                <a:tc>
                  <a:txBody>
                    <a:bodyPr/>
                    <a:lstStyle/>
                    <a:p>
                      <a:r>
                        <a:rPr lang="en-US">
                          <a:hlinkClick r:id="rId11"/>
                        </a:rPr>
                        <a:t>Lifetime Assistance</a:t>
                      </a:r>
                      <a:endParaRPr lang="en-US"/>
                    </a:p>
                  </a:txBody>
                  <a:tcPr/>
                </a:tc>
                <a:extLst>
                  <a:ext uri="{0D108BD9-81ED-4DB2-BD59-A6C34878D82A}">
                    <a16:rowId xmlns:a16="http://schemas.microsoft.com/office/drawing/2014/main" val="1619658095"/>
                  </a:ext>
                </a:extLst>
              </a:tr>
              <a:tr h="370840">
                <a:tc>
                  <a:txBody>
                    <a:bodyPr/>
                    <a:lstStyle/>
                    <a:p>
                      <a:r>
                        <a:rPr lang="en-US">
                          <a:hlinkClick r:id="rId12"/>
                        </a:rPr>
                        <a:t>Med-Scribe</a:t>
                      </a:r>
                      <a:endParaRPr lang="en-US"/>
                    </a:p>
                  </a:txBody>
                  <a:tcPr/>
                </a:tc>
                <a:tc>
                  <a:txBody>
                    <a:bodyPr/>
                    <a:lstStyle/>
                    <a:p>
                      <a:r>
                        <a:rPr lang="en-US">
                          <a:hlinkClick r:id="rId13"/>
                        </a:rPr>
                        <a:t>Flower City Hydroponics</a:t>
                      </a:r>
                      <a:endParaRPr lang="en-US"/>
                    </a:p>
                  </a:txBody>
                  <a:tcPr/>
                </a:tc>
                <a:extLst>
                  <a:ext uri="{0D108BD9-81ED-4DB2-BD59-A6C34878D82A}">
                    <a16:rowId xmlns:a16="http://schemas.microsoft.com/office/drawing/2014/main" val="536539173"/>
                  </a:ext>
                </a:extLst>
              </a:tr>
              <a:tr h="370840">
                <a:tc>
                  <a:txBody>
                    <a:bodyPr/>
                    <a:lstStyle/>
                    <a:p>
                      <a:r>
                        <a:rPr lang="en-US">
                          <a:hlinkClick r:id="rId14"/>
                        </a:rPr>
                        <a:t>Trillium Health</a:t>
                      </a:r>
                      <a:endParaRPr lang="en-US"/>
                    </a:p>
                  </a:txBody>
                  <a:tcPr/>
                </a:tc>
                <a:tc>
                  <a:txBody>
                    <a:bodyPr/>
                    <a:lstStyle/>
                    <a:p>
                      <a:r>
                        <a:rPr lang="en-US">
                          <a:hlinkClick r:id="rId15"/>
                        </a:rPr>
                        <a:t>LMC Industrial</a:t>
                      </a:r>
                      <a:endParaRPr lang="en-US"/>
                    </a:p>
                  </a:txBody>
                  <a:tcPr/>
                </a:tc>
                <a:extLst>
                  <a:ext uri="{0D108BD9-81ED-4DB2-BD59-A6C34878D82A}">
                    <a16:rowId xmlns:a16="http://schemas.microsoft.com/office/drawing/2014/main" val="2834041341"/>
                  </a:ext>
                </a:extLst>
              </a:tr>
              <a:tr h="370840">
                <a:tc>
                  <a:txBody>
                    <a:bodyPr/>
                    <a:lstStyle/>
                    <a:p>
                      <a:r>
                        <a:rPr lang="en-US">
                          <a:hlinkClick r:id="rId16"/>
                        </a:rPr>
                        <a:t>International Paper</a:t>
                      </a:r>
                      <a:endParaRPr lang="en-US"/>
                    </a:p>
                  </a:txBody>
                  <a:tcPr/>
                </a:tc>
                <a:tc>
                  <a:txBody>
                    <a:bodyPr/>
                    <a:lstStyle/>
                    <a:p>
                      <a:r>
                        <a:rPr lang="en-US">
                          <a:hlinkClick r:id="rId17"/>
                        </a:rPr>
                        <a:t>Take form</a:t>
                      </a:r>
                      <a:endParaRPr lang="en-US"/>
                    </a:p>
                  </a:txBody>
                  <a:tcPr/>
                </a:tc>
                <a:extLst>
                  <a:ext uri="{0D108BD9-81ED-4DB2-BD59-A6C34878D82A}">
                    <a16:rowId xmlns:a16="http://schemas.microsoft.com/office/drawing/2014/main" val="2044175691"/>
                  </a:ext>
                </a:extLst>
              </a:tr>
              <a:tr h="370840">
                <a:tc>
                  <a:txBody>
                    <a:bodyPr/>
                    <a:lstStyle/>
                    <a:p>
                      <a:r>
                        <a:rPr lang="en-US">
                          <a:hlinkClick r:id="rId18"/>
                        </a:rPr>
                        <a:t>Harbor Freight</a:t>
                      </a:r>
                      <a:endParaRPr lang="en-US"/>
                    </a:p>
                  </a:txBody>
                  <a:tcPr/>
                </a:tc>
                <a:tc>
                  <a:txBody>
                    <a:bodyPr/>
                    <a:lstStyle/>
                    <a:p>
                      <a:r>
                        <a:rPr lang="en-US">
                          <a:hlinkClick r:id="rId19"/>
                        </a:rPr>
                        <a:t>Advanced Rubber Products</a:t>
                      </a:r>
                      <a:endParaRPr lang="en-US"/>
                    </a:p>
                  </a:txBody>
                  <a:tcPr/>
                </a:tc>
                <a:extLst>
                  <a:ext uri="{0D108BD9-81ED-4DB2-BD59-A6C34878D82A}">
                    <a16:rowId xmlns:a16="http://schemas.microsoft.com/office/drawing/2014/main" val="4275973216"/>
                  </a:ext>
                </a:extLst>
              </a:tr>
              <a:tr h="370840">
                <a:tc>
                  <a:txBody>
                    <a:bodyPr/>
                    <a:lstStyle/>
                    <a:p>
                      <a:r>
                        <a:rPr lang="en-US">
                          <a:hlinkClick r:id="rId20"/>
                        </a:rPr>
                        <a:t>All Metro Health Care</a:t>
                      </a:r>
                      <a:endParaRPr lang="en-US"/>
                    </a:p>
                  </a:txBody>
                  <a:tcPr/>
                </a:tc>
                <a:tc>
                  <a:txBody>
                    <a:bodyPr/>
                    <a:lstStyle/>
                    <a:p>
                      <a:r>
                        <a:rPr lang="en-US">
                          <a:hlinkClick r:id="rId21"/>
                        </a:rPr>
                        <a:t>Optimax</a:t>
                      </a:r>
                      <a:endParaRPr lang="en-US"/>
                    </a:p>
                  </a:txBody>
                  <a:tcPr/>
                </a:tc>
                <a:extLst>
                  <a:ext uri="{0D108BD9-81ED-4DB2-BD59-A6C34878D82A}">
                    <a16:rowId xmlns:a16="http://schemas.microsoft.com/office/drawing/2014/main" val="575609710"/>
                  </a:ext>
                </a:extLst>
              </a:tr>
              <a:tr h="370840">
                <a:tc>
                  <a:txBody>
                    <a:bodyPr/>
                    <a:lstStyle/>
                    <a:p>
                      <a:r>
                        <a:rPr lang="en-US">
                          <a:hlinkClick r:id="rId22"/>
                        </a:rPr>
                        <a:t>Fleet Genius</a:t>
                      </a:r>
                      <a:endParaRPr lang="en-US"/>
                    </a:p>
                  </a:txBody>
                  <a:tcPr/>
                </a:tc>
                <a:tc>
                  <a:txBody>
                    <a:bodyPr/>
                    <a:lstStyle/>
                    <a:p>
                      <a:r>
                        <a:rPr lang="en-US">
                          <a:hlinkClick r:id="rId23"/>
                        </a:rPr>
                        <a:t>Christa Construction</a:t>
                      </a:r>
                      <a:endParaRPr lang="en-US"/>
                    </a:p>
                  </a:txBody>
                  <a:tcPr/>
                </a:tc>
                <a:extLst>
                  <a:ext uri="{0D108BD9-81ED-4DB2-BD59-A6C34878D82A}">
                    <a16:rowId xmlns:a16="http://schemas.microsoft.com/office/drawing/2014/main" val="112015437"/>
                  </a:ext>
                </a:extLst>
              </a:tr>
              <a:tr h="370840">
                <a:tc>
                  <a:txBody>
                    <a:bodyPr/>
                    <a:lstStyle/>
                    <a:p>
                      <a:r>
                        <a:rPr lang="en-US">
                          <a:hlinkClick r:id="rId24"/>
                        </a:rPr>
                        <a:t>Gleason</a:t>
                      </a:r>
                      <a:endParaRPr lang="en-US"/>
                    </a:p>
                  </a:txBody>
                  <a:tcPr/>
                </a:tc>
                <a:tc>
                  <a:txBody>
                    <a:bodyPr/>
                    <a:lstStyle/>
                    <a:p>
                      <a:r>
                        <a:rPr lang="en-US">
                          <a:hlinkClick r:id="rId25"/>
                        </a:rPr>
                        <a:t>GS Optics</a:t>
                      </a:r>
                      <a:endParaRPr lang="en-US"/>
                    </a:p>
                  </a:txBody>
                  <a:tcPr/>
                </a:tc>
                <a:extLst>
                  <a:ext uri="{0D108BD9-81ED-4DB2-BD59-A6C34878D82A}">
                    <a16:rowId xmlns:a16="http://schemas.microsoft.com/office/drawing/2014/main" val="3678341662"/>
                  </a:ext>
                </a:extLst>
              </a:tr>
            </a:tbl>
          </a:graphicData>
        </a:graphic>
      </p:graphicFrame>
    </p:spTree>
    <p:extLst>
      <p:ext uri="{BB962C8B-B14F-4D97-AF65-F5344CB8AC3E}">
        <p14:creationId xmlns:p14="http://schemas.microsoft.com/office/powerpoint/2010/main" val="84597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0BB54D-D157-2CF1-A495-5DBFAD66CF75}"/>
              </a:ext>
            </a:extLst>
          </p:cNvPr>
          <p:cNvSpPr>
            <a:spLocks noGrp="1"/>
          </p:cNvSpPr>
          <p:nvPr>
            <p:ph type="title"/>
          </p:nvPr>
        </p:nvSpPr>
        <p:spPr>
          <a:xfrm>
            <a:off x="838200" y="365125"/>
            <a:ext cx="10515600" cy="1325563"/>
          </a:xfrm>
        </p:spPr>
        <p:txBody>
          <a:bodyPr>
            <a:normAutofit/>
          </a:bodyPr>
          <a:lstStyle/>
          <a:p>
            <a:r>
              <a:rPr lang="en-US"/>
              <a:t>Key Takeaways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1978B-6C59-FC58-0FA1-5D57A8FC213E}"/>
              </a:ext>
            </a:extLst>
          </p:cNvPr>
          <p:cNvSpPr>
            <a:spLocks noGrp="1"/>
          </p:cNvSpPr>
          <p:nvPr>
            <p:ph idx="1"/>
          </p:nvPr>
        </p:nvSpPr>
        <p:spPr>
          <a:xfrm>
            <a:off x="838200" y="1825625"/>
            <a:ext cx="10515600" cy="4351338"/>
          </a:xfrm>
        </p:spPr>
        <p:txBody>
          <a:bodyPr>
            <a:normAutofit lnSpcReduction="10000"/>
          </a:bodyPr>
          <a:lstStyle/>
          <a:p>
            <a:r>
              <a:rPr lang="en-US"/>
              <a:t>Schools can provide better guidance on good paying employment opportunities that are in high demand for students who plan on entering the workforce right after high school with a closer relationship with the NYS DOL</a:t>
            </a:r>
          </a:p>
          <a:p>
            <a:r>
              <a:rPr lang="en-US"/>
              <a:t>Students need a better understanding of the importance of landing a job that is part of a career at one company. Longer term approach to employment is a large area of improvement for schools to teach. </a:t>
            </a:r>
          </a:p>
          <a:p>
            <a:r>
              <a:rPr lang="en-US"/>
              <a:t>Students need a better understanding the importance of Healthcare Benefits and Retirement Planning to see the importance of a career vs. a job. Current trend is for young workers to only aspire for temporary jobs.</a:t>
            </a:r>
          </a:p>
        </p:txBody>
      </p:sp>
    </p:spTree>
    <p:extLst>
      <p:ext uri="{BB962C8B-B14F-4D97-AF65-F5344CB8AC3E}">
        <p14:creationId xmlns:p14="http://schemas.microsoft.com/office/powerpoint/2010/main" val="275320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BB54D-D157-2CF1-A495-5DBFAD66CF75}"/>
              </a:ext>
            </a:extLst>
          </p:cNvPr>
          <p:cNvSpPr>
            <a:spLocks noGrp="1"/>
          </p:cNvSpPr>
          <p:nvPr>
            <p:ph type="title"/>
          </p:nvPr>
        </p:nvSpPr>
        <p:spPr>
          <a:xfrm>
            <a:off x="686834" y="1153572"/>
            <a:ext cx="3200400" cy="4461163"/>
          </a:xfrm>
        </p:spPr>
        <p:txBody>
          <a:bodyPr>
            <a:normAutofit/>
          </a:bodyPr>
          <a:lstStyle/>
          <a:p>
            <a:r>
              <a:rPr lang="en-US">
                <a:solidFill>
                  <a:srgbClr val="FFFFFF"/>
                </a:solidFill>
              </a:rPr>
              <a:t>Key Takeaways</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1978B-6C59-FC58-0FA1-5D57A8FC213E}"/>
              </a:ext>
            </a:extLst>
          </p:cNvPr>
          <p:cNvSpPr>
            <a:spLocks noGrp="1"/>
          </p:cNvSpPr>
          <p:nvPr>
            <p:ph idx="1"/>
          </p:nvPr>
        </p:nvSpPr>
        <p:spPr>
          <a:xfrm>
            <a:off x="4447308" y="591344"/>
            <a:ext cx="6906491" cy="5585619"/>
          </a:xfrm>
        </p:spPr>
        <p:txBody>
          <a:bodyPr anchor="ctr">
            <a:normAutofit/>
          </a:bodyPr>
          <a:lstStyle/>
          <a:p>
            <a:r>
              <a:rPr lang="en-US"/>
              <a:t>Students lack soft skills and resilience in the workplace in both blue-collar and white-collar jobs. </a:t>
            </a:r>
          </a:p>
          <a:p>
            <a:r>
              <a:rPr lang="en-US"/>
              <a:t>Most new hires don’t last. They quit or get fired for lack of soft skills.  </a:t>
            </a:r>
          </a:p>
          <a:p>
            <a:r>
              <a:rPr lang="en-US"/>
              <a:t>This message was consistently conveyed by each employer. “We can teach them what to do. But they lack: communications skills, punctuality, reading comprehension, resilience (can’t handle tough challenging projects, </a:t>
            </a:r>
            <a:r>
              <a:rPr lang="en-US" err="1"/>
              <a:t>etc</a:t>
            </a:r>
            <a:r>
              <a:rPr lang="en-US"/>
              <a:t>)</a:t>
            </a:r>
          </a:p>
        </p:txBody>
      </p:sp>
    </p:spTree>
    <p:extLst>
      <p:ext uri="{BB962C8B-B14F-4D97-AF65-F5344CB8AC3E}">
        <p14:creationId xmlns:p14="http://schemas.microsoft.com/office/powerpoint/2010/main" val="254917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031A7-75E6-756C-C5D2-A09B143AF090}"/>
              </a:ext>
            </a:extLst>
          </p:cNvPr>
          <p:cNvSpPr>
            <a:spLocks noGrp="1"/>
          </p:cNvSpPr>
          <p:nvPr>
            <p:ph type="title"/>
          </p:nvPr>
        </p:nvSpPr>
        <p:spPr>
          <a:xfrm>
            <a:off x="635000" y="640823"/>
            <a:ext cx="3418659" cy="5583148"/>
          </a:xfrm>
        </p:spPr>
        <p:txBody>
          <a:bodyPr anchor="ctr">
            <a:normAutofit/>
          </a:bodyPr>
          <a:lstStyle/>
          <a:p>
            <a:r>
              <a:rPr lang="en-US" sz="5400"/>
              <a:t>Overview</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BAE8813-092D-132E-0020-92CDBB330773}"/>
              </a:ext>
            </a:extLst>
          </p:cNvPr>
          <p:cNvGraphicFramePr>
            <a:graphicFrameLocks noGrp="1"/>
          </p:cNvGraphicFramePr>
          <p:nvPr>
            <p:ph idx="1"/>
            <p:extLst>
              <p:ext uri="{D42A27DB-BD31-4B8C-83A1-F6EECF244321}">
                <p14:modId xmlns:p14="http://schemas.microsoft.com/office/powerpoint/2010/main" val="39251736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67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7600B-30F4-C5A3-7E50-23B0A51BF9E2}"/>
              </a:ext>
            </a:extLst>
          </p:cNvPr>
          <p:cNvSpPr>
            <a:spLocks noGrp="1"/>
          </p:cNvSpPr>
          <p:nvPr>
            <p:ph type="title"/>
          </p:nvPr>
        </p:nvSpPr>
        <p:spPr>
          <a:xfrm>
            <a:off x="838200" y="365125"/>
            <a:ext cx="10515600" cy="1325563"/>
          </a:xfrm>
        </p:spPr>
        <p:txBody>
          <a:bodyPr>
            <a:normAutofit/>
          </a:bodyPr>
          <a:lstStyle/>
          <a:p>
            <a:r>
              <a:rPr lang="en-US" sz="5400"/>
              <a:t>Solutions for consideration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203ED5-4F93-FA25-6F7A-0149FDB5BA20}"/>
              </a:ext>
            </a:extLst>
          </p:cNvPr>
          <p:cNvSpPr>
            <a:spLocks noGrp="1"/>
          </p:cNvSpPr>
          <p:nvPr>
            <p:ph idx="1"/>
          </p:nvPr>
        </p:nvSpPr>
        <p:spPr>
          <a:xfrm>
            <a:off x="838200" y="1929384"/>
            <a:ext cx="10515600" cy="4251960"/>
          </a:xfrm>
        </p:spPr>
        <p:txBody>
          <a:bodyPr>
            <a:normAutofit fontScale="92500" lnSpcReduction="20000"/>
          </a:bodyPr>
          <a:lstStyle/>
          <a:p>
            <a:r>
              <a:rPr lang="en-US" sz="3200"/>
              <a:t>Embed in each lesson plan for every teacher (K-12), every discipline the answers to each question about the lesson: </a:t>
            </a:r>
          </a:p>
          <a:p>
            <a:pPr marL="457200" lvl="1" indent="0">
              <a:buNone/>
            </a:pPr>
            <a:r>
              <a:rPr lang="en-US" sz="3200"/>
              <a:t>1) What am I learning? </a:t>
            </a:r>
          </a:p>
          <a:p>
            <a:pPr marL="457200" lvl="1" indent="0">
              <a:buNone/>
            </a:pPr>
            <a:r>
              <a:rPr lang="en-US" sz="3200"/>
              <a:t>2) Why am I learning it? </a:t>
            </a:r>
          </a:p>
          <a:p>
            <a:pPr marL="457200" lvl="1" indent="0">
              <a:buNone/>
            </a:pPr>
            <a:r>
              <a:rPr lang="en-US" sz="3200"/>
              <a:t>3) How can I use it?</a:t>
            </a:r>
          </a:p>
          <a:p>
            <a:r>
              <a:rPr lang="en-US" sz="3200"/>
              <a:t>300 teachers x 5 lessons a day x 180 days x 13 years = 3,510,000 times a student will hear this approach over their K-12 career.</a:t>
            </a:r>
          </a:p>
          <a:p>
            <a:r>
              <a:rPr lang="en-US" sz="3200"/>
              <a:t>In doing so, students will be better engaged in learning and see applications of learning throughout their K-12 experience to better inform their career path with a small adjustment in lesson planning.</a:t>
            </a:r>
          </a:p>
          <a:p>
            <a:pPr marL="457200" lvl="1" indent="0">
              <a:buNone/>
            </a:pPr>
            <a:endParaRPr lang="en-US" sz="3200"/>
          </a:p>
        </p:txBody>
      </p:sp>
    </p:spTree>
    <p:extLst>
      <p:ext uri="{BB962C8B-B14F-4D97-AF65-F5344CB8AC3E}">
        <p14:creationId xmlns:p14="http://schemas.microsoft.com/office/powerpoint/2010/main" val="240293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7600B-30F4-C5A3-7E50-23B0A51BF9E2}"/>
              </a:ext>
            </a:extLst>
          </p:cNvPr>
          <p:cNvSpPr>
            <a:spLocks noGrp="1"/>
          </p:cNvSpPr>
          <p:nvPr>
            <p:ph type="title"/>
          </p:nvPr>
        </p:nvSpPr>
        <p:spPr>
          <a:xfrm>
            <a:off x="838200" y="365125"/>
            <a:ext cx="10515600" cy="1325563"/>
          </a:xfrm>
        </p:spPr>
        <p:txBody>
          <a:bodyPr>
            <a:normAutofit/>
          </a:bodyPr>
          <a:lstStyle/>
          <a:p>
            <a:r>
              <a:rPr lang="en-US" sz="5400"/>
              <a:t>Solutions for Consideration</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203ED5-4F93-FA25-6F7A-0149FDB5BA20}"/>
              </a:ext>
            </a:extLst>
          </p:cNvPr>
          <p:cNvSpPr>
            <a:spLocks noGrp="1"/>
          </p:cNvSpPr>
          <p:nvPr>
            <p:ph idx="1"/>
          </p:nvPr>
        </p:nvSpPr>
        <p:spPr>
          <a:xfrm>
            <a:off x="838200" y="1929384"/>
            <a:ext cx="10515600" cy="4251960"/>
          </a:xfrm>
        </p:spPr>
        <p:txBody>
          <a:bodyPr>
            <a:normAutofit/>
          </a:bodyPr>
          <a:lstStyle/>
          <a:p>
            <a:r>
              <a:rPr lang="en-US" sz="3200"/>
              <a:t>Add soft skills development as part of the school district’s goals. Have supervisors suggest these goals as part of teacher's goal setting for the upcoming year. </a:t>
            </a:r>
          </a:p>
          <a:p>
            <a:r>
              <a:rPr lang="en-US" sz="3200"/>
              <a:t>These soft skills include but not limited to: </a:t>
            </a:r>
            <a:r>
              <a:rPr lang="en-US" sz="3200" i="1"/>
              <a:t>Accountability, Consequences, Communication, Creativity, Problem-solving, Teamwork, Attitude, Respect, Willingness to learn, Professionalism.</a:t>
            </a:r>
          </a:p>
        </p:txBody>
      </p:sp>
    </p:spTree>
    <p:extLst>
      <p:ext uri="{BB962C8B-B14F-4D97-AF65-F5344CB8AC3E}">
        <p14:creationId xmlns:p14="http://schemas.microsoft.com/office/powerpoint/2010/main" val="4480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7600B-30F4-C5A3-7E50-23B0A51BF9E2}"/>
              </a:ext>
            </a:extLst>
          </p:cNvPr>
          <p:cNvSpPr>
            <a:spLocks noGrp="1"/>
          </p:cNvSpPr>
          <p:nvPr>
            <p:ph type="title"/>
          </p:nvPr>
        </p:nvSpPr>
        <p:spPr>
          <a:xfrm>
            <a:off x="101890" y="640823"/>
            <a:ext cx="4143539" cy="5583148"/>
          </a:xfrm>
        </p:spPr>
        <p:txBody>
          <a:bodyPr anchor="ctr">
            <a:normAutofit/>
          </a:bodyPr>
          <a:lstStyle/>
          <a:p>
            <a:r>
              <a:rPr lang="en-US" sz="5400"/>
              <a:t>Solutions for consideration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B00D11-9529-347C-FC18-4F7629E1DC94}"/>
              </a:ext>
            </a:extLst>
          </p:cNvPr>
          <p:cNvGraphicFramePr>
            <a:graphicFrameLocks noGrp="1"/>
          </p:cNvGraphicFramePr>
          <p:nvPr>
            <p:ph idx="1"/>
            <p:extLst>
              <p:ext uri="{D42A27DB-BD31-4B8C-83A1-F6EECF244321}">
                <p14:modId xmlns:p14="http://schemas.microsoft.com/office/powerpoint/2010/main" val="3080463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50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14EC2A-354A-7A73-A21D-9E1217853CD5}"/>
              </a:ext>
            </a:extLst>
          </p:cNvPr>
          <p:cNvSpPr>
            <a:spLocks noGrp="1"/>
          </p:cNvSpPr>
          <p:nvPr>
            <p:ph type="ctrTitle"/>
          </p:nvPr>
        </p:nvSpPr>
        <p:spPr>
          <a:xfrm>
            <a:off x="1524003" y="1999615"/>
            <a:ext cx="9144000" cy="2764028"/>
          </a:xfrm>
        </p:spPr>
        <p:txBody>
          <a:bodyPr anchor="ctr">
            <a:normAutofit/>
          </a:bodyPr>
          <a:lstStyle/>
          <a:p>
            <a:r>
              <a:rPr lang="en-US" sz="7200">
                <a:cs typeface="Calibri Light"/>
              </a:rPr>
              <a:t>Teacher Ambassador's</a:t>
            </a:r>
          </a:p>
        </p:txBody>
      </p:sp>
      <p:sp>
        <p:nvSpPr>
          <p:cNvPr id="3" name="Subtitle 2">
            <a:extLst>
              <a:ext uri="{FF2B5EF4-FFF2-40B4-BE49-F238E27FC236}">
                <a16:creationId xmlns:a16="http://schemas.microsoft.com/office/drawing/2014/main" id="{EFCDD504-64F6-4606-ABED-2F7904EF48D9}"/>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2800">
                <a:cs typeface="Calibri"/>
              </a:rPr>
              <a:t>Lesson Plans</a:t>
            </a:r>
            <a:endParaRPr lang="en-US"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8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BEBB1-61F9-B0C9-0147-82D0F577702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Lesson Plan 1</a:t>
            </a:r>
          </a:p>
        </p:txBody>
      </p:sp>
      <p:sp>
        <p:nvSpPr>
          <p:cNvPr id="3" name="Content Placeholder 2">
            <a:extLst>
              <a:ext uri="{FF2B5EF4-FFF2-40B4-BE49-F238E27FC236}">
                <a16:creationId xmlns:a16="http://schemas.microsoft.com/office/drawing/2014/main" id="{1BE71CB9-B2FD-C325-CFBB-C71CF3937096}"/>
              </a:ext>
            </a:extLst>
          </p:cNvPr>
          <p:cNvSpPr>
            <a:spLocks noGrp="1"/>
          </p:cNvSpPr>
          <p:nvPr>
            <p:ph idx="1"/>
          </p:nvPr>
        </p:nvSpPr>
        <p:spPr>
          <a:xfrm>
            <a:off x="1285241" y="4582814"/>
            <a:ext cx="7132335" cy="1312657"/>
          </a:xfrm>
        </p:spPr>
        <p:txBody>
          <a:bodyPr vert="horz" lIns="91440" tIns="45720" rIns="91440" bIns="45720" rtlCol="0" anchor="t">
            <a:normAutofit/>
          </a:bodyPr>
          <a:lstStyle/>
          <a:p>
            <a:pPr marL="0" indent="0">
              <a:buNone/>
            </a:pPr>
            <a:r>
              <a:rPr lang="en-US" sz="4400"/>
              <a:t>Career vs Job and the affect on your future</a:t>
            </a:r>
            <a:endParaRPr lang="en-US" sz="4400" kern="1200">
              <a:latin typeface="+mn-lt"/>
              <a:ea typeface="+mn-ea"/>
              <a:cs typeface="+mn-cs"/>
            </a:endParaRPr>
          </a:p>
        </p:txBody>
      </p:sp>
    </p:spTree>
    <p:extLst>
      <p:ext uri="{BB962C8B-B14F-4D97-AF65-F5344CB8AC3E}">
        <p14:creationId xmlns:p14="http://schemas.microsoft.com/office/powerpoint/2010/main" val="253269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0BCD47C-C574-590C-BE4D-8E4F11C129C6}"/>
              </a:ext>
            </a:extLst>
          </p:cNvPr>
          <p:cNvPicPr>
            <a:picLocks noChangeAspect="1"/>
          </p:cNvPicPr>
          <p:nvPr/>
        </p:nvPicPr>
        <p:blipFill rotWithShape="1">
          <a:blip r:embed="rId2"/>
          <a:srcRect l="-69" r="-172" b="2523"/>
          <a:stretch/>
        </p:blipFill>
        <p:spPr>
          <a:xfrm>
            <a:off x="6096000" y="91923"/>
            <a:ext cx="5413928" cy="6813498"/>
          </a:xfrm>
          <a:prstGeom prst="rect">
            <a:avLst/>
          </a:prstGeom>
        </p:spPr>
      </p:pic>
      <p:pic>
        <p:nvPicPr>
          <p:cNvPr id="5" name="Picture 5">
            <a:extLst>
              <a:ext uri="{FF2B5EF4-FFF2-40B4-BE49-F238E27FC236}">
                <a16:creationId xmlns:a16="http://schemas.microsoft.com/office/drawing/2014/main" id="{87D3578C-34A3-6014-5CFA-71BC9FED58DC}"/>
              </a:ext>
            </a:extLst>
          </p:cNvPr>
          <p:cNvPicPr>
            <a:picLocks noChangeAspect="1"/>
          </p:cNvPicPr>
          <p:nvPr/>
        </p:nvPicPr>
        <p:blipFill>
          <a:blip r:embed="rId3"/>
          <a:stretch>
            <a:fillRect/>
          </a:stretch>
        </p:blipFill>
        <p:spPr>
          <a:xfrm>
            <a:off x="412595" y="92025"/>
            <a:ext cx="5373029" cy="6943438"/>
          </a:xfrm>
          <a:prstGeom prst="rect">
            <a:avLst/>
          </a:prstGeom>
        </p:spPr>
      </p:pic>
    </p:spTree>
    <p:extLst>
      <p:ext uri="{BB962C8B-B14F-4D97-AF65-F5344CB8AC3E}">
        <p14:creationId xmlns:p14="http://schemas.microsoft.com/office/powerpoint/2010/main" val="1055701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3F65BAF-8922-2B81-E51B-DD67EAD2E7C3}"/>
              </a:ext>
            </a:extLst>
          </p:cNvPr>
          <p:cNvPicPr>
            <a:picLocks noChangeAspect="1"/>
          </p:cNvPicPr>
          <p:nvPr/>
        </p:nvPicPr>
        <p:blipFill>
          <a:blip r:embed="rId2"/>
          <a:stretch>
            <a:fillRect/>
          </a:stretch>
        </p:blipFill>
        <p:spPr>
          <a:xfrm>
            <a:off x="449766" y="40788"/>
            <a:ext cx="5187175" cy="6767130"/>
          </a:xfrm>
          <a:prstGeom prst="rect">
            <a:avLst/>
          </a:prstGeom>
        </p:spPr>
      </p:pic>
      <p:pic>
        <p:nvPicPr>
          <p:cNvPr id="3" name="Picture 3">
            <a:extLst>
              <a:ext uri="{FF2B5EF4-FFF2-40B4-BE49-F238E27FC236}">
                <a16:creationId xmlns:a16="http://schemas.microsoft.com/office/drawing/2014/main" id="{A29F5287-08EE-80F6-3F10-E6DAB5AC886A}"/>
              </a:ext>
            </a:extLst>
          </p:cNvPr>
          <p:cNvPicPr>
            <a:picLocks noChangeAspect="1"/>
          </p:cNvPicPr>
          <p:nvPr/>
        </p:nvPicPr>
        <p:blipFill>
          <a:blip r:embed="rId3"/>
          <a:stretch>
            <a:fillRect/>
          </a:stretch>
        </p:blipFill>
        <p:spPr>
          <a:xfrm>
            <a:off x="6443546" y="4406"/>
            <a:ext cx="5187175" cy="6895651"/>
          </a:xfrm>
          <a:prstGeom prst="rect">
            <a:avLst/>
          </a:prstGeom>
        </p:spPr>
      </p:pic>
    </p:spTree>
    <p:extLst>
      <p:ext uri="{BB962C8B-B14F-4D97-AF65-F5344CB8AC3E}">
        <p14:creationId xmlns:p14="http://schemas.microsoft.com/office/powerpoint/2010/main" val="12344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64D0FC-785A-4FD3-FA8A-569AEEFE7E2B}"/>
              </a:ext>
            </a:extLst>
          </p:cNvPr>
          <p:cNvPicPr>
            <a:picLocks noChangeAspect="1"/>
          </p:cNvPicPr>
          <p:nvPr/>
        </p:nvPicPr>
        <p:blipFill>
          <a:blip r:embed="rId2"/>
          <a:stretch>
            <a:fillRect/>
          </a:stretch>
        </p:blipFill>
        <p:spPr>
          <a:xfrm>
            <a:off x="170985" y="61196"/>
            <a:ext cx="5196468" cy="6800655"/>
          </a:xfrm>
          <a:prstGeom prst="rect">
            <a:avLst/>
          </a:prstGeom>
        </p:spPr>
      </p:pic>
      <p:pic>
        <p:nvPicPr>
          <p:cNvPr id="3" name="Picture 3">
            <a:extLst>
              <a:ext uri="{FF2B5EF4-FFF2-40B4-BE49-F238E27FC236}">
                <a16:creationId xmlns:a16="http://schemas.microsoft.com/office/drawing/2014/main" id="{41637A36-60F5-BF03-0DD4-2B147821D685}"/>
              </a:ext>
            </a:extLst>
          </p:cNvPr>
          <p:cNvPicPr>
            <a:picLocks noChangeAspect="1"/>
          </p:cNvPicPr>
          <p:nvPr/>
        </p:nvPicPr>
        <p:blipFill>
          <a:blip r:embed="rId3"/>
          <a:stretch>
            <a:fillRect/>
          </a:stretch>
        </p:blipFill>
        <p:spPr>
          <a:xfrm>
            <a:off x="6471424" y="101623"/>
            <a:ext cx="5289395" cy="6794145"/>
          </a:xfrm>
          <a:prstGeom prst="rect">
            <a:avLst/>
          </a:prstGeom>
        </p:spPr>
      </p:pic>
    </p:spTree>
    <p:extLst>
      <p:ext uri="{BB962C8B-B14F-4D97-AF65-F5344CB8AC3E}">
        <p14:creationId xmlns:p14="http://schemas.microsoft.com/office/powerpoint/2010/main" val="289456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94231A-0966-A369-3F77-96E385E2F0EA}"/>
              </a:ext>
            </a:extLst>
          </p:cNvPr>
          <p:cNvPicPr>
            <a:picLocks noChangeAspect="1"/>
          </p:cNvPicPr>
          <p:nvPr/>
        </p:nvPicPr>
        <p:blipFill>
          <a:blip r:embed="rId2"/>
          <a:stretch>
            <a:fillRect/>
          </a:stretch>
        </p:blipFill>
        <p:spPr>
          <a:xfrm>
            <a:off x="152400" y="89143"/>
            <a:ext cx="5196468" cy="6735468"/>
          </a:xfrm>
          <a:prstGeom prst="rect">
            <a:avLst/>
          </a:prstGeom>
        </p:spPr>
      </p:pic>
    </p:spTree>
    <p:extLst>
      <p:ext uri="{BB962C8B-B14F-4D97-AF65-F5344CB8AC3E}">
        <p14:creationId xmlns:p14="http://schemas.microsoft.com/office/powerpoint/2010/main" val="48519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BEBB1-61F9-B0C9-0147-82D0F577702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latin typeface="+mj-lt"/>
                <a:ea typeface="+mj-ea"/>
                <a:cs typeface="+mj-cs"/>
              </a:rPr>
              <a:t>Lesson Plan </a:t>
            </a:r>
            <a:r>
              <a:rPr lang="en-US" sz="11500"/>
              <a:t>2</a:t>
            </a:r>
            <a:endParaRPr lang="en-US" sz="11500" kern="1200">
              <a:latin typeface="+mj-lt"/>
              <a:ea typeface="+mj-ea"/>
              <a:cs typeface="+mj-cs"/>
            </a:endParaRPr>
          </a:p>
        </p:txBody>
      </p:sp>
      <p:sp>
        <p:nvSpPr>
          <p:cNvPr id="3" name="Content Placeholder 2">
            <a:extLst>
              <a:ext uri="{FF2B5EF4-FFF2-40B4-BE49-F238E27FC236}">
                <a16:creationId xmlns:a16="http://schemas.microsoft.com/office/drawing/2014/main" id="{1BE71CB9-B2FD-C325-CFBB-C71CF3937096}"/>
              </a:ext>
            </a:extLst>
          </p:cNvPr>
          <p:cNvSpPr>
            <a:spLocks noGrp="1"/>
          </p:cNvSpPr>
          <p:nvPr>
            <p:ph idx="1"/>
          </p:nvPr>
        </p:nvSpPr>
        <p:spPr>
          <a:xfrm>
            <a:off x="1285241" y="4582814"/>
            <a:ext cx="7132335" cy="1312657"/>
          </a:xfrm>
        </p:spPr>
        <p:txBody>
          <a:bodyPr vert="horz" lIns="91440" tIns="45720" rIns="91440" bIns="45720" rtlCol="0" anchor="t">
            <a:normAutofit/>
          </a:bodyPr>
          <a:lstStyle/>
          <a:p>
            <a:pPr marL="0" indent="0">
              <a:buNone/>
            </a:pPr>
            <a:r>
              <a:rPr lang="en-US" sz="4400"/>
              <a:t>Where can I find a job after I graduate? </a:t>
            </a:r>
            <a:endParaRPr lang="en-US" sz="4400" kern="1200">
              <a:latin typeface="+mn-lt"/>
              <a:ea typeface="+mn-ea"/>
              <a:cs typeface="+mn-cs"/>
            </a:endParaRPr>
          </a:p>
        </p:txBody>
      </p:sp>
    </p:spTree>
    <p:extLst>
      <p:ext uri="{BB962C8B-B14F-4D97-AF65-F5344CB8AC3E}">
        <p14:creationId xmlns:p14="http://schemas.microsoft.com/office/powerpoint/2010/main" val="307900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FB2C8-A058-866E-95F1-D997A94ADFE1}"/>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What is the New York State Department of Labor Teacher Ambassador Program?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DD134-D65A-6F18-153C-F6DE41661D95}"/>
              </a:ext>
            </a:extLst>
          </p:cNvPr>
          <p:cNvSpPr>
            <a:spLocks noGrp="1"/>
          </p:cNvSpPr>
          <p:nvPr>
            <p:ph idx="1"/>
          </p:nvPr>
        </p:nvSpPr>
        <p:spPr>
          <a:xfrm>
            <a:off x="4447308" y="591344"/>
            <a:ext cx="6906491" cy="5585619"/>
          </a:xfrm>
        </p:spPr>
        <p:txBody>
          <a:bodyPr anchor="ctr">
            <a:normAutofit/>
          </a:bodyPr>
          <a:lstStyle/>
          <a:p>
            <a:pPr marL="0" indent="0">
              <a:buNone/>
            </a:pPr>
            <a:r>
              <a:rPr lang="en-US" b="1"/>
              <a:t>The program included: </a:t>
            </a:r>
            <a:endParaRPr lang="en-US"/>
          </a:p>
          <a:p>
            <a:r>
              <a:rPr lang="en-US"/>
              <a:t>30 teacher ambassadors from across the state selected to participate in the program</a:t>
            </a:r>
            <a:endParaRPr lang="en-US">
              <a:cs typeface="Calibri"/>
            </a:endParaRPr>
          </a:p>
          <a:p>
            <a:r>
              <a:rPr lang="en-US"/>
              <a:t>NYS Commissioner of Education and Department of Labor presented to 30 teachers emphasizing the importance of this program</a:t>
            </a:r>
            <a:endParaRPr lang="en-US">
              <a:cs typeface="Calibri"/>
            </a:endParaRPr>
          </a:p>
          <a:p>
            <a:r>
              <a:rPr lang="en-US"/>
              <a:t>Teams of three teacher ambassadors </a:t>
            </a:r>
            <a:r>
              <a:rPr lang="en-US" sz="2900"/>
              <a:t>across the state</a:t>
            </a:r>
            <a:r>
              <a:rPr lang="en-US"/>
              <a:t> were located at various DOL Career Centers </a:t>
            </a:r>
            <a:endParaRPr lang="en-US">
              <a:cs typeface="Calibri"/>
            </a:endParaRPr>
          </a:p>
        </p:txBody>
      </p:sp>
    </p:spTree>
    <p:extLst>
      <p:ext uri="{BB962C8B-B14F-4D97-AF65-F5344CB8AC3E}">
        <p14:creationId xmlns:p14="http://schemas.microsoft.com/office/powerpoint/2010/main" val="222140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026E88D-1DAA-7CC9-EF72-FEB8B09ABA32}"/>
              </a:ext>
            </a:extLst>
          </p:cNvPr>
          <p:cNvPicPr>
            <a:picLocks noChangeAspect="1"/>
          </p:cNvPicPr>
          <p:nvPr/>
        </p:nvPicPr>
        <p:blipFill>
          <a:blip r:embed="rId2"/>
          <a:stretch>
            <a:fillRect/>
          </a:stretch>
        </p:blipFill>
        <p:spPr>
          <a:xfrm>
            <a:off x="1069181" y="247841"/>
            <a:ext cx="4779168" cy="6195631"/>
          </a:xfrm>
          <a:prstGeom prst="rect">
            <a:avLst/>
          </a:prstGeom>
        </p:spPr>
      </p:pic>
      <p:pic>
        <p:nvPicPr>
          <p:cNvPr id="5" name="Picture 5">
            <a:extLst>
              <a:ext uri="{FF2B5EF4-FFF2-40B4-BE49-F238E27FC236}">
                <a16:creationId xmlns:a16="http://schemas.microsoft.com/office/drawing/2014/main" id="{55E54D4F-5689-8B45-53B9-E22F7AABA42F}"/>
              </a:ext>
            </a:extLst>
          </p:cNvPr>
          <p:cNvPicPr>
            <a:picLocks noChangeAspect="1"/>
          </p:cNvPicPr>
          <p:nvPr/>
        </p:nvPicPr>
        <p:blipFill>
          <a:blip r:embed="rId3"/>
          <a:stretch>
            <a:fillRect/>
          </a:stretch>
        </p:blipFill>
        <p:spPr>
          <a:xfrm>
            <a:off x="7058025" y="125421"/>
            <a:ext cx="4612481" cy="5821346"/>
          </a:xfrm>
          <a:prstGeom prst="rect">
            <a:avLst/>
          </a:prstGeom>
        </p:spPr>
      </p:pic>
      <p:pic>
        <p:nvPicPr>
          <p:cNvPr id="6" name="Picture 6">
            <a:extLst>
              <a:ext uri="{FF2B5EF4-FFF2-40B4-BE49-F238E27FC236}">
                <a16:creationId xmlns:a16="http://schemas.microsoft.com/office/drawing/2014/main" id="{F92A3DA1-C688-BA07-103D-48A186BA9541}"/>
              </a:ext>
            </a:extLst>
          </p:cNvPr>
          <p:cNvPicPr>
            <a:picLocks noChangeAspect="1"/>
          </p:cNvPicPr>
          <p:nvPr/>
        </p:nvPicPr>
        <p:blipFill rotWithShape="1">
          <a:blip r:embed="rId4"/>
          <a:srcRect b="38126"/>
          <a:stretch/>
        </p:blipFill>
        <p:spPr>
          <a:xfrm>
            <a:off x="7129046" y="5572480"/>
            <a:ext cx="4612481" cy="1097955"/>
          </a:xfrm>
          <a:prstGeom prst="rect">
            <a:avLst/>
          </a:prstGeom>
        </p:spPr>
      </p:pic>
    </p:spTree>
    <p:extLst>
      <p:ext uri="{BB962C8B-B14F-4D97-AF65-F5344CB8AC3E}">
        <p14:creationId xmlns:p14="http://schemas.microsoft.com/office/powerpoint/2010/main" val="56998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8D9889-9467-4758-960E-F8FBA65E1968}"/>
              </a:ext>
            </a:extLst>
          </p:cNvPr>
          <p:cNvPicPr>
            <a:picLocks noChangeAspect="1"/>
          </p:cNvPicPr>
          <p:nvPr/>
        </p:nvPicPr>
        <p:blipFill>
          <a:blip r:embed="rId2"/>
          <a:stretch>
            <a:fillRect/>
          </a:stretch>
        </p:blipFill>
        <p:spPr>
          <a:xfrm>
            <a:off x="184150" y="293588"/>
            <a:ext cx="8521699" cy="6372689"/>
          </a:xfrm>
          <a:prstGeom prst="rect">
            <a:avLst/>
          </a:prstGeom>
        </p:spPr>
      </p:pic>
      <p:sp>
        <p:nvSpPr>
          <p:cNvPr id="5" name="TextBox 4">
            <a:extLst>
              <a:ext uri="{FF2B5EF4-FFF2-40B4-BE49-F238E27FC236}">
                <a16:creationId xmlns:a16="http://schemas.microsoft.com/office/drawing/2014/main" id="{2A18F397-5812-F082-248A-E8D3C38C0E03}"/>
              </a:ext>
            </a:extLst>
          </p:cNvPr>
          <p:cNvSpPr txBox="1"/>
          <p:nvPr/>
        </p:nvSpPr>
        <p:spPr>
          <a:xfrm>
            <a:off x="8929687" y="1143000"/>
            <a:ext cx="280392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Inquiry based-ask the question seek to answer</a:t>
            </a:r>
          </a:p>
          <a:p>
            <a:pPr marL="285750" indent="-285750">
              <a:buFont typeface="Arial"/>
              <a:buChar char="•"/>
            </a:pPr>
            <a:r>
              <a:rPr lang="en-US">
                <a:cs typeface="Calibri" panose="020F0502020204030204"/>
              </a:rPr>
              <a:t>Selection of companies we visited </a:t>
            </a:r>
          </a:p>
          <a:p>
            <a:pPr marL="285750" indent="-285750">
              <a:buFont typeface="Arial"/>
              <a:buChar char="•"/>
            </a:pPr>
            <a:r>
              <a:rPr lang="en-US">
                <a:cs typeface="Calibri" panose="020F0502020204030204"/>
              </a:rPr>
              <a:t>Answered specific questions we asked</a:t>
            </a:r>
          </a:p>
          <a:p>
            <a:pPr marL="285750" indent="-285750">
              <a:buFont typeface="Arial"/>
              <a:buChar char="•"/>
            </a:pPr>
            <a:r>
              <a:rPr lang="en-US">
                <a:cs typeface="Calibri" panose="020F0502020204030204"/>
              </a:rPr>
              <a:t>Each business has a QR code around the room</a:t>
            </a:r>
          </a:p>
          <a:p>
            <a:pPr marL="285750" indent="-285750">
              <a:buFont typeface="Arial"/>
              <a:buChar char="•"/>
            </a:pPr>
            <a:r>
              <a:rPr lang="en-US">
                <a:cs typeface="Calibri" panose="020F0502020204030204"/>
              </a:rPr>
              <a:t>Students use this tracking sheet </a:t>
            </a:r>
          </a:p>
          <a:p>
            <a:pPr marL="285750" indent="-285750">
              <a:buFont typeface="Arial"/>
              <a:buChar char="•"/>
            </a:pPr>
            <a:r>
              <a:rPr lang="en-US">
                <a:cs typeface="Calibri" panose="020F0502020204030204"/>
              </a:rPr>
              <a:t>Debrief </a:t>
            </a:r>
          </a:p>
        </p:txBody>
      </p:sp>
    </p:spTree>
    <p:extLst>
      <p:ext uri="{BB962C8B-B14F-4D97-AF65-F5344CB8AC3E}">
        <p14:creationId xmlns:p14="http://schemas.microsoft.com/office/powerpoint/2010/main" val="2663446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A882AF6-94C4-D769-B250-E977D7BEC06B}"/>
              </a:ext>
            </a:extLst>
          </p:cNvPr>
          <p:cNvPicPr>
            <a:picLocks noChangeAspect="1"/>
          </p:cNvPicPr>
          <p:nvPr/>
        </p:nvPicPr>
        <p:blipFill>
          <a:blip r:embed="rId2"/>
          <a:stretch>
            <a:fillRect/>
          </a:stretch>
        </p:blipFill>
        <p:spPr>
          <a:xfrm>
            <a:off x="711994" y="629908"/>
            <a:ext cx="4338637" cy="5610091"/>
          </a:xfrm>
          <a:prstGeom prst="rect">
            <a:avLst/>
          </a:prstGeom>
        </p:spPr>
      </p:pic>
      <p:pic>
        <p:nvPicPr>
          <p:cNvPr id="6" name="Picture 6">
            <a:extLst>
              <a:ext uri="{FF2B5EF4-FFF2-40B4-BE49-F238E27FC236}">
                <a16:creationId xmlns:a16="http://schemas.microsoft.com/office/drawing/2014/main" id="{DCFC785C-FBC5-CAAC-3971-FE23E00A6900}"/>
              </a:ext>
            </a:extLst>
          </p:cNvPr>
          <p:cNvPicPr>
            <a:picLocks noChangeAspect="1"/>
          </p:cNvPicPr>
          <p:nvPr/>
        </p:nvPicPr>
        <p:blipFill>
          <a:blip r:embed="rId3"/>
          <a:stretch>
            <a:fillRect/>
          </a:stretch>
        </p:blipFill>
        <p:spPr>
          <a:xfrm>
            <a:off x="4277233" y="277223"/>
            <a:ext cx="4612481" cy="2667854"/>
          </a:xfrm>
          <a:prstGeom prst="rect">
            <a:avLst/>
          </a:prstGeom>
        </p:spPr>
      </p:pic>
      <p:pic>
        <p:nvPicPr>
          <p:cNvPr id="7" name="Picture 7">
            <a:extLst>
              <a:ext uri="{FF2B5EF4-FFF2-40B4-BE49-F238E27FC236}">
                <a16:creationId xmlns:a16="http://schemas.microsoft.com/office/drawing/2014/main" id="{00686588-2096-19A4-0169-2DF9CDE647B3}"/>
              </a:ext>
            </a:extLst>
          </p:cNvPr>
          <p:cNvPicPr>
            <a:picLocks noChangeAspect="1"/>
          </p:cNvPicPr>
          <p:nvPr/>
        </p:nvPicPr>
        <p:blipFill>
          <a:blip r:embed="rId4"/>
          <a:stretch>
            <a:fillRect/>
          </a:stretch>
        </p:blipFill>
        <p:spPr>
          <a:xfrm>
            <a:off x="6522244" y="841085"/>
            <a:ext cx="5672137" cy="2770765"/>
          </a:xfrm>
          <a:prstGeom prst="rect">
            <a:avLst/>
          </a:prstGeom>
        </p:spPr>
      </p:pic>
      <p:pic>
        <p:nvPicPr>
          <p:cNvPr id="8" name="Picture 8">
            <a:extLst>
              <a:ext uri="{FF2B5EF4-FFF2-40B4-BE49-F238E27FC236}">
                <a16:creationId xmlns:a16="http://schemas.microsoft.com/office/drawing/2014/main" id="{706388D9-45B9-2044-CC78-E623B2D9ABBD}"/>
              </a:ext>
            </a:extLst>
          </p:cNvPr>
          <p:cNvPicPr>
            <a:picLocks noChangeAspect="1"/>
          </p:cNvPicPr>
          <p:nvPr/>
        </p:nvPicPr>
        <p:blipFill>
          <a:blip r:embed="rId5"/>
          <a:stretch>
            <a:fillRect/>
          </a:stretch>
        </p:blipFill>
        <p:spPr>
          <a:xfrm>
            <a:off x="5474494" y="3538247"/>
            <a:ext cx="5826918" cy="3031911"/>
          </a:xfrm>
          <a:prstGeom prst="rect">
            <a:avLst/>
          </a:prstGeom>
        </p:spPr>
      </p:pic>
    </p:spTree>
    <p:extLst>
      <p:ext uri="{BB962C8B-B14F-4D97-AF65-F5344CB8AC3E}">
        <p14:creationId xmlns:p14="http://schemas.microsoft.com/office/powerpoint/2010/main" val="139123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E278E37-A254-254D-D805-483793D720E3}"/>
              </a:ext>
            </a:extLst>
          </p:cNvPr>
          <p:cNvPicPr>
            <a:picLocks noChangeAspect="1"/>
          </p:cNvPicPr>
          <p:nvPr/>
        </p:nvPicPr>
        <p:blipFill>
          <a:blip r:embed="rId2"/>
          <a:stretch>
            <a:fillRect/>
          </a:stretch>
        </p:blipFill>
        <p:spPr>
          <a:xfrm>
            <a:off x="382587" y="276689"/>
            <a:ext cx="2743200" cy="3550310"/>
          </a:xfrm>
          <a:prstGeom prst="rect">
            <a:avLst/>
          </a:prstGeom>
        </p:spPr>
      </p:pic>
      <p:pic>
        <p:nvPicPr>
          <p:cNvPr id="5" name="Picture 5">
            <a:extLst>
              <a:ext uri="{FF2B5EF4-FFF2-40B4-BE49-F238E27FC236}">
                <a16:creationId xmlns:a16="http://schemas.microsoft.com/office/drawing/2014/main" id="{191F321B-E5B8-CDE1-48EE-A0E380C8B53C}"/>
              </a:ext>
            </a:extLst>
          </p:cNvPr>
          <p:cNvPicPr>
            <a:picLocks noChangeAspect="1"/>
          </p:cNvPicPr>
          <p:nvPr/>
        </p:nvPicPr>
        <p:blipFill>
          <a:blip r:embed="rId3"/>
          <a:stretch>
            <a:fillRect/>
          </a:stretch>
        </p:blipFill>
        <p:spPr>
          <a:xfrm>
            <a:off x="2926556" y="1787657"/>
            <a:ext cx="5195887" cy="4187562"/>
          </a:xfrm>
          <a:prstGeom prst="rect">
            <a:avLst/>
          </a:prstGeom>
        </p:spPr>
      </p:pic>
      <p:pic>
        <p:nvPicPr>
          <p:cNvPr id="6" name="Picture 6">
            <a:extLst>
              <a:ext uri="{FF2B5EF4-FFF2-40B4-BE49-F238E27FC236}">
                <a16:creationId xmlns:a16="http://schemas.microsoft.com/office/drawing/2014/main" id="{79CE84B1-A776-156C-5D54-1BA53F1DCAB7}"/>
              </a:ext>
            </a:extLst>
          </p:cNvPr>
          <p:cNvPicPr>
            <a:picLocks noChangeAspect="1"/>
          </p:cNvPicPr>
          <p:nvPr/>
        </p:nvPicPr>
        <p:blipFill>
          <a:blip r:embed="rId4"/>
          <a:stretch>
            <a:fillRect/>
          </a:stretch>
        </p:blipFill>
        <p:spPr>
          <a:xfrm>
            <a:off x="7671857" y="695341"/>
            <a:ext cx="4517231" cy="3535859"/>
          </a:xfrm>
          <a:prstGeom prst="rect">
            <a:avLst/>
          </a:prstGeom>
        </p:spPr>
      </p:pic>
    </p:spTree>
    <p:extLst>
      <p:ext uri="{BB962C8B-B14F-4D97-AF65-F5344CB8AC3E}">
        <p14:creationId xmlns:p14="http://schemas.microsoft.com/office/powerpoint/2010/main" val="4250286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7B720-50D6-F988-2429-DD1F72D91850}"/>
              </a:ext>
            </a:extLst>
          </p:cNvPr>
          <p:cNvPicPr>
            <a:picLocks noChangeAspect="1"/>
          </p:cNvPicPr>
          <p:nvPr/>
        </p:nvPicPr>
        <p:blipFill>
          <a:blip r:embed="rId2"/>
          <a:stretch>
            <a:fillRect/>
          </a:stretch>
        </p:blipFill>
        <p:spPr>
          <a:xfrm>
            <a:off x="628650" y="373575"/>
            <a:ext cx="5326856" cy="6487883"/>
          </a:xfrm>
          <a:prstGeom prst="rect">
            <a:avLst/>
          </a:prstGeom>
        </p:spPr>
      </p:pic>
      <p:pic>
        <p:nvPicPr>
          <p:cNvPr id="5" name="Picture 5">
            <a:extLst>
              <a:ext uri="{FF2B5EF4-FFF2-40B4-BE49-F238E27FC236}">
                <a16:creationId xmlns:a16="http://schemas.microsoft.com/office/drawing/2014/main" id="{6258CE8A-9307-CB00-D1B7-B503C1DB34D0}"/>
              </a:ext>
            </a:extLst>
          </p:cNvPr>
          <p:cNvPicPr>
            <a:picLocks noChangeAspect="1"/>
          </p:cNvPicPr>
          <p:nvPr/>
        </p:nvPicPr>
        <p:blipFill>
          <a:blip r:embed="rId3"/>
          <a:stretch>
            <a:fillRect/>
          </a:stretch>
        </p:blipFill>
        <p:spPr>
          <a:xfrm>
            <a:off x="6462712" y="1890713"/>
            <a:ext cx="4767262" cy="4969668"/>
          </a:xfrm>
          <a:prstGeom prst="rect">
            <a:avLst/>
          </a:prstGeom>
        </p:spPr>
      </p:pic>
      <p:sp>
        <p:nvSpPr>
          <p:cNvPr id="6" name="TextBox 5">
            <a:extLst>
              <a:ext uri="{FF2B5EF4-FFF2-40B4-BE49-F238E27FC236}">
                <a16:creationId xmlns:a16="http://schemas.microsoft.com/office/drawing/2014/main" id="{99652F11-9847-278D-26D1-32D7D428D4EA}"/>
              </a:ext>
            </a:extLst>
          </p:cNvPr>
          <p:cNvSpPr txBox="1"/>
          <p:nvPr/>
        </p:nvSpPr>
        <p:spPr>
          <a:xfrm>
            <a:off x="6482953" y="482203"/>
            <a:ext cx="49113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Potential for day 2-3 enrichment</a:t>
            </a:r>
          </a:p>
          <a:p>
            <a:pPr marL="285750" indent="-285750">
              <a:buFont typeface="Arial"/>
              <a:buChar char="•"/>
            </a:pPr>
            <a:r>
              <a:rPr lang="en-US">
                <a:cs typeface="Calibri" panose="020F0502020204030204"/>
              </a:rPr>
              <a:t>Students choose 2-4 deeper dive</a:t>
            </a:r>
          </a:p>
          <a:p>
            <a:pPr marL="285750" indent="-285750">
              <a:buFont typeface="Arial"/>
              <a:buChar char="•"/>
            </a:pPr>
            <a:r>
              <a:rPr lang="en-US">
                <a:cs typeface="Calibri" panose="020F0502020204030204"/>
              </a:rPr>
              <a:t>Like part I self-reflection rubric with debrief </a:t>
            </a:r>
          </a:p>
          <a:p>
            <a:endParaRPr lang="en-US">
              <a:cs typeface="Calibri" panose="020F0502020204030204"/>
            </a:endParaRPr>
          </a:p>
        </p:txBody>
      </p:sp>
    </p:spTree>
    <p:extLst>
      <p:ext uri="{BB962C8B-B14F-4D97-AF65-F5344CB8AC3E}">
        <p14:creationId xmlns:p14="http://schemas.microsoft.com/office/powerpoint/2010/main" val="567009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BEBB1-61F9-B0C9-0147-82D0F577702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latin typeface="+mj-lt"/>
                <a:ea typeface="+mj-ea"/>
                <a:cs typeface="+mj-cs"/>
              </a:rPr>
              <a:t>Lesson Plan </a:t>
            </a:r>
            <a:r>
              <a:rPr lang="en-US" sz="11500"/>
              <a:t>3</a:t>
            </a:r>
            <a:endParaRPr lang="en-US" sz="11500" kern="1200">
              <a:latin typeface="+mj-lt"/>
              <a:ea typeface="+mj-ea"/>
              <a:cs typeface="+mj-cs"/>
            </a:endParaRPr>
          </a:p>
        </p:txBody>
      </p:sp>
      <p:sp>
        <p:nvSpPr>
          <p:cNvPr id="3" name="Content Placeholder 2">
            <a:extLst>
              <a:ext uri="{FF2B5EF4-FFF2-40B4-BE49-F238E27FC236}">
                <a16:creationId xmlns:a16="http://schemas.microsoft.com/office/drawing/2014/main" id="{1BE71CB9-B2FD-C325-CFBB-C71CF3937096}"/>
              </a:ext>
            </a:extLst>
          </p:cNvPr>
          <p:cNvSpPr>
            <a:spLocks noGrp="1"/>
          </p:cNvSpPr>
          <p:nvPr>
            <p:ph idx="1"/>
          </p:nvPr>
        </p:nvSpPr>
        <p:spPr>
          <a:xfrm>
            <a:off x="1285241" y="4582814"/>
            <a:ext cx="7132335" cy="1312657"/>
          </a:xfrm>
        </p:spPr>
        <p:txBody>
          <a:bodyPr vert="horz" lIns="91440" tIns="45720" rIns="91440" bIns="45720" rtlCol="0" anchor="t">
            <a:normAutofit/>
          </a:bodyPr>
          <a:lstStyle/>
          <a:p>
            <a:pPr marL="0" indent="0">
              <a:buNone/>
            </a:pPr>
            <a:r>
              <a:rPr lang="en-US" sz="4400"/>
              <a:t>Soft Skills/Interview</a:t>
            </a:r>
            <a:endParaRPr lang="en-US">
              <a:ea typeface="+mn-ea"/>
              <a:cs typeface="+mn-cs"/>
            </a:endParaRPr>
          </a:p>
        </p:txBody>
      </p:sp>
    </p:spTree>
    <p:extLst>
      <p:ext uri="{BB962C8B-B14F-4D97-AF65-F5344CB8AC3E}">
        <p14:creationId xmlns:p14="http://schemas.microsoft.com/office/powerpoint/2010/main" val="2180863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BC93AF-784A-3E3F-4E2C-55200FCD2CAF}"/>
              </a:ext>
            </a:extLst>
          </p:cNvPr>
          <p:cNvPicPr>
            <a:picLocks noChangeAspect="1"/>
          </p:cNvPicPr>
          <p:nvPr/>
        </p:nvPicPr>
        <p:blipFill rotWithShape="1">
          <a:blip r:embed="rId2"/>
          <a:srcRect l="16837" t="16462" r="17500" b="8708"/>
          <a:stretch/>
        </p:blipFill>
        <p:spPr>
          <a:xfrm>
            <a:off x="1081170" y="214366"/>
            <a:ext cx="10029659" cy="6429268"/>
          </a:xfrm>
          <a:prstGeom prst="rect">
            <a:avLst/>
          </a:prstGeom>
        </p:spPr>
      </p:pic>
    </p:spTree>
    <p:extLst>
      <p:ext uri="{BB962C8B-B14F-4D97-AF65-F5344CB8AC3E}">
        <p14:creationId xmlns:p14="http://schemas.microsoft.com/office/powerpoint/2010/main" val="2490064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BC953-73E2-3CCB-7B0D-CB4F10704CA4}"/>
              </a:ext>
            </a:extLst>
          </p:cNvPr>
          <p:cNvPicPr>
            <a:picLocks noChangeAspect="1"/>
          </p:cNvPicPr>
          <p:nvPr/>
        </p:nvPicPr>
        <p:blipFill rotWithShape="1">
          <a:blip r:embed="rId2"/>
          <a:srcRect l="16837" t="16462" r="17806" b="8979"/>
          <a:stretch/>
        </p:blipFill>
        <p:spPr>
          <a:xfrm>
            <a:off x="940837" y="242006"/>
            <a:ext cx="10310326" cy="6615994"/>
          </a:xfrm>
          <a:prstGeom prst="rect">
            <a:avLst/>
          </a:prstGeom>
        </p:spPr>
      </p:pic>
    </p:spTree>
    <p:extLst>
      <p:ext uri="{BB962C8B-B14F-4D97-AF65-F5344CB8AC3E}">
        <p14:creationId xmlns:p14="http://schemas.microsoft.com/office/powerpoint/2010/main" val="634280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42F41-A202-D5BE-FC56-B6024541BA4A}"/>
              </a:ext>
            </a:extLst>
          </p:cNvPr>
          <p:cNvPicPr>
            <a:picLocks noChangeAspect="1"/>
          </p:cNvPicPr>
          <p:nvPr/>
        </p:nvPicPr>
        <p:blipFill rotWithShape="1">
          <a:blip r:embed="rId2"/>
          <a:srcRect l="16913" t="16326" r="17730" b="8707"/>
          <a:stretch/>
        </p:blipFill>
        <p:spPr>
          <a:xfrm>
            <a:off x="1416698" y="409918"/>
            <a:ext cx="9358604" cy="6038164"/>
          </a:xfrm>
          <a:prstGeom prst="rect">
            <a:avLst/>
          </a:prstGeom>
        </p:spPr>
      </p:pic>
    </p:spTree>
    <p:extLst>
      <p:ext uri="{BB962C8B-B14F-4D97-AF65-F5344CB8AC3E}">
        <p14:creationId xmlns:p14="http://schemas.microsoft.com/office/powerpoint/2010/main" val="2591129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8D360-D888-C3D3-C455-0C5237F35392}"/>
              </a:ext>
            </a:extLst>
          </p:cNvPr>
          <p:cNvPicPr>
            <a:picLocks noChangeAspect="1"/>
          </p:cNvPicPr>
          <p:nvPr/>
        </p:nvPicPr>
        <p:blipFill rotWithShape="1">
          <a:blip r:embed="rId2"/>
          <a:srcRect l="16684" t="16054" r="17576" b="8163"/>
          <a:stretch/>
        </p:blipFill>
        <p:spPr>
          <a:xfrm>
            <a:off x="1211425" y="261703"/>
            <a:ext cx="9769150" cy="6334594"/>
          </a:xfrm>
          <a:prstGeom prst="rect">
            <a:avLst/>
          </a:prstGeom>
        </p:spPr>
      </p:pic>
    </p:spTree>
    <p:extLst>
      <p:ext uri="{BB962C8B-B14F-4D97-AF65-F5344CB8AC3E}">
        <p14:creationId xmlns:p14="http://schemas.microsoft.com/office/powerpoint/2010/main" val="144888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FB2C8-A058-866E-95F1-D997A94ADFE1}"/>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What is the New York State Department of Labor Teacher Ambassador Program?</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DD134-D65A-6F18-153C-F6DE41661D95}"/>
              </a:ext>
            </a:extLst>
          </p:cNvPr>
          <p:cNvSpPr>
            <a:spLocks noGrp="1"/>
          </p:cNvSpPr>
          <p:nvPr>
            <p:ph idx="1"/>
          </p:nvPr>
        </p:nvSpPr>
        <p:spPr>
          <a:xfrm>
            <a:off x="4447308" y="591344"/>
            <a:ext cx="6906491" cy="5585619"/>
          </a:xfrm>
        </p:spPr>
        <p:txBody>
          <a:bodyPr anchor="ctr">
            <a:normAutofit/>
          </a:bodyPr>
          <a:lstStyle/>
          <a:p>
            <a:pPr marL="0" indent="0">
              <a:buNone/>
            </a:pPr>
            <a:r>
              <a:rPr lang="en-US" sz="2400" b="1"/>
              <a:t>Department of Labor Workforce Development teams and </a:t>
            </a:r>
            <a:r>
              <a:rPr lang="en-US" sz="2000"/>
              <a:t> </a:t>
            </a:r>
            <a:r>
              <a:rPr lang="en-US" sz="2400" b="1"/>
              <a:t>DOL leaders</a:t>
            </a:r>
          </a:p>
          <a:p>
            <a:pPr lvl="1"/>
            <a:r>
              <a:rPr lang="en-US" sz="2000"/>
              <a:t>Participated in informational meetings about the different divisions of the Department of Labor, professional development workshops, exposed to industry-specific career exploration, and career-related skill development</a:t>
            </a:r>
            <a:endParaRPr lang="en-US" sz="2000">
              <a:cs typeface="Calibri"/>
            </a:endParaRPr>
          </a:p>
          <a:p>
            <a:pPr lvl="1"/>
            <a:r>
              <a:rPr lang="en-US" sz="2000"/>
              <a:t>Visited and went on tours of businesses that have a </a:t>
            </a:r>
            <a:r>
              <a:rPr lang="en-US" sz="2000" b="1"/>
              <a:t>high </a:t>
            </a:r>
            <a:r>
              <a:rPr lang="en-US" sz="2000"/>
              <a:t>demand for many jobs requiring all different levels of education</a:t>
            </a:r>
            <a:endParaRPr lang="en-US" sz="2000">
              <a:cs typeface="Calibri"/>
            </a:endParaRPr>
          </a:p>
          <a:p>
            <a:pPr marL="0" indent="0">
              <a:buNone/>
            </a:pPr>
            <a:r>
              <a:rPr lang="en-US" sz="2400" b="1">
                <a:hlinkClick r:id="rId2"/>
              </a:rPr>
              <a:t>Teacher Ambassadors</a:t>
            </a:r>
            <a:endParaRPr lang="en-US" b="1">
              <a:cs typeface="Calibri" panose="020F0502020204030204"/>
            </a:endParaRPr>
          </a:p>
          <a:p>
            <a:r>
              <a:rPr lang="en-US" sz="2000"/>
              <a:t>Collaborated with each other to develop lesson plans and insights to industry needs that could be shared with their students/local districts</a:t>
            </a:r>
          </a:p>
          <a:p>
            <a:endParaRPr lang="en-US" sz="2200"/>
          </a:p>
        </p:txBody>
      </p:sp>
    </p:spTree>
    <p:extLst>
      <p:ext uri="{BB962C8B-B14F-4D97-AF65-F5344CB8AC3E}">
        <p14:creationId xmlns:p14="http://schemas.microsoft.com/office/powerpoint/2010/main" val="107873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124C7B-1BC2-D565-DAF0-A99D42E522B2}"/>
              </a:ext>
            </a:extLst>
          </p:cNvPr>
          <p:cNvPicPr>
            <a:picLocks noChangeAspect="1"/>
          </p:cNvPicPr>
          <p:nvPr/>
        </p:nvPicPr>
        <p:blipFill rotWithShape="1">
          <a:blip r:embed="rId2"/>
          <a:srcRect l="49439" t="15919" r="17653" b="8843"/>
          <a:stretch/>
        </p:blipFill>
        <p:spPr>
          <a:xfrm>
            <a:off x="3903306" y="609093"/>
            <a:ext cx="4385388" cy="5639813"/>
          </a:xfrm>
          <a:prstGeom prst="rect">
            <a:avLst/>
          </a:prstGeom>
        </p:spPr>
      </p:pic>
    </p:spTree>
    <p:extLst>
      <p:ext uri="{BB962C8B-B14F-4D97-AF65-F5344CB8AC3E}">
        <p14:creationId xmlns:p14="http://schemas.microsoft.com/office/powerpoint/2010/main" val="331305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FB2C8-A058-866E-95F1-D997A94ADFE1}"/>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What is the New York State Department of Labor Teacher Ambassador Program?</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BDD134-D65A-6F18-153C-F6DE41661D95}"/>
              </a:ext>
            </a:extLst>
          </p:cNvPr>
          <p:cNvSpPr>
            <a:spLocks noGrp="1"/>
          </p:cNvSpPr>
          <p:nvPr>
            <p:ph idx="1"/>
          </p:nvPr>
        </p:nvSpPr>
        <p:spPr>
          <a:xfrm>
            <a:off x="4447308" y="591344"/>
            <a:ext cx="6906491" cy="5585619"/>
          </a:xfrm>
        </p:spPr>
        <p:txBody>
          <a:bodyPr anchor="ctr">
            <a:normAutofit lnSpcReduction="10000"/>
          </a:bodyPr>
          <a:lstStyle/>
          <a:p>
            <a:r>
              <a:rPr lang="en-US" sz="2400" b="1"/>
              <a:t>Rationale behind the creation of the              Teacher Ambassador Program </a:t>
            </a:r>
          </a:p>
          <a:p>
            <a:pPr lvl="1"/>
            <a:r>
              <a:rPr lang="en-US"/>
              <a:t>Data shows there currently is a labor shortage that will continue to grow with the aging workforce. The word epidemic was not used to describe the labor shortage, but this annual Ambassador program and other programs are being instituted to avoid needing to use this word. </a:t>
            </a:r>
            <a:r>
              <a:rPr lang="en-US" sz="1800"/>
              <a:t>(Small example: 4,000 welders will retire in the Finger Lakes Region in the next five years)</a:t>
            </a:r>
          </a:p>
          <a:p>
            <a:pPr lvl="1"/>
            <a:r>
              <a:rPr lang="en-US"/>
              <a:t>Opportunities for high growth, high demand jobs that do not require a college education are enormous, but knowledge of these opportunities are low</a:t>
            </a:r>
          </a:p>
          <a:p>
            <a:pPr lvl="1"/>
            <a:r>
              <a:rPr lang="en-US"/>
              <a:t>The current young job seekers that do apply for are lacking basic skills to remain employed (terminated or quitting)</a:t>
            </a:r>
          </a:p>
          <a:p>
            <a:endParaRPr lang="en-US" sz="2200"/>
          </a:p>
        </p:txBody>
      </p:sp>
    </p:spTree>
    <p:extLst>
      <p:ext uri="{BB962C8B-B14F-4D97-AF65-F5344CB8AC3E}">
        <p14:creationId xmlns:p14="http://schemas.microsoft.com/office/powerpoint/2010/main" val="8447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9580F-5BF0-9DBA-DCF9-7AB00CB0AB76}"/>
              </a:ext>
            </a:extLst>
          </p:cNvPr>
          <p:cNvSpPr>
            <a:spLocks noGrp="1"/>
          </p:cNvSpPr>
          <p:nvPr>
            <p:ph type="title"/>
          </p:nvPr>
        </p:nvSpPr>
        <p:spPr>
          <a:xfrm>
            <a:off x="1171074" y="1396686"/>
            <a:ext cx="3240506" cy="4064628"/>
          </a:xfrm>
        </p:spPr>
        <p:txBody>
          <a:bodyPr>
            <a:normAutofit/>
          </a:bodyPr>
          <a:lstStyle/>
          <a:p>
            <a:r>
              <a:rPr lang="en-US">
                <a:solidFill>
                  <a:srgbClr val="FFFFFF"/>
                </a:solidFill>
              </a:rPr>
              <a:t>What the Rochester Region Teachers Experienced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0C425F-B787-95F5-C945-794F2DE17856}"/>
              </a:ext>
            </a:extLst>
          </p:cNvPr>
          <p:cNvSpPr>
            <a:spLocks noGrp="1"/>
          </p:cNvSpPr>
          <p:nvPr>
            <p:ph idx="1"/>
          </p:nvPr>
        </p:nvSpPr>
        <p:spPr>
          <a:xfrm>
            <a:off x="5370153" y="1461359"/>
            <a:ext cx="6241839" cy="3935281"/>
          </a:xfrm>
        </p:spPr>
        <p:txBody>
          <a:bodyPr>
            <a:normAutofit fontScale="62500" lnSpcReduction="20000"/>
          </a:bodyPr>
          <a:lstStyle/>
          <a:p>
            <a:r>
              <a:rPr lang="en-US" sz="3100"/>
              <a:t>Attended two weeks of professional development workshops with members of the Department of Labor to gain background information about the divisions of the department of labor and current NYS labor data</a:t>
            </a:r>
          </a:p>
          <a:p>
            <a:r>
              <a:rPr lang="en-US" sz="3100"/>
              <a:t>Met with NYS Commissioner of DOL and Commissioner of Department of Education to learn about their vision for the future and our role as Teacher Ambassadors</a:t>
            </a:r>
          </a:p>
          <a:p>
            <a:r>
              <a:rPr lang="en-US" sz="3100"/>
              <a:t>Met with DOL career counselors, workforce development employees and a variety of other employees in the DOL</a:t>
            </a:r>
          </a:p>
          <a:p>
            <a:r>
              <a:rPr lang="en-US" sz="3100"/>
              <a:t>Attended two job fairs</a:t>
            </a:r>
          </a:p>
          <a:p>
            <a:r>
              <a:rPr lang="en-US" sz="3100"/>
              <a:t>Toured/met virtually or in-person with 24 businesses throughout the Monroe and Surrounding Counties</a:t>
            </a:r>
          </a:p>
          <a:p>
            <a:endParaRPr lang="en-US"/>
          </a:p>
        </p:txBody>
      </p:sp>
    </p:spTree>
    <p:extLst>
      <p:ext uri="{BB962C8B-B14F-4D97-AF65-F5344CB8AC3E}">
        <p14:creationId xmlns:p14="http://schemas.microsoft.com/office/powerpoint/2010/main" val="385781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4D41C-54A2-17AF-5DC8-BF3D4C5DA726}"/>
              </a:ext>
            </a:extLst>
          </p:cNvPr>
          <p:cNvSpPr>
            <a:spLocks noGrp="1"/>
          </p:cNvSpPr>
          <p:nvPr>
            <p:ph type="ctrTitle"/>
          </p:nvPr>
        </p:nvSpPr>
        <p:spPr>
          <a:xfrm>
            <a:off x="4336881" y="4377304"/>
            <a:ext cx="7644627" cy="2751086"/>
          </a:xfrm>
        </p:spPr>
        <p:txBody>
          <a:bodyPr>
            <a:normAutofit fontScale="90000"/>
          </a:bodyPr>
          <a:lstStyle/>
          <a:p>
            <a:pPr algn="r"/>
            <a:r>
              <a:rPr lang="en-US" sz="5300" b="1"/>
              <a:t>Societal Challenge</a:t>
            </a:r>
            <a:r>
              <a:rPr lang="en-US" sz="3800"/>
              <a:t>:</a:t>
            </a:r>
            <a:br>
              <a:rPr lang="en-US" sz="3800"/>
            </a:br>
            <a:r>
              <a:rPr lang="en-US" sz="3100"/>
              <a:t>Schools are graduating students based on standards guidelines set by NYSED. </a:t>
            </a:r>
            <a:br>
              <a:rPr lang="en-US" sz="3100"/>
            </a:br>
            <a:br>
              <a:rPr lang="en-US" sz="3100"/>
            </a:br>
            <a:r>
              <a:rPr lang="en-US" sz="3100"/>
              <a:t>The common message from the 24 employers we visited shared that many of the students that are graduating from HS are not meeting minimum requirements for employment.</a:t>
            </a:r>
            <a:br>
              <a:rPr lang="en-US" sz="3100"/>
            </a:br>
            <a:br>
              <a:rPr lang="en-US" sz="3100"/>
            </a:br>
            <a:r>
              <a:rPr lang="en-US" sz="3100"/>
              <a:t>“How do schools prepare students not only to be college and career ready, but ready for “life?”</a:t>
            </a:r>
            <a:br>
              <a:rPr lang="en-US" sz="3100"/>
            </a:br>
            <a:r>
              <a:rPr lang="en-US" sz="2200" i="1"/>
              <a:t>Chris White, Deputy Commissioner for Workforce Development</a:t>
            </a:r>
            <a:br>
              <a:rPr lang="en-US" sz="3100"/>
            </a:br>
            <a:r>
              <a:rPr lang="en-US" sz="3100"/>
              <a:t> </a:t>
            </a:r>
            <a:br>
              <a:rPr lang="en-US" sz="3100"/>
            </a:br>
            <a:endParaRPr lang="en-US" sz="3800"/>
          </a:p>
        </p:txBody>
      </p:sp>
    </p:spTree>
    <p:extLst>
      <p:ext uri="{BB962C8B-B14F-4D97-AF65-F5344CB8AC3E}">
        <p14:creationId xmlns:p14="http://schemas.microsoft.com/office/powerpoint/2010/main" val="6670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104DA-5396-FCC0-346E-6379F6739EBB}"/>
              </a:ext>
            </a:extLst>
          </p:cNvPr>
          <p:cNvSpPr>
            <a:spLocks noGrp="1"/>
          </p:cNvSpPr>
          <p:nvPr>
            <p:ph type="title"/>
          </p:nvPr>
        </p:nvSpPr>
        <p:spPr>
          <a:xfrm>
            <a:off x="1171074" y="1396686"/>
            <a:ext cx="3240506" cy="4064628"/>
          </a:xfrm>
        </p:spPr>
        <p:txBody>
          <a:bodyPr>
            <a:normAutofit/>
          </a:bodyPr>
          <a:lstStyle/>
          <a:p>
            <a:r>
              <a:rPr lang="en-US">
                <a:solidFill>
                  <a:srgbClr val="FFFFFF"/>
                </a:solidFill>
              </a:rPr>
              <a:t>DOL Market Research</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D85EB7-10BF-EF09-DEB7-B060A6F21349}"/>
              </a:ext>
            </a:extLst>
          </p:cNvPr>
          <p:cNvSpPr>
            <a:spLocks noGrp="1"/>
          </p:cNvSpPr>
          <p:nvPr>
            <p:ph idx="1"/>
          </p:nvPr>
        </p:nvSpPr>
        <p:spPr>
          <a:xfrm>
            <a:off x="5370153" y="1526033"/>
            <a:ext cx="5536397" cy="3935281"/>
          </a:xfrm>
        </p:spPr>
        <p:txBody>
          <a:bodyPr>
            <a:normAutofit lnSpcReduction="10000"/>
          </a:bodyPr>
          <a:lstStyle/>
          <a:p>
            <a:pPr marL="0" indent="0" algn="ctr">
              <a:buNone/>
            </a:pPr>
            <a:r>
              <a:rPr lang="en-US" sz="3600" b="1"/>
              <a:t>NYS DOL SURVEY  - 2023</a:t>
            </a:r>
          </a:p>
          <a:p>
            <a:r>
              <a:rPr lang="en-US">
                <a:latin typeface="+mj-lt"/>
              </a:rPr>
              <a:t>8,500 Businesses</a:t>
            </a:r>
          </a:p>
          <a:p>
            <a:r>
              <a:rPr lang="en-US">
                <a:latin typeface="+mj-lt"/>
              </a:rPr>
              <a:t>20,200 Job Seekers</a:t>
            </a:r>
          </a:p>
          <a:p>
            <a:r>
              <a:rPr lang="en-US">
                <a:latin typeface="+mj-lt"/>
              </a:rPr>
              <a:t>Attracting and retaining workers top challenge of businesses</a:t>
            </a:r>
          </a:p>
          <a:p>
            <a:pPr lvl="1"/>
            <a:r>
              <a:rPr lang="en-US">
                <a:latin typeface="+mj-lt"/>
              </a:rPr>
              <a:t>Need new hires that want to work and have skills and endurance to continue to work. </a:t>
            </a:r>
            <a:r>
              <a:rPr lang="en-US" sz="1800">
                <a:latin typeface="+mj-lt"/>
              </a:rPr>
              <a:t>(Quitting due to not have “stamina” to work 8 hours and firing new hires due to lack of soft skills)</a:t>
            </a:r>
          </a:p>
          <a:p>
            <a:pPr marL="0" indent="0">
              <a:buNone/>
            </a:pPr>
            <a:endParaRPr lang="en-US"/>
          </a:p>
          <a:p>
            <a:endParaRPr lang="en-US"/>
          </a:p>
        </p:txBody>
      </p:sp>
    </p:spTree>
    <p:extLst>
      <p:ext uri="{BB962C8B-B14F-4D97-AF65-F5344CB8AC3E}">
        <p14:creationId xmlns:p14="http://schemas.microsoft.com/office/powerpoint/2010/main" val="410247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52F6E-695A-70E2-39C4-92B933154B4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Hardest positions to fill</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E27636-B7DC-1CAC-7E16-F7C8F426EC65}"/>
              </a:ext>
            </a:extLst>
          </p:cNvPr>
          <p:cNvPicPr>
            <a:picLocks noChangeAspect="1"/>
          </p:cNvPicPr>
          <p:nvPr/>
        </p:nvPicPr>
        <p:blipFill rotWithShape="1">
          <a:blip r:embed="rId2"/>
          <a:srcRect l="58654" t="31795" r="3269" b="29573"/>
          <a:stretch/>
        </p:blipFill>
        <p:spPr>
          <a:xfrm>
            <a:off x="5922492" y="1819928"/>
            <a:ext cx="5536001" cy="3159391"/>
          </a:xfrm>
          <a:prstGeom prst="rect">
            <a:avLst/>
          </a:prstGeom>
        </p:spPr>
      </p:pic>
    </p:spTree>
    <p:extLst>
      <p:ext uri="{BB962C8B-B14F-4D97-AF65-F5344CB8AC3E}">
        <p14:creationId xmlns:p14="http://schemas.microsoft.com/office/powerpoint/2010/main" val="182063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5A40462222DF4B844ED570B26466BE" ma:contentTypeVersion="21" ma:contentTypeDescription="Create a new document." ma:contentTypeScope="" ma:versionID="f5a4d84c0e44cfda3e3daaddfb025dcc">
  <xsd:schema xmlns:xsd="http://www.w3.org/2001/XMLSchema" xmlns:xs="http://www.w3.org/2001/XMLSchema" xmlns:p="http://schemas.microsoft.com/office/2006/metadata/properties" xmlns:ns2="b108b31e-acdd-45f1-997a-68a0556f30f4" xmlns:ns3="3108dbb9-caae-4c0d-9133-6a25b88eb72e" targetNamespace="http://schemas.microsoft.com/office/2006/metadata/properties" ma:root="true" ma:fieldsID="d982d9c33878ac012e530f2d2e614025" ns2:_="" ns3:_="">
    <xsd:import namespace="b108b31e-acdd-45f1-997a-68a0556f30f4"/>
    <xsd:import namespace="3108dbb9-caae-4c0d-9133-6a25b88eb72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ResourceType" minOccurs="0"/>
                <xsd:element ref="ns2:ResourceTopic" minOccurs="0"/>
                <xsd:element ref="ns2:Audience" minOccurs="0"/>
                <xsd:element ref="ns2:Region" minOccurs="0"/>
                <xsd:element ref="ns2:One_x002d_Line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8b31e-acdd-45f1-997a-68a0556f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ResourceType" ma:index="23"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Lesson Plan"/>
                    <xsd:enumeration value="Presentation"/>
                    <xsd:enumeration value="Worksheet"/>
                    <xsd:enumeration value="Project"/>
                  </xsd:restriction>
                </xsd:simpleType>
              </xsd:element>
            </xsd:sequence>
          </xsd:extension>
        </xsd:complexContent>
      </xsd:complexType>
    </xsd:element>
    <xsd:element name="ResourceTopic" ma:index="24"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Career Development/Awareness"/>
                    <xsd:enumeration value="Integrated Learning"/>
                    <xsd:enumeration value="Universal Foundational Skills"/>
                    <xsd:enumeration value="Career Specific"/>
                  </xsd:restriction>
                </xsd:simpleType>
              </xsd:element>
            </xsd:sequence>
          </xsd:extension>
        </xsd:complexContent>
      </xsd:complexType>
    </xsd:element>
    <xsd:element name="Audience" ma:index="25" nillable="true" ma:displayName="Audience" ma:format="Dropdown" ma:internalName="Audience">
      <xsd:simpleType>
        <xsd:restriction base="dms:Choice">
          <xsd:enumeration value="Middle School"/>
          <xsd:enumeration value="High School"/>
          <xsd:enumeration value="Both"/>
          <xsd:enumeration value="Adults (staff, board)"/>
        </xsd:restriction>
      </xsd:simpleType>
    </xsd:element>
    <xsd:element name="Region" ma:index="26" nillable="true" ma:displayName="Region" ma:format="Dropdown" ma:internalName="Region">
      <xsd:complexType>
        <xsd:complexContent>
          <xsd:extension base="dms:MultiChoice">
            <xsd:sequence>
              <xsd:element name="Value" maxOccurs="unbounded" minOccurs="0" nillable="true">
                <xsd:simpleType>
                  <xsd:restriction base="dms:Choice">
                    <xsd:enumeration value="Not Region Specific"/>
                    <xsd:enumeration value="Capital"/>
                    <xsd:enumeration value="Central"/>
                    <xsd:enumeration value="Finger Lakes"/>
                    <xsd:enumeration value="Hudson Valley"/>
                    <xsd:enumeration value="Long Island"/>
                    <xsd:enumeration value="Mohawk Valley"/>
                    <xsd:enumeration value="North Country"/>
                    <xsd:enumeration value="New York City"/>
                    <xsd:enumeration value="Southern Tier"/>
                    <xsd:enumeration value="Western Region"/>
                  </xsd:restriction>
                </xsd:simpleType>
              </xsd:element>
            </xsd:sequence>
          </xsd:extension>
        </xsd:complexContent>
      </xsd:complexType>
    </xsd:element>
    <xsd:element name="One_x002d_LineSummary" ma:index="28" nillable="true" ma:displayName="One-Line Summary" ma:format="Dropdown" ma:internalName="One_x002d_Lin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8dbb9-caae-4c0d-9133-6a25b88eb7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1b2bf1b-a2b3-4d98-9eb0-3afb8aedabce}" ma:internalName="TaxCatchAll" ma:showField="CatchAllData" ma:web="3108dbb9-caae-4c0d-9133-6a25b88eb7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08b31e-acdd-45f1-997a-68a0556f30f4">
      <Terms xmlns="http://schemas.microsoft.com/office/infopath/2007/PartnerControls"/>
    </lcf76f155ced4ddcb4097134ff3c332f>
    <TaxCatchAll xmlns="3108dbb9-caae-4c0d-9133-6a25b88eb72e" xsi:nil="true"/>
    <Region xmlns="b108b31e-acdd-45f1-997a-68a0556f30f4">
      <Value>Finger Lakes</Value>
    </Region>
    <ResourceTopic xmlns="b108b31e-acdd-45f1-997a-68a0556f30f4">
      <Value>Career Development/Awareness</Value>
    </ResourceTopic>
    <ResourceType xmlns="b108b31e-acdd-45f1-997a-68a0556f30f4">
      <Value>Presentation</Value>
    </ResourceType>
    <Audience xmlns="b108b31e-acdd-45f1-997a-68a0556f30f4">Adults (staff, board)</Audience>
    <One_x002d_LineSummary xmlns="b108b31e-acdd-45f1-997a-68a0556f30f4">With this presentation, the audience will learn about the Teacher Ambassador Program, the NYSDOL, and the regional labor market information.</One_x002d_LineSummary>
  </documentManagement>
</p:properties>
</file>

<file path=customXml/itemProps1.xml><?xml version="1.0" encoding="utf-8"?>
<ds:datastoreItem xmlns:ds="http://schemas.openxmlformats.org/officeDocument/2006/customXml" ds:itemID="{16EF3D62-C811-453B-8557-255D302C9D0A}"/>
</file>

<file path=customXml/itemProps2.xml><?xml version="1.0" encoding="utf-8"?>
<ds:datastoreItem xmlns:ds="http://schemas.openxmlformats.org/officeDocument/2006/customXml" ds:itemID="{2A82D9F9-34A0-493D-A6A4-98F37CAE8819}"/>
</file>

<file path=customXml/itemProps3.xml><?xml version="1.0" encoding="utf-8"?>
<ds:datastoreItem xmlns:ds="http://schemas.openxmlformats.org/officeDocument/2006/customXml" ds:itemID="{B12EF828-A6BF-49F6-B3CE-7231386BC6F3}"/>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Widescreen</PresentationFormat>
  <Paragraphs>120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-apple-system</vt:lpstr>
      <vt:lpstr>Arial</vt:lpstr>
      <vt:lpstr>Calibri</vt:lpstr>
      <vt:lpstr>Calibri Light</vt:lpstr>
      <vt:lpstr>Office Theme</vt:lpstr>
      <vt:lpstr>NYS Department of Labor  Teacher Ambassador Program</vt:lpstr>
      <vt:lpstr>Overview</vt:lpstr>
      <vt:lpstr>What is the New York State Department of Labor Teacher Ambassador Program?</vt:lpstr>
      <vt:lpstr>What is the New York State Department of Labor Teacher Ambassador Program?</vt:lpstr>
      <vt:lpstr>What is the New York State Department of Labor Teacher Ambassador Program?</vt:lpstr>
      <vt:lpstr>What the Rochester Region Teachers Experienced </vt:lpstr>
      <vt:lpstr>Societal Challenge: Schools are graduating students based on standards guidelines set by NYSED.   The common message from the 24 employers we visited shared that many of the students that are graduating from HS are not meeting minimum requirements for employment.  “How do schools prepare students not only to be college and career ready, but ready for “life?” Chris White, Deputy Commissioner for Workforce Development   </vt:lpstr>
      <vt:lpstr>DOL Market Research</vt:lpstr>
      <vt:lpstr>Hardest positions to fill</vt:lpstr>
      <vt:lpstr>Common Skills Lacking Among  New Employees (Technical &amp; Non-Technical)</vt:lpstr>
      <vt:lpstr>Workforce Relationship w/ Education</vt:lpstr>
      <vt:lpstr>Training Desired - Statewide</vt:lpstr>
      <vt:lpstr>Employment Trends in Finger Lakes Region</vt:lpstr>
      <vt:lpstr>DOL Services</vt:lpstr>
      <vt:lpstr>DOL Services</vt:lpstr>
      <vt:lpstr>NYSED Dept of Education Commissioner  Quote</vt:lpstr>
      <vt:lpstr>Employers Interviewed</vt:lpstr>
      <vt:lpstr>Key Takeaways</vt:lpstr>
      <vt:lpstr>Key Takeaways</vt:lpstr>
      <vt:lpstr>Solutions for consideration</vt:lpstr>
      <vt:lpstr>Solutions for Consideration</vt:lpstr>
      <vt:lpstr>Solutions for consideration</vt:lpstr>
      <vt:lpstr>Teacher Ambassador's</vt:lpstr>
      <vt:lpstr>Lesson Plan 1</vt:lpstr>
      <vt:lpstr>PowerPoint Presentation</vt:lpstr>
      <vt:lpstr>PowerPoint Presentation</vt:lpstr>
      <vt:lpstr>PowerPoint Presentation</vt:lpstr>
      <vt:lpstr>PowerPoint Presentation</vt:lpstr>
      <vt:lpstr>Lesson Plan 2</vt:lpstr>
      <vt:lpstr>PowerPoint Presentation</vt:lpstr>
      <vt:lpstr>PowerPoint Presentation</vt:lpstr>
      <vt:lpstr>PowerPoint Presentation</vt:lpstr>
      <vt:lpstr>PowerPoint Presentation</vt:lpstr>
      <vt:lpstr>PowerPoint Presentation</vt:lpstr>
      <vt:lpstr>Lesson Plan 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Department of Labor  Teacher Ambassador Program</dc:title>
  <dc:creator>DiCesare, Louis (LABOR)</dc:creator>
  <cp:keywords>Teacher Ambassador Program, Department of Labor, Workforce Development, Rochester</cp:keywords>
  <cp:lastModifiedBy>DiCesare, Louis (LABOR)</cp:lastModifiedBy>
  <cp:revision>1</cp:revision>
  <cp:lastPrinted>2023-08-01T15:32:32Z</cp:lastPrinted>
  <dcterms:created xsi:type="dcterms:W3CDTF">2023-07-28T14:36:05Z</dcterms:created>
  <dcterms:modified xsi:type="dcterms:W3CDTF">2023-08-04T18:18:34Z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0x0101005C5A40462222DF4B844ED570B26466BE</vt:lpwstr>
  </property>
  <property fmtid="{D5CDD505-2E9C-101B-9397-08002B2CF9AE}" pid="3" name="MediaServiceImageTags">
    <vt:lpwstr/>
  </property>
</Properties>
</file>