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5143500" type="screen16x9"/>
  <p:notesSz cx="6858000" cy="9144000"/>
  <p:embeddedFontLst>
    <p:embeddedFont>
      <p:font typeface="Old Standard TT" panose="020B0604020202020204" charset="0"/>
      <p:regular r:id="rId19"/>
      <p:bold r:id="rId20"/>
      <p:italic r:id="rId21"/>
    </p:embeddedFont>
    <p:embeddedFont>
      <p:font typeface="Proxima Nova"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9D10E0-1E14-24A7-0235-EFD05849BC47}" v="3" dt="2024-08-14T18:06:16.3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1.fntdata"/><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Rouville, Erin R (LABOR)" userId="S::erin.derouville@labor.ny.gov::19f0492a-9cf7-423f-a782-8e20733e0667" providerId="AD" clId="Web-{459D10E0-1E14-24A7-0235-EFD05849BC47}"/>
    <pc:docChg chg="modSld">
      <pc:chgData name="DeRouville, Erin R (LABOR)" userId="S::erin.derouville@labor.ny.gov::19f0492a-9cf7-423f-a782-8e20733e0667" providerId="AD" clId="Web-{459D10E0-1E14-24A7-0235-EFD05849BC47}" dt="2024-08-14T18:06:14.279" v="1" actId="20577"/>
      <pc:docMkLst>
        <pc:docMk/>
      </pc:docMkLst>
      <pc:sldChg chg="modSp">
        <pc:chgData name="DeRouville, Erin R (LABOR)" userId="S::erin.derouville@labor.ny.gov::19f0492a-9cf7-423f-a782-8e20733e0667" providerId="AD" clId="Web-{459D10E0-1E14-24A7-0235-EFD05849BC47}" dt="2024-08-14T18:06:14.279" v="1" actId="20577"/>
        <pc:sldMkLst>
          <pc:docMk/>
          <pc:sldMk cId="0" sldId="256"/>
        </pc:sldMkLst>
        <pc:spChg chg="mod">
          <ac:chgData name="DeRouville, Erin R (LABOR)" userId="S::erin.derouville@labor.ny.gov::19f0492a-9cf7-423f-a782-8e20733e0667" providerId="AD" clId="Web-{459D10E0-1E14-24A7-0235-EFD05849BC47}" dt="2024-08-14T18:06:14.279" v="1" actId="20577"/>
          <ac:spMkLst>
            <pc:docMk/>
            <pc:sldMk cId="0" sldId="256"/>
            <ac:spMk id="5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ed023a8a91_0_1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ed023a8a91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ed023a8a91_0_1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ed023a8a91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ed023a8a91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ed023a8a91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2ed023a8a91_1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2ed023a8a91_1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2ed023a8a91_1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2ed023a8a91_1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ed023a8a91_1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ed023a8a91_1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ed023a8a91_1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ed023a8a91_1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ed023a8a91_0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ed023a8a91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ed023a8a91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ed023a8a91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ed023a8a91_0_1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ed023a8a91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ed023a8a91_0_1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ed023a8a91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ed023a8a91_0_1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ed023a8a91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641934" y="3597500"/>
            <a:ext cx="390300" cy="0"/>
          </a:xfrm>
          <a:prstGeom prst="straightConnector1">
            <a:avLst/>
          </a:prstGeom>
          <a:noFill/>
          <a:ln w="28575" cap="flat" cmpd="sng">
            <a:solidFill>
              <a:schemeClr val="accent1"/>
            </a:solidFill>
            <a:prstDash val="solid"/>
            <a:round/>
            <a:headEnd type="none" w="sm" len="sm"/>
            <a:tailEnd type="none" w="sm" len="sm"/>
          </a:ln>
        </p:spPr>
      </p:cxnSp>
      <p:sp>
        <p:nvSpPr>
          <p:cNvPr id="12" name="Google Shape;12;p2"/>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a:endParaRPr/>
          </a:p>
        </p:txBody>
      </p:sp>
      <p:sp>
        <p:nvSpPr>
          <p:cNvPr id="13" name="Google Shape;13;p2"/>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039650"/>
            <a:ext cx="8520600" cy="21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w="28575" cap="flat" cmpd="sng">
            <a:solidFill>
              <a:schemeClr val="lt2"/>
            </a:solidFill>
            <a:prstDash val="solid"/>
            <a:round/>
            <a:headEnd type="none" w="sm" len="sm"/>
            <a:tailEnd type="none" w="sm" len="sm"/>
          </a:ln>
        </p:spPr>
      </p:cxnSp>
      <p:sp>
        <p:nvSpPr>
          <p:cNvPr id="17" name="Google Shape;17;p3"/>
          <p:cNvSpPr txBox="1">
            <a:spLocks noGrp="1"/>
          </p:cNvSpPr>
          <p:nvPr>
            <p:ph type="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6864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265500" y="1382350"/>
            <a:ext cx="4045200" cy="1333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a:endParaRPr/>
          </a:p>
        </p:txBody>
      </p:sp>
      <p:sp>
        <p:nvSpPr>
          <p:cNvPr id="43" name="Google Shape;43;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accent1"/>
              </a:buClr>
              <a:buSzPts val="1800"/>
              <a:buChar char="●"/>
              <a:defRPr>
                <a:solidFill>
                  <a:schemeClr val="accent1"/>
                </a:solidFill>
              </a:defRPr>
            </a:lvl1pPr>
            <a:lvl2pPr marL="914400" lvl="1" indent="-317500">
              <a:spcBef>
                <a:spcPts val="0"/>
              </a:spcBef>
              <a:spcAft>
                <a:spcPts val="0"/>
              </a:spcAft>
              <a:buClr>
                <a:schemeClr val="accent1"/>
              </a:buClr>
              <a:buSzPts val="1400"/>
              <a:buChar char="○"/>
              <a:defRPr>
                <a:solidFill>
                  <a:schemeClr val="accent1"/>
                </a:solidFill>
              </a:defRPr>
            </a:lvl2pPr>
            <a:lvl3pPr marL="1371600" lvl="2" indent="-317500">
              <a:spcBef>
                <a:spcPts val="0"/>
              </a:spcBef>
              <a:spcAft>
                <a:spcPts val="0"/>
              </a:spcAft>
              <a:buClr>
                <a:schemeClr val="accent1"/>
              </a:buClr>
              <a:buSzPts val="1400"/>
              <a:buChar char="■"/>
              <a:defRPr>
                <a:solidFill>
                  <a:schemeClr val="accent1"/>
                </a:solidFill>
              </a:defRPr>
            </a:lvl3pPr>
            <a:lvl4pPr marL="1828800" lvl="3" indent="-317500">
              <a:spcBef>
                <a:spcPts val="0"/>
              </a:spcBef>
              <a:spcAft>
                <a:spcPts val="0"/>
              </a:spcAft>
              <a:buClr>
                <a:schemeClr val="accent1"/>
              </a:buClr>
              <a:buSzPts val="1400"/>
              <a:buChar char="●"/>
              <a:defRPr>
                <a:solidFill>
                  <a:schemeClr val="accent1"/>
                </a:solidFill>
              </a:defRPr>
            </a:lvl4pPr>
            <a:lvl5pPr marL="2286000" lvl="4" indent="-317500">
              <a:spcBef>
                <a:spcPts val="0"/>
              </a:spcBef>
              <a:spcAft>
                <a:spcPts val="0"/>
              </a:spcAft>
              <a:buClr>
                <a:schemeClr val="accent1"/>
              </a:buClr>
              <a:buSzPts val="1400"/>
              <a:buChar char="○"/>
              <a:defRPr>
                <a:solidFill>
                  <a:schemeClr val="accent1"/>
                </a:solidFill>
              </a:defRPr>
            </a:lvl5pPr>
            <a:lvl6pPr marL="2743200" lvl="5" indent="-317500">
              <a:spcBef>
                <a:spcPts val="0"/>
              </a:spcBef>
              <a:spcAft>
                <a:spcPts val="0"/>
              </a:spcAft>
              <a:buClr>
                <a:schemeClr val="accent1"/>
              </a:buClr>
              <a:buSzPts val="1400"/>
              <a:buChar char="■"/>
              <a:defRPr>
                <a:solidFill>
                  <a:schemeClr val="accent1"/>
                </a:solidFill>
              </a:defRPr>
            </a:lvl6pPr>
            <a:lvl7pPr marL="3200400" lvl="6" indent="-317500">
              <a:spcBef>
                <a:spcPts val="0"/>
              </a:spcBef>
              <a:spcAft>
                <a:spcPts val="0"/>
              </a:spcAft>
              <a:buClr>
                <a:schemeClr val="accent1"/>
              </a:buClr>
              <a:buSzPts val="1400"/>
              <a:buChar char="●"/>
              <a:defRPr>
                <a:solidFill>
                  <a:schemeClr val="accent1"/>
                </a:solidFill>
              </a:defRPr>
            </a:lvl7pPr>
            <a:lvl8pPr marL="3657600" lvl="7" indent="-317500">
              <a:spcBef>
                <a:spcPts val="0"/>
              </a:spcBef>
              <a:spcAft>
                <a:spcPts val="0"/>
              </a:spcAft>
              <a:buClr>
                <a:schemeClr val="accent1"/>
              </a:buClr>
              <a:buSzPts val="1400"/>
              <a:buChar char="○"/>
              <a:defRPr>
                <a:solidFill>
                  <a:schemeClr val="accent1"/>
                </a:solidFill>
              </a:defRPr>
            </a:lvl8pPr>
            <a:lvl9pPr marL="4114800" lvl="8" indent="-317500">
              <a:spcBef>
                <a:spcPts val="0"/>
              </a:spcBef>
              <a:spcAft>
                <a:spcPts val="0"/>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8" name="Google Shape;48;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perback">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132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Google Shape;7;p1"/>
          <p:cNvSpPr txBox="1">
            <a:spLocks noGrp="1"/>
          </p:cNvSpPr>
          <p:nvPr>
            <p:ph type="body" idx="1"/>
          </p:nvPr>
        </p:nvSpPr>
        <p:spPr>
          <a:xfrm>
            <a:off x="311700" y="1171600"/>
            <a:ext cx="8520600" cy="3397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marL="914400" lvl="1"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marL="1371600" lvl="2"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marL="1828800" lvl="3"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marL="2286000" lvl="4"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marL="2743200" lvl="5"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marL="3200400" lvl="6"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marL="3657600" lvl="7"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marL="4114800" lvl="8"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acces.nysed.gov/vr/apply-vocational-rehabilitation-services" TargetMode="External"/><Relationship Id="rId7" Type="http://schemas.openxmlformats.org/officeDocument/2006/relationships/hyperlink" Target="https://vimeo.com/483376782"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vimeo.com/483376397" TargetMode="External"/><Relationship Id="rId5" Type="http://schemas.openxmlformats.org/officeDocument/2006/relationships/hyperlink" Target="https://vimeo.com/483375715" TargetMode="External"/><Relationship Id="rId4" Type="http://schemas.openxmlformats.org/officeDocument/2006/relationships/hyperlink" Target="https://www.acces.nysed.gov/vr/queens-district-office"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dol.ny.gov/location/long-island-city-workforce1-career-center" TargetMode="External"/><Relationship Id="rId3" Type="http://schemas.openxmlformats.org/officeDocument/2006/relationships/hyperlink" Target="https://dol.ny.gov/location/bronx-workforce1-career-center" TargetMode="External"/><Relationship Id="rId7" Type="http://schemas.openxmlformats.org/officeDocument/2006/relationships/hyperlink" Target="https://dol.ny.gov/location/hunts-point-workforce1-career-center"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dol.ny.gov/location/flushing-library-workforce1-career-center" TargetMode="External"/><Relationship Id="rId5" Type="http://schemas.openxmlformats.org/officeDocument/2006/relationships/hyperlink" Target="https://dol.ny.gov/location/elmhurst-workforce1-career-center" TargetMode="External"/><Relationship Id="rId10" Type="http://schemas.openxmlformats.org/officeDocument/2006/relationships/image" Target="../media/image3.png"/><Relationship Id="rId4" Type="http://schemas.openxmlformats.org/officeDocument/2006/relationships/hyperlink" Target="https://dol.ny.gov/location/brooklyn-workforce1-career-center" TargetMode="External"/><Relationship Id="rId9" Type="http://schemas.openxmlformats.org/officeDocument/2006/relationships/hyperlink" Target="https://dol.ny.gov/location/lower-manhattan-workforce1-career-center"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jobzone.labor.ny.gov/jz/views/jobzone/guest.js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hyperlink" Target="https://www.dol.gov/agencies/eta/one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areerzone.labor.ny.gov/jz/views/careerzone/search/occupation/occupationSearchResult.js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careerzone.labor.ny.gov/jz/views/careerzone/index.js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dol.ny.gov/career-services/career-services-for-persons-with-disabilities"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dol.ny.gov/apprenticeship/overview"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l.ny.gov/apprenticeship/apprenticeship-contact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s://dol.ny.gov/apprenticeship/apprenticeship-trade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288425" y="135625"/>
            <a:ext cx="9694200" cy="1522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4000" b="1" dirty="0">
                <a:solidFill>
                  <a:schemeClr val="dk1"/>
                </a:solidFill>
              </a:rPr>
              <a:t>NYS Department of Labor Resources </a:t>
            </a:r>
            <a:endParaRPr sz="4000" b="1" dirty="0">
              <a:solidFill>
                <a:schemeClr val="dk1"/>
              </a:solidFill>
            </a:endParaRPr>
          </a:p>
        </p:txBody>
      </p:sp>
      <p:sp>
        <p:nvSpPr>
          <p:cNvPr id="60" name="Google Shape;60;p13"/>
          <p:cNvSpPr txBox="1"/>
          <p:nvPr/>
        </p:nvSpPr>
        <p:spPr>
          <a:xfrm>
            <a:off x="432650" y="1874725"/>
            <a:ext cx="8572500" cy="89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lt1"/>
                </a:solidFill>
                <a:latin typeface="Old Standard TT"/>
                <a:ea typeface="Old Standard TT"/>
                <a:cs typeface="Old Standard TT"/>
                <a:sym typeface="Old Standard TT"/>
              </a:rPr>
              <a:t>Parents Supporting Students with Individualized Education Plans (IEPs) and 504 Plans</a:t>
            </a:r>
            <a:endParaRPr sz="3200">
              <a:solidFill>
                <a:schemeClr val="lt1"/>
              </a:solidFill>
              <a:latin typeface="Old Standard TT"/>
              <a:ea typeface="Old Standard TT"/>
              <a:cs typeface="Old Standard TT"/>
              <a:sym typeface="Old Standard TT"/>
            </a:endParaRPr>
          </a:p>
          <a:p>
            <a:pPr marL="0" lvl="0" indent="0" algn="l" rtl="0">
              <a:spcBef>
                <a:spcPts val="0"/>
              </a:spcBef>
              <a:spcAft>
                <a:spcPts val="0"/>
              </a:spcAft>
              <a:buNone/>
            </a:pPr>
            <a:endParaRPr sz="3200">
              <a:solidFill>
                <a:schemeClr val="lt1"/>
              </a:solidFill>
              <a:latin typeface="Old Standard TT"/>
              <a:ea typeface="Old Standard TT"/>
              <a:cs typeface="Old Standard TT"/>
              <a:sym typeface="Old Standard TT"/>
            </a:endParaRPr>
          </a:p>
          <a:p>
            <a:pPr marL="0" lvl="0" indent="0" algn="l" rtl="0">
              <a:spcBef>
                <a:spcPts val="0"/>
              </a:spcBef>
              <a:spcAft>
                <a:spcPts val="0"/>
              </a:spcAft>
              <a:buNone/>
            </a:pPr>
            <a:r>
              <a:rPr lang="en" sz="2400">
                <a:solidFill>
                  <a:schemeClr val="lt1"/>
                </a:solidFill>
                <a:latin typeface="Old Standard TT"/>
                <a:ea typeface="Old Standard TT"/>
                <a:cs typeface="Old Standard TT"/>
                <a:sym typeface="Old Standard TT"/>
              </a:rPr>
              <a:t>JobZone, CareerZone, Apprenticeship, ACCESS- VR</a:t>
            </a:r>
            <a:endParaRPr sz="2400">
              <a:solidFill>
                <a:schemeClr val="lt1"/>
              </a:solidFill>
              <a:latin typeface="Old Standard TT"/>
              <a:ea typeface="Old Standard TT"/>
              <a:cs typeface="Old Standard TT"/>
              <a:sym typeface="Old Standard T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2"/>
          <p:cNvSpPr txBox="1">
            <a:spLocks noGrp="1"/>
          </p:cNvSpPr>
          <p:nvPr>
            <p:ph type="title"/>
          </p:nvPr>
        </p:nvSpPr>
        <p:spPr>
          <a:xfrm>
            <a:off x="311700" y="311675"/>
            <a:ext cx="9441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500"/>
              <a:t>Adult Career and Continuing Education Services-Vocational Rehabilitation (ACCESS- VR) </a:t>
            </a:r>
            <a:endParaRPr sz="2500"/>
          </a:p>
        </p:txBody>
      </p:sp>
      <p:sp>
        <p:nvSpPr>
          <p:cNvPr id="120" name="Google Shape;120;p22"/>
          <p:cNvSpPr txBox="1">
            <a:spLocks noGrp="1"/>
          </p:cNvSpPr>
          <p:nvPr>
            <p:ph type="body" idx="1"/>
          </p:nvPr>
        </p:nvSpPr>
        <p:spPr>
          <a:xfrm>
            <a:off x="248100" y="1393850"/>
            <a:ext cx="8895900" cy="3397200"/>
          </a:xfrm>
          <a:prstGeom prst="rect">
            <a:avLst/>
          </a:prstGeom>
        </p:spPr>
        <p:txBody>
          <a:bodyPr spcFirstLastPara="1" wrap="square" lIns="91425" tIns="91425" rIns="91425" bIns="91425" anchor="t" anchorCtr="0">
            <a:normAutofit/>
          </a:bodyPr>
          <a:lstStyle/>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Assist individuals with disabilities to </a:t>
            </a:r>
            <a:r>
              <a:rPr lang="en" sz="1500" b="1">
                <a:latin typeface="Proxima Nova"/>
                <a:ea typeface="Proxima Nova"/>
                <a:cs typeface="Proxima Nova"/>
                <a:sym typeface="Proxima Nova"/>
              </a:rPr>
              <a:t>maintain employment and promote independent life skills</a:t>
            </a:r>
            <a:endParaRPr sz="1500" b="1">
              <a:latin typeface="Proxima Nova"/>
              <a:ea typeface="Proxima Nova"/>
              <a:cs typeface="Proxima Nova"/>
              <a:sym typeface="Proxima Nova"/>
            </a:endParaRPr>
          </a:p>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ACCESS- VR believes that all individuals with disabilities can benefit from vocational rehabilitation services and should have opportunities to work in jobs integrated within their communities</a:t>
            </a:r>
            <a:endParaRPr sz="1500">
              <a:latin typeface="Proxima Nova"/>
              <a:ea typeface="Proxima Nova"/>
              <a:cs typeface="Proxima Nova"/>
              <a:sym typeface="Proxima Nova"/>
            </a:endParaRPr>
          </a:p>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Requirements: </a:t>
            </a:r>
            <a:endParaRPr sz="1500">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b="1">
                <a:latin typeface="Proxima Nova"/>
                <a:ea typeface="Proxima Nova"/>
                <a:cs typeface="Proxima Nova"/>
                <a:sym typeface="Proxima Nova"/>
              </a:rPr>
              <a:t>An individual with a disability/disabilities</a:t>
            </a:r>
            <a:endParaRPr sz="1500" b="1">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b="1">
                <a:latin typeface="Proxima Nova"/>
                <a:ea typeface="Proxima Nova"/>
                <a:cs typeface="Proxima Nova"/>
                <a:sym typeface="Proxima Nova"/>
              </a:rPr>
              <a:t>At least 14 years old </a:t>
            </a:r>
            <a:endParaRPr sz="1500" b="1">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b="1">
                <a:latin typeface="Proxima Nova"/>
                <a:ea typeface="Proxima Nova"/>
                <a:cs typeface="Proxima Nova"/>
                <a:sym typeface="Proxima Nova"/>
              </a:rPr>
              <a:t>Available and willing to actively participate in the vocational rehabilitation process.</a:t>
            </a:r>
            <a:endParaRPr sz="1500" b="1">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3"/>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ACCESS-VR Resources </a:t>
            </a:r>
            <a:endParaRPr/>
          </a:p>
        </p:txBody>
      </p:sp>
      <p:sp>
        <p:nvSpPr>
          <p:cNvPr id="126" name="Google Shape;126;p23"/>
          <p:cNvSpPr txBox="1">
            <a:spLocks noGrp="1"/>
          </p:cNvSpPr>
          <p:nvPr>
            <p:ph type="body" idx="1"/>
          </p:nvPr>
        </p:nvSpPr>
        <p:spPr>
          <a:xfrm>
            <a:off x="311700" y="1058225"/>
            <a:ext cx="4260300" cy="33972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Vocational Counseling and Guidance</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Assessments and Evaluations</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Rehabilitation Technology</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Special Transportation</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Adaptive Driver Training</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Work Readiness</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Training including tuition, related fees, required textbooks</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Vocational</a:t>
            </a:r>
            <a:endParaRPr sz="1400">
              <a:latin typeface="Proxima Nova"/>
              <a:ea typeface="Proxima Nova"/>
              <a:cs typeface="Proxima Nova"/>
              <a:sym typeface="Proxima Nova"/>
            </a:endParaRPr>
          </a:p>
          <a:p>
            <a:pPr marL="457200" lvl="0" indent="-317500" algn="l" rtl="0">
              <a:lnSpc>
                <a:spcPct val="150000"/>
              </a:lnSpc>
              <a:spcBef>
                <a:spcPts val="0"/>
              </a:spcBef>
              <a:spcAft>
                <a:spcPts val="0"/>
              </a:spcAft>
              <a:buSzPts val="1400"/>
              <a:buFont typeface="Proxima Nova"/>
              <a:buChar char="●"/>
            </a:pPr>
            <a:r>
              <a:rPr lang="en" sz="1400">
                <a:latin typeface="Proxima Nova"/>
                <a:ea typeface="Proxima Nova"/>
                <a:cs typeface="Proxima Nova"/>
                <a:sym typeface="Proxima Nova"/>
              </a:rPr>
              <a:t>College</a:t>
            </a:r>
            <a:endParaRPr sz="1400">
              <a:latin typeface="Proxima Nova"/>
              <a:ea typeface="Proxima Nova"/>
              <a:cs typeface="Proxima Nova"/>
              <a:sym typeface="Proxima Nova"/>
            </a:endParaRPr>
          </a:p>
          <a:p>
            <a:pPr marL="457200" lvl="0" indent="0" algn="l" rtl="0">
              <a:lnSpc>
                <a:spcPct val="95000"/>
              </a:lnSpc>
              <a:spcBef>
                <a:spcPts val="1200"/>
              </a:spcBef>
              <a:spcAft>
                <a:spcPts val="1200"/>
              </a:spcAft>
              <a:buNone/>
            </a:pPr>
            <a:endParaRPr sz="1400">
              <a:latin typeface="Proxima Nova"/>
              <a:ea typeface="Proxima Nova"/>
              <a:cs typeface="Proxima Nova"/>
              <a:sym typeface="Proxima Nova"/>
            </a:endParaRPr>
          </a:p>
        </p:txBody>
      </p:sp>
      <p:sp>
        <p:nvSpPr>
          <p:cNvPr id="127" name="Google Shape;127;p23"/>
          <p:cNvSpPr txBox="1"/>
          <p:nvPr/>
        </p:nvSpPr>
        <p:spPr>
          <a:xfrm>
            <a:off x="4857300" y="1058225"/>
            <a:ext cx="3975000" cy="28068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Tutor, Reader and Note Taker services </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Youth Services</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Physical and mental restoration services</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Medical care for acute conditions arising during the program</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Modifications to homes, vehicles and worksites</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Job Development and Placement</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Work Try Out &amp; On the Job Training</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Job Coaching</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Occupational tools and equipment</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Goods, inventory, equipment and supplies for self-employment</a:t>
            </a:r>
            <a:endParaRPr>
              <a:solidFill>
                <a:schemeClr val="dk1"/>
              </a:solidFill>
              <a:latin typeface="Proxima Nova"/>
              <a:ea typeface="Proxima Nova"/>
              <a:cs typeface="Proxima Nova"/>
              <a:sym typeface="Proxima Nova"/>
            </a:endParaRPr>
          </a:p>
          <a:p>
            <a:pPr marL="457200" lvl="0" indent="-317500" algn="l" rtl="0">
              <a:lnSpc>
                <a:spcPct val="115000"/>
              </a:lnSpc>
              <a:spcBef>
                <a:spcPts val="0"/>
              </a:spcBef>
              <a:spcAft>
                <a:spcPts val="0"/>
              </a:spcAft>
              <a:buClr>
                <a:schemeClr val="dk1"/>
              </a:buClr>
              <a:buSzPts val="1400"/>
              <a:buFont typeface="Proxima Nova"/>
              <a:buChar char="●"/>
            </a:pPr>
            <a:r>
              <a:rPr lang="en">
                <a:solidFill>
                  <a:schemeClr val="dk1"/>
                </a:solidFill>
                <a:latin typeface="Proxima Nova"/>
                <a:ea typeface="Proxima Nova"/>
                <a:cs typeface="Proxima Nova"/>
                <a:sym typeface="Proxima Nova"/>
              </a:rPr>
              <a:t>Occupational and business licenses</a:t>
            </a:r>
            <a:endParaRPr>
              <a:solidFill>
                <a:schemeClr val="dk1"/>
              </a:solidFill>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to Apply for ACCESS-VR</a:t>
            </a:r>
            <a:endParaRPr/>
          </a:p>
        </p:txBody>
      </p:sp>
      <p:sp>
        <p:nvSpPr>
          <p:cNvPr id="133" name="Google Shape;133;p24"/>
          <p:cNvSpPr txBox="1">
            <a:spLocks noGrp="1"/>
          </p:cNvSpPr>
          <p:nvPr>
            <p:ph type="body" idx="1"/>
          </p:nvPr>
        </p:nvSpPr>
        <p:spPr>
          <a:xfrm>
            <a:off x="311700" y="955700"/>
            <a:ext cx="8520600" cy="3397200"/>
          </a:xfrm>
          <a:prstGeom prst="rect">
            <a:avLst/>
          </a:prstGeom>
        </p:spPr>
        <p:txBody>
          <a:bodyPr spcFirstLastPara="1" wrap="square" lIns="91425" tIns="91425" rIns="91425" bIns="91425" anchor="t" anchorCtr="0">
            <a:noAutofit/>
          </a:bodyPr>
          <a:lstStyle/>
          <a:p>
            <a:pPr marL="457200" lvl="0" indent="-323850" algn="l" rtl="0">
              <a:lnSpc>
                <a:spcPct val="150000"/>
              </a:lnSpc>
              <a:spcBef>
                <a:spcPts val="0"/>
              </a:spcBef>
              <a:spcAft>
                <a:spcPts val="0"/>
              </a:spcAft>
              <a:buSzPts val="1500"/>
              <a:buFont typeface="Proxima Nova"/>
              <a:buChar char="●"/>
            </a:pPr>
            <a:r>
              <a:rPr lang="en" sz="1500" b="1">
                <a:latin typeface="Proxima Nova"/>
                <a:ea typeface="Proxima Nova"/>
                <a:cs typeface="Proxima Nova"/>
                <a:sym typeface="Proxima Nova"/>
              </a:rPr>
              <a:t>Documentation</a:t>
            </a:r>
            <a:r>
              <a:rPr lang="en" sz="1500">
                <a:latin typeface="Proxima Nova"/>
                <a:ea typeface="Proxima Nova"/>
                <a:cs typeface="Proxima Nova"/>
                <a:sym typeface="Proxima Nova"/>
              </a:rPr>
              <a:t> is required to support eligibility required to determine services appointed </a:t>
            </a:r>
            <a:endParaRPr sz="1500">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Medical Records </a:t>
            </a:r>
            <a:endParaRPr sz="1500">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Social Security Administration Benefits (SSI/SSDI Award Letter)</a:t>
            </a:r>
            <a:endParaRPr sz="1500">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Mental Health/Substance Abuse Treatment Plan</a:t>
            </a:r>
            <a:endParaRPr sz="1500">
              <a:latin typeface="Proxima Nova"/>
              <a:ea typeface="Proxima Nova"/>
              <a:cs typeface="Proxima Nova"/>
              <a:sym typeface="Proxima Nova"/>
            </a:endParaRPr>
          </a:p>
          <a:p>
            <a:pPr marL="914400" lvl="1"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Individualized Educational Plan (IEP) or 504 Accommodations Plan (504 Plan)</a:t>
            </a:r>
            <a:endParaRPr sz="1500">
              <a:latin typeface="Proxima Nova"/>
              <a:ea typeface="Proxima Nova"/>
              <a:cs typeface="Proxima Nova"/>
              <a:sym typeface="Proxima Nova"/>
            </a:endParaRPr>
          </a:p>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Application details </a:t>
            </a:r>
            <a:r>
              <a:rPr lang="en" sz="1500" u="sng">
                <a:latin typeface="Proxima Nova"/>
                <a:ea typeface="Proxima Nova"/>
                <a:cs typeface="Proxima Nova"/>
                <a:sym typeface="Proxima Nova"/>
                <a:hlinkClick r:id="rId3"/>
              </a:rPr>
              <a:t>https://www.acces.nysed.gov/vr/apply-vocational-rehabilitation-services</a:t>
            </a:r>
            <a:r>
              <a:rPr lang="en" sz="1500">
                <a:latin typeface="Proxima Nova"/>
                <a:ea typeface="Proxima Nova"/>
                <a:cs typeface="Proxima Nova"/>
                <a:sym typeface="Proxima Nova"/>
              </a:rPr>
              <a:t> </a:t>
            </a:r>
            <a:endParaRPr sz="1500">
              <a:latin typeface="Proxima Nova"/>
              <a:ea typeface="Proxima Nova"/>
              <a:cs typeface="Proxima Nova"/>
              <a:sym typeface="Proxima Nova"/>
            </a:endParaRPr>
          </a:p>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VR Counselor contact information </a:t>
            </a:r>
            <a:r>
              <a:rPr lang="en" sz="1500" u="sng">
                <a:latin typeface="Proxima Nova"/>
                <a:ea typeface="Proxima Nova"/>
                <a:cs typeface="Proxima Nova"/>
                <a:sym typeface="Proxima Nova"/>
                <a:hlinkClick r:id="rId4"/>
              </a:rPr>
              <a:t>https://www.acces.nysed.gov/vr/queens-district-office</a:t>
            </a:r>
            <a:endParaRPr sz="1500">
              <a:latin typeface="Proxima Nova"/>
              <a:ea typeface="Proxima Nova"/>
              <a:cs typeface="Proxima Nova"/>
              <a:sym typeface="Proxima Nova"/>
            </a:endParaRPr>
          </a:p>
          <a:p>
            <a:pPr marL="457200" lvl="0" indent="-323850" algn="l" rtl="0">
              <a:lnSpc>
                <a:spcPct val="150000"/>
              </a:lnSpc>
              <a:spcBef>
                <a:spcPts val="0"/>
              </a:spcBef>
              <a:spcAft>
                <a:spcPts val="0"/>
              </a:spcAft>
              <a:buSzPts val="1500"/>
              <a:buFont typeface="Proxima Nova"/>
              <a:buChar char="●"/>
            </a:pPr>
            <a:r>
              <a:rPr lang="en" sz="1500">
                <a:latin typeface="Proxima Nova"/>
                <a:ea typeface="Proxima Nova"/>
                <a:cs typeface="Proxima Nova"/>
                <a:sym typeface="Proxima Nova"/>
              </a:rPr>
              <a:t>Helpful videos!</a:t>
            </a:r>
            <a:endParaRPr sz="1500">
              <a:latin typeface="Proxima Nova"/>
              <a:ea typeface="Proxima Nova"/>
              <a:cs typeface="Proxima Nova"/>
              <a:sym typeface="Proxima Nova"/>
            </a:endParaRPr>
          </a:p>
          <a:p>
            <a:pPr marL="914400" lvl="1" indent="-323850" algn="l" rtl="0">
              <a:lnSpc>
                <a:spcPct val="111111"/>
              </a:lnSpc>
              <a:spcBef>
                <a:spcPts val="0"/>
              </a:spcBef>
              <a:spcAft>
                <a:spcPts val="0"/>
              </a:spcAft>
              <a:buSzPts val="1500"/>
              <a:buFont typeface="Proxima Nova"/>
              <a:buChar char="○"/>
            </a:pPr>
            <a:r>
              <a:rPr lang="en" sz="1500">
                <a:latin typeface="Proxima Nova"/>
                <a:ea typeface="Proxima Nova"/>
                <a:cs typeface="Proxima Nova"/>
                <a:sym typeface="Proxima Nova"/>
              </a:rPr>
              <a:t>ACCES-VR: Your Journey to Employment Begins Today </a:t>
            </a:r>
            <a:r>
              <a:rPr lang="en" sz="1500" u="sng">
                <a:latin typeface="Proxima Nova"/>
                <a:ea typeface="Proxima Nova"/>
                <a:cs typeface="Proxima Nova"/>
                <a:sym typeface="Proxima Nova"/>
                <a:hlinkClick r:id="rId5"/>
              </a:rPr>
              <a:t>https://vimeo.com/483375715</a:t>
            </a:r>
            <a:endParaRPr sz="1500">
              <a:latin typeface="Proxima Nova"/>
              <a:ea typeface="Proxima Nova"/>
              <a:cs typeface="Proxima Nova"/>
              <a:sym typeface="Proxima Nova"/>
            </a:endParaRPr>
          </a:p>
          <a:p>
            <a:pPr marL="914400" lvl="1" indent="-323850" algn="l" rtl="0">
              <a:lnSpc>
                <a:spcPct val="111111"/>
              </a:lnSpc>
              <a:spcBef>
                <a:spcPts val="0"/>
              </a:spcBef>
              <a:spcAft>
                <a:spcPts val="0"/>
              </a:spcAft>
              <a:buSzPts val="1500"/>
              <a:buFont typeface="Proxima Nova"/>
              <a:buChar char="○"/>
            </a:pPr>
            <a:r>
              <a:rPr lang="en" sz="1500">
                <a:uFill>
                  <a:noFill/>
                </a:uFill>
                <a:latin typeface="Proxima Nova"/>
                <a:ea typeface="Proxima Nova"/>
                <a:cs typeface="Proxima Nova"/>
                <a:sym typeface="Proxima Nova"/>
                <a:hlinkClick r:id="rId6"/>
              </a:rPr>
              <a:t>How to Apply for ACCES-VR Services</a:t>
            </a:r>
            <a:r>
              <a:rPr lang="en" sz="1500">
                <a:latin typeface="Proxima Nova"/>
                <a:ea typeface="Proxima Nova"/>
                <a:cs typeface="Proxima Nova"/>
                <a:sym typeface="Proxima Nova"/>
              </a:rPr>
              <a:t> </a:t>
            </a:r>
            <a:r>
              <a:rPr lang="en" sz="1500" u="sng">
                <a:latin typeface="Proxima Nova"/>
                <a:ea typeface="Proxima Nova"/>
                <a:cs typeface="Proxima Nova"/>
                <a:sym typeface="Proxima Nova"/>
                <a:hlinkClick r:id="rId6"/>
              </a:rPr>
              <a:t>https://vimeo.com/483376397</a:t>
            </a:r>
            <a:endParaRPr sz="1500">
              <a:latin typeface="Proxima Nova"/>
              <a:ea typeface="Proxima Nova"/>
              <a:cs typeface="Proxima Nova"/>
              <a:sym typeface="Proxima Nova"/>
            </a:endParaRPr>
          </a:p>
          <a:p>
            <a:pPr marL="914400" lvl="1" indent="-323850" algn="l" rtl="0">
              <a:lnSpc>
                <a:spcPct val="111111"/>
              </a:lnSpc>
              <a:spcBef>
                <a:spcPts val="0"/>
              </a:spcBef>
              <a:spcAft>
                <a:spcPts val="0"/>
              </a:spcAft>
              <a:buSzPts val="1500"/>
              <a:buFont typeface="Proxima Nova"/>
              <a:buChar char="○"/>
            </a:pPr>
            <a:r>
              <a:rPr lang="en" sz="1500">
                <a:latin typeface="Proxima Nova"/>
                <a:ea typeface="Proxima Nova"/>
                <a:cs typeface="Proxima Nova"/>
                <a:sym typeface="Proxima Nova"/>
              </a:rPr>
              <a:t>Do You Want A Job that Requires a College Degree </a:t>
            </a:r>
            <a:r>
              <a:rPr lang="en" sz="1500" u="sng">
                <a:latin typeface="Proxima Nova"/>
                <a:ea typeface="Proxima Nova"/>
                <a:cs typeface="Proxima Nova"/>
                <a:sym typeface="Proxima Nova"/>
                <a:hlinkClick r:id="rId7"/>
              </a:rPr>
              <a:t>https://vimeo.com/483376782</a:t>
            </a:r>
            <a:r>
              <a:rPr lang="en" sz="1500">
                <a:latin typeface="Proxima Nova"/>
                <a:ea typeface="Proxima Nova"/>
                <a:cs typeface="Proxima Nova"/>
                <a:sym typeface="Proxima Nova"/>
              </a:rPr>
              <a:t> </a:t>
            </a:r>
            <a:endParaRPr sz="1500">
              <a:latin typeface="Proxima Nova"/>
              <a:ea typeface="Proxima Nova"/>
              <a:cs typeface="Proxima Nova"/>
              <a:sym typeface="Proxima Nova"/>
            </a:endParaRPr>
          </a:p>
          <a:p>
            <a:pPr marL="457200" lvl="0" indent="0" algn="l" rtl="0">
              <a:spcBef>
                <a:spcPts val="600"/>
              </a:spcBef>
              <a:spcAft>
                <a:spcPts val="1200"/>
              </a:spcAft>
              <a:buNone/>
            </a:pPr>
            <a:endParaRPr sz="1500">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Dept. of Labor Career Centers in New York</a:t>
            </a:r>
            <a:endParaRPr/>
          </a:p>
        </p:txBody>
      </p:sp>
      <p:sp>
        <p:nvSpPr>
          <p:cNvPr id="139" name="Google Shape;139;p25"/>
          <p:cNvSpPr txBox="1">
            <a:spLocks noGrp="1"/>
          </p:cNvSpPr>
          <p:nvPr>
            <p:ph type="body" idx="1"/>
          </p:nvPr>
        </p:nvSpPr>
        <p:spPr>
          <a:xfrm>
            <a:off x="311700" y="1171600"/>
            <a:ext cx="8520600" cy="37809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sz="2035" u="sng">
                <a:solidFill>
                  <a:srgbClr val="980000"/>
                </a:solidFill>
                <a:latin typeface="Proxima Nova"/>
                <a:ea typeface="Proxima Nova"/>
                <a:cs typeface="Proxima Nova"/>
                <a:sym typeface="Proxima Nova"/>
                <a:hlinkClick r:id="rId3">
                  <a:extLst>
                    <a:ext uri="{A12FA001-AC4F-418D-AE19-62706E023703}">
                      <ahyp:hlinkClr xmlns:ahyp="http://schemas.microsoft.com/office/drawing/2018/hyperlinkcolor" val="tx"/>
                    </a:ext>
                  </a:extLst>
                </a:hlinkClick>
              </a:rPr>
              <a:t>Bronx Workforce 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Brooklyn </a:t>
            </a:r>
            <a:r>
              <a:rPr lang="en" sz="2035" u="sng">
                <a:solidFill>
                  <a:srgbClr val="980000"/>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Workforce1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5">
                  <a:extLst>
                    <a:ext uri="{A12FA001-AC4F-418D-AE19-62706E023703}">
                      <ahyp:hlinkClr xmlns:ahyp="http://schemas.microsoft.com/office/drawing/2018/hyperlinkcolor" val="tx"/>
                    </a:ext>
                  </a:extLst>
                </a:hlinkClick>
              </a:rPr>
              <a:t>Elmhurst Workforce 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Flushing Library </a:t>
            </a:r>
            <a:r>
              <a:rPr lang="en" sz="2035" u="sng">
                <a:solidFill>
                  <a:srgbClr val="980000"/>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Workforce1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7">
                  <a:extLst>
                    <a:ext uri="{A12FA001-AC4F-418D-AE19-62706E023703}">
                      <ahyp:hlinkClr xmlns:ahyp="http://schemas.microsoft.com/office/drawing/2018/hyperlinkcolor" val="tx"/>
                    </a:ext>
                  </a:extLst>
                </a:hlinkClick>
              </a:rPr>
              <a:t>Hunts Point </a:t>
            </a:r>
            <a:r>
              <a:rPr lang="en" sz="2035" u="sng">
                <a:solidFill>
                  <a:srgbClr val="980000"/>
                </a:solidFill>
                <a:latin typeface="Proxima Nova"/>
                <a:ea typeface="Proxima Nova"/>
                <a:cs typeface="Proxima Nova"/>
                <a:sym typeface="Proxima Nova"/>
                <a:hlinkClick r:id="rId7">
                  <a:extLst>
                    <a:ext uri="{A12FA001-AC4F-418D-AE19-62706E023703}">
                      <ahyp:hlinkClr xmlns:ahyp="http://schemas.microsoft.com/office/drawing/2018/hyperlinkcolor" val="tx"/>
                    </a:ext>
                  </a:extLst>
                </a:hlinkClick>
              </a:rPr>
              <a:t>Workforce1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8">
                  <a:extLst>
                    <a:ext uri="{A12FA001-AC4F-418D-AE19-62706E023703}">
                      <ahyp:hlinkClr xmlns:ahyp="http://schemas.microsoft.com/office/drawing/2018/hyperlinkcolor" val="tx"/>
                    </a:ext>
                  </a:extLst>
                </a:hlinkClick>
              </a:rPr>
              <a:t>Long Island City </a:t>
            </a:r>
            <a:r>
              <a:rPr lang="en" sz="2035" u="sng">
                <a:solidFill>
                  <a:srgbClr val="980000"/>
                </a:solidFill>
                <a:latin typeface="Proxima Nova"/>
                <a:ea typeface="Proxima Nova"/>
                <a:cs typeface="Proxima Nova"/>
                <a:sym typeface="Proxima Nova"/>
                <a:hlinkClick r:id="rId8">
                  <a:extLst>
                    <a:ext uri="{A12FA001-AC4F-418D-AE19-62706E023703}">
                      <ahyp:hlinkClr xmlns:ahyp="http://schemas.microsoft.com/office/drawing/2018/hyperlinkcolor" val="tx"/>
                    </a:ext>
                  </a:extLst>
                </a:hlinkClick>
              </a:rPr>
              <a:t>Workforce1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r>
              <a:rPr lang="en" sz="2035" u="sng">
                <a:solidFill>
                  <a:srgbClr val="980000"/>
                </a:solidFill>
                <a:latin typeface="Proxima Nova"/>
                <a:ea typeface="Proxima Nova"/>
                <a:cs typeface="Proxima Nova"/>
                <a:sym typeface="Proxima Nova"/>
                <a:hlinkClick r:id="rId9">
                  <a:extLst>
                    <a:ext uri="{A12FA001-AC4F-418D-AE19-62706E023703}">
                      <ahyp:hlinkClr xmlns:ahyp="http://schemas.microsoft.com/office/drawing/2018/hyperlinkcolor" val="tx"/>
                    </a:ext>
                  </a:extLst>
                </a:hlinkClick>
              </a:rPr>
              <a:t>Lower Manhattan </a:t>
            </a:r>
            <a:r>
              <a:rPr lang="en" sz="2035" u="sng">
                <a:solidFill>
                  <a:srgbClr val="980000"/>
                </a:solidFill>
                <a:latin typeface="Proxima Nova"/>
                <a:ea typeface="Proxima Nova"/>
                <a:cs typeface="Proxima Nova"/>
                <a:sym typeface="Proxima Nova"/>
                <a:hlinkClick r:id="rId9">
                  <a:extLst>
                    <a:ext uri="{A12FA001-AC4F-418D-AE19-62706E023703}">
                      <ahyp:hlinkClr xmlns:ahyp="http://schemas.microsoft.com/office/drawing/2018/hyperlinkcolor" val="tx"/>
                    </a:ext>
                  </a:extLst>
                </a:hlinkClick>
              </a:rPr>
              <a:t>Workforce1</a:t>
            </a:r>
            <a:endParaRPr sz="2035">
              <a:solidFill>
                <a:srgbClr val="980000"/>
              </a:solidFill>
              <a:latin typeface="Proxima Nova"/>
              <a:ea typeface="Proxima Nova"/>
              <a:cs typeface="Proxima Nova"/>
              <a:sym typeface="Proxima Nova"/>
            </a:endParaRPr>
          </a:p>
          <a:p>
            <a:pPr marL="0" lvl="0" indent="0" algn="l" rtl="0">
              <a:spcBef>
                <a:spcPts val="1200"/>
              </a:spcBef>
              <a:spcAft>
                <a:spcPts val="0"/>
              </a:spcAft>
              <a:buNone/>
            </a:pPr>
            <a:endParaRPr/>
          </a:p>
          <a:p>
            <a:pPr marL="0" lvl="0" indent="0" algn="ctr" rtl="0">
              <a:spcBef>
                <a:spcPts val="1200"/>
              </a:spcBef>
              <a:spcAft>
                <a:spcPts val="1200"/>
              </a:spcAft>
              <a:buNone/>
            </a:pPr>
            <a:r>
              <a:rPr lang="en" sz="1917" b="1" i="1">
                <a:solidFill>
                  <a:srgbClr val="0000FF"/>
                </a:solidFill>
              </a:rPr>
              <a:t>Don't know where to get started? Go visit any one of the Dept. of Labor's Career Centers to get individualized help</a:t>
            </a:r>
            <a:endParaRPr sz="1917" b="1" i="1">
              <a:solidFill>
                <a:srgbClr val="0000FF"/>
              </a:solidFill>
            </a:endParaRPr>
          </a:p>
        </p:txBody>
      </p:sp>
      <p:pic>
        <p:nvPicPr>
          <p:cNvPr id="140" name="Google Shape;140;p25"/>
          <p:cNvPicPr preferRelativeResize="0"/>
          <p:nvPr/>
        </p:nvPicPr>
        <p:blipFill>
          <a:blip r:embed="rId10">
            <a:alphaModFix/>
          </a:blip>
          <a:stretch>
            <a:fillRect/>
          </a:stretch>
        </p:blipFill>
        <p:spPr>
          <a:xfrm>
            <a:off x="5110025" y="1339888"/>
            <a:ext cx="2686050" cy="25812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Job Zone (those no longer in high school)</a:t>
            </a:r>
            <a:endParaRPr/>
          </a:p>
        </p:txBody>
      </p:sp>
      <p:sp>
        <p:nvSpPr>
          <p:cNvPr id="66" name="Google Shape;66;p14"/>
          <p:cNvSpPr txBox="1">
            <a:spLocks noGrp="1"/>
          </p:cNvSpPr>
          <p:nvPr>
            <p:ph type="body" idx="1"/>
          </p:nvPr>
        </p:nvSpPr>
        <p:spPr>
          <a:xfrm>
            <a:off x="311700" y="1171600"/>
            <a:ext cx="8520600" cy="3825000"/>
          </a:xfrm>
          <a:prstGeom prst="rect">
            <a:avLst/>
          </a:prstGeom>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100" b="1" u="sng">
                <a:solidFill>
                  <a:srgbClr val="980000"/>
                </a:solidFill>
                <a:hlinkClick r:id="rId3">
                  <a:extLst>
                    <a:ext uri="{A12FA001-AC4F-418D-AE19-62706E023703}">
                      <ahyp:hlinkClr xmlns:ahyp="http://schemas.microsoft.com/office/drawing/2018/hyperlinkcolor" val="tx"/>
                    </a:ext>
                  </a:extLst>
                </a:hlinkClick>
              </a:rPr>
              <a:t>Job Zone</a:t>
            </a:r>
            <a:r>
              <a:rPr lang="en">
                <a:solidFill>
                  <a:srgbClr val="0A0A0A"/>
                </a:solidFill>
                <a:latin typeface="Proxima Nova"/>
                <a:ea typeface="Proxima Nova"/>
                <a:cs typeface="Proxima Nova"/>
                <a:sym typeface="Proxima Nova"/>
              </a:rPr>
              <a:t> - For those no longer in high school, the Dept of Labor has Job Zone! You can manage your career, organize your job search, and a lot more.</a:t>
            </a:r>
            <a:endParaRPr>
              <a:solidFill>
                <a:srgbClr val="0A0A0A"/>
              </a:solidFill>
              <a:latin typeface="Proxima Nova"/>
              <a:ea typeface="Proxima Nova"/>
              <a:cs typeface="Proxima Nova"/>
              <a:sym typeface="Proxima Nova"/>
            </a:endParaRPr>
          </a:p>
          <a:p>
            <a:pPr marL="457200" lvl="0" indent="-342900" algn="l" rtl="0">
              <a:spcBef>
                <a:spcPts val="0"/>
              </a:spcBef>
              <a:spcAft>
                <a:spcPts val="0"/>
              </a:spcAft>
              <a:buClr>
                <a:srgbClr val="0A0A0A"/>
              </a:buClr>
              <a:buSzPts val="1800"/>
              <a:buFont typeface="Proxima Nova"/>
              <a:buChar char="●"/>
            </a:pPr>
            <a:r>
              <a:rPr lang="en">
                <a:solidFill>
                  <a:srgbClr val="0A0A0A"/>
                </a:solidFill>
                <a:latin typeface="Proxima Nova"/>
                <a:ea typeface="Proxima Nova"/>
                <a:cs typeface="Proxima Nova"/>
                <a:sym typeface="Proxima Nova"/>
              </a:rPr>
              <a:t>Search for jobs</a:t>
            </a:r>
            <a:endParaRPr>
              <a:solidFill>
                <a:srgbClr val="0A0A0A"/>
              </a:solidFill>
              <a:latin typeface="Proxima Nova"/>
              <a:ea typeface="Proxima Nova"/>
              <a:cs typeface="Proxima Nova"/>
              <a:sym typeface="Proxima Nova"/>
            </a:endParaRPr>
          </a:p>
          <a:p>
            <a:pPr marL="457200" lvl="0" indent="-342900" algn="l" rtl="0">
              <a:spcBef>
                <a:spcPts val="0"/>
              </a:spcBef>
              <a:spcAft>
                <a:spcPts val="0"/>
              </a:spcAft>
              <a:buClr>
                <a:srgbClr val="0A0A0A"/>
              </a:buClr>
              <a:buSzPts val="1800"/>
              <a:buFont typeface="Proxima Nova"/>
              <a:buChar char="●"/>
            </a:pPr>
            <a:r>
              <a:rPr lang="en">
                <a:solidFill>
                  <a:srgbClr val="0A0A0A"/>
                </a:solidFill>
                <a:latin typeface="Proxima Nova"/>
                <a:ea typeface="Proxima Nova"/>
                <a:cs typeface="Proxima Nova"/>
                <a:sym typeface="Proxima Nova"/>
              </a:rPr>
              <a:t>Explore occupations</a:t>
            </a:r>
            <a:endParaRPr>
              <a:solidFill>
                <a:srgbClr val="0A0A0A"/>
              </a:solidFill>
              <a:latin typeface="Proxima Nova"/>
              <a:ea typeface="Proxima Nova"/>
              <a:cs typeface="Proxima Nova"/>
              <a:sym typeface="Proxima Nova"/>
            </a:endParaRPr>
          </a:p>
          <a:p>
            <a:pPr marL="457200" lvl="0" indent="-342900" algn="l" rtl="0">
              <a:spcBef>
                <a:spcPts val="0"/>
              </a:spcBef>
              <a:spcAft>
                <a:spcPts val="0"/>
              </a:spcAft>
              <a:buClr>
                <a:srgbClr val="0A0A0A"/>
              </a:buClr>
              <a:buSzPts val="1800"/>
              <a:buFont typeface="Proxima Nova"/>
              <a:buChar char="●"/>
            </a:pPr>
            <a:r>
              <a:rPr lang="en">
                <a:solidFill>
                  <a:srgbClr val="0A0A0A"/>
                </a:solidFill>
                <a:latin typeface="Proxima Nova"/>
                <a:ea typeface="Proxima Nova"/>
                <a:cs typeface="Proxima Nova"/>
                <a:sym typeface="Proxima Nova"/>
              </a:rPr>
              <a:t>Find the training you need</a:t>
            </a:r>
            <a:endParaRPr>
              <a:solidFill>
                <a:srgbClr val="0A0A0A"/>
              </a:solidFill>
              <a:latin typeface="Proxima Nova"/>
              <a:ea typeface="Proxima Nova"/>
              <a:cs typeface="Proxima Nova"/>
              <a:sym typeface="Proxima Nova"/>
            </a:endParaRPr>
          </a:p>
          <a:p>
            <a:pPr marL="457200" lvl="0" indent="-342900" algn="l" rtl="0">
              <a:spcBef>
                <a:spcPts val="0"/>
              </a:spcBef>
              <a:spcAft>
                <a:spcPts val="0"/>
              </a:spcAft>
              <a:buClr>
                <a:srgbClr val="0A0A0A"/>
              </a:buClr>
              <a:buSzPts val="1800"/>
              <a:buFont typeface="Proxima Nova"/>
              <a:buChar char="●"/>
            </a:pPr>
            <a:r>
              <a:rPr lang="en">
                <a:solidFill>
                  <a:srgbClr val="0A0A0A"/>
                </a:solidFill>
                <a:latin typeface="Proxima Nova"/>
                <a:ea typeface="Proxima Nova"/>
                <a:cs typeface="Proxima Nova"/>
                <a:sym typeface="Proxima Nova"/>
              </a:rPr>
              <a:t>Develop a budget</a:t>
            </a:r>
            <a:endParaRPr>
              <a:solidFill>
                <a:srgbClr val="0A0A0A"/>
              </a:solidFill>
              <a:latin typeface="Proxima Nova"/>
              <a:ea typeface="Proxima Nova"/>
              <a:cs typeface="Proxima Nova"/>
              <a:sym typeface="Proxima Nova"/>
            </a:endParaRPr>
          </a:p>
          <a:p>
            <a:pPr marL="457200" lvl="0" indent="-342900" algn="l" rtl="0">
              <a:spcBef>
                <a:spcPts val="0"/>
              </a:spcBef>
              <a:spcAft>
                <a:spcPts val="0"/>
              </a:spcAft>
              <a:buClr>
                <a:srgbClr val="0A0A0A"/>
              </a:buClr>
              <a:buSzPts val="1800"/>
              <a:buFont typeface="Proxima Nova"/>
              <a:buChar char="●"/>
            </a:pPr>
            <a:r>
              <a:rPr lang="en">
                <a:solidFill>
                  <a:srgbClr val="0A0A0A"/>
                </a:solidFill>
                <a:latin typeface="Proxima Nova"/>
                <a:ea typeface="Proxima Nova"/>
                <a:cs typeface="Proxima Nova"/>
                <a:sym typeface="Proxima Nova"/>
              </a:rPr>
              <a:t>Create resumes, cover letters, reference lists and more</a:t>
            </a:r>
            <a:endParaRPr>
              <a:solidFill>
                <a:srgbClr val="0A0A0A"/>
              </a:solidFill>
              <a:latin typeface="Proxima Nova"/>
              <a:ea typeface="Proxima Nova"/>
              <a:cs typeface="Proxima Nova"/>
              <a:sym typeface="Proxima Nova"/>
            </a:endParaRPr>
          </a:p>
          <a:p>
            <a:pPr marL="0" lvl="0" indent="0" algn="l" rtl="0">
              <a:spcBef>
                <a:spcPts val="0"/>
              </a:spcBef>
              <a:spcAft>
                <a:spcPts val="0"/>
              </a:spcAft>
              <a:buNone/>
            </a:pPr>
            <a:endParaRPr b="1">
              <a:solidFill>
                <a:srgbClr val="0A0A0A"/>
              </a:solidFill>
              <a:latin typeface="Proxima Nova"/>
              <a:ea typeface="Proxima Nova"/>
              <a:cs typeface="Proxima Nova"/>
              <a:sym typeface="Proxima Nova"/>
            </a:endParaRPr>
          </a:p>
          <a:p>
            <a:pPr marL="0" lvl="0" indent="0" algn="l" rtl="0">
              <a:spcBef>
                <a:spcPts val="0"/>
              </a:spcBef>
              <a:spcAft>
                <a:spcPts val="0"/>
              </a:spcAft>
              <a:buNone/>
            </a:pPr>
            <a:r>
              <a:rPr lang="en" sz="2100" b="1" u="sng">
                <a:solidFill>
                  <a:schemeClr val="accent5"/>
                </a:solidFill>
                <a:hlinkClick r:id="rId4">
                  <a:extLst>
                    <a:ext uri="{A12FA001-AC4F-418D-AE19-62706E023703}">
                      <ahyp:hlinkClr xmlns:ahyp="http://schemas.microsoft.com/office/drawing/2018/hyperlinkcolor" val="tx"/>
                    </a:ext>
                  </a:extLst>
                </a:hlinkClick>
              </a:rPr>
              <a:t>ONET</a:t>
            </a:r>
            <a:r>
              <a:rPr lang="en">
                <a:solidFill>
                  <a:srgbClr val="212121"/>
                </a:solidFill>
                <a:latin typeface="Proxima Nova"/>
                <a:ea typeface="Proxima Nova"/>
                <a:cs typeface="Proxima Nova"/>
                <a:sym typeface="Proxima Nova"/>
              </a:rPr>
              <a:t> - helps new job seekers, students, and other career explorers investigate over 900 occupations. The interactive web-based tool contains easy ways to search careers.</a:t>
            </a:r>
            <a:endParaRPr>
              <a:solidFill>
                <a:srgbClr val="0A0A0A"/>
              </a:solidFill>
              <a:latin typeface="Proxima Nova"/>
              <a:ea typeface="Proxima Nova"/>
              <a:cs typeface="Proxima Nova"/>
              <a:sym typeface="Proxima Nova"/>
            </a:endParaRPr>
          </a:p>
          <a:p>
            <a:pPr marL="457200" lvl="0" indent="0" algn="l" rtl="0">
              <a:spcBef>
                <a:spcPts val="0"/>
              </a:spcBef>
              <a:spcAft>
                <a:spcPts val="0"/>
              </a:spcAft>
              <a:buNone/>
            </a:pPr>
            <a:endParaRPr>
              <a:solidFill>
                <a:srgbClr val="0A0A0A"/>
              </a:solidFill>
              <a:latin typeface="Proxima Nova"/>
              <a:ea typeface="Proxima Nova"/>
              <a:cs typeface="Proxima Nova"/>
              <a:sym typeface="Proxima Nova"/>
            </a:endParaRPr>
          </a:p>
          <a:p>
            <a:pPr marL="0" lvl="0" indent="0" algn="l" rtl="0">
              <a:spcBef>
                <a:spcPts val="0"/>
              </a:spcBef>
              <a:spcAft>
                <a:spcPts val="1200"/>
              </a:spcAft>
              <a:buNone/>
            </a:pPr>
            <a:endParaRPr/>
          </a:p>
        </p:txBody>
      </p:sp>
      <p:sp>
        <p:nvSpPr>
          <p:cNvPr id="67" name="Google Shape;67;p14"/>
          <p:cNvSpPr txBox="1"/>
          <p:nvPr/>
        </p:nvSpPr>
        <p:spPr>
          <a:xfrm>
            <a:off x="778875" y="4257700"/>
            <a:ext cx="6672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1800" b="1">
              <a:solidFill>
                <a:srgbClr val="FF0000"/>
              </a:solidFill>
              <a:latin typeface="Old Standard TT"/>
              <a:ea typeface="Old Standard TT"/>
              <a:cs typeface="Old Standard TT"/>
              <a:sym typeface="Old Standard TT"/>
            </a:endParaRPr>
          </a:p>
        </p:txBody>
      </p:sp>
      <p:sp>
        <p:nvSpPr>
          <p:cNvPr id="68" name="Google Shape;68;p14"/>
          <p:cNvSpPr txBox="1"/>
          <p:nvPr/>
        </p:nvSpPr>
        <p:spPr>
          <a:xfrm>
            <a:off x="646725" y="4257700"/>
            <a:ext cx="6936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Old Standard TT"/>
              <a:ea typeface="Old Standard TT"/>
              <a:cs typeface="Old Standard TT"/>
              <a:sym typeface="Old Standard TT"/>
            </a:endParaRPr>
          </a:p>
        </p:txBody>
      </p:sp>
      <p:sp>
        <p:nvSpPr>
          <p:cNvPr id="69" name="Google Shape;69;p14"/>
          <p:cNvSpPr txBox="1"/>
          <p:nvPr/>
        </p:nvSpPr>
        <p:spPr>
          <a:xfrm>
            <a:off x="2160275" y="4360575"/>
            <a:ext cx="1983900" cy="507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2100" b="1">
              <a:solidFill>
                <a:srgbClr val="980000"/>
              </a:solidFill>
              <a:latin typeface="Old Standard TT"/>
              <a:ea typeface="Old Standard TT"/>
              <a:cs typeface="Old Standard TT"/>
              <a:sym typeface="Old Standard TT"/>
            </a:endParaRPr>
          </a:p>
        </p:txBody>
      </p:sp>
      <p:pic>
        <p:nvPicPr>
          <p:cNvPr id="70" name="Google Shape;70;p14"/>
          <p:cNvPicPr preferRelativeResize="0"/>
          <p:nvPr/>
        </p:nvPicPr>
        <p:blipFill>
          <a:blip r:embed="rId5">
            <a:alphaModFix/>
          </a:blip>
          <a:stretch>
            <a:fillRect/>
          </a:stretch>
        </p:blipFill>
        <p:spPr>
          <a:xfrm>
            <a:off x="6789450" y="1991466"/>
            <a:ext cx="1983898" cy="1467607"/>
          </a:xfrm>
          <a:prstGeom prst="rect">
            <a:avLst/>
          </a:prstGeom>
          <a:noFill/>
          <a:ln>
            <a:noFill/>
          </a:ln>
        </p:spPr>
      </p:pic>
      <p:sp>
        <p:nvSpPr>
          <p:cNvPr id="71" name="Google Shape;71;p14"/>
          <p:cNvSpPr txBox="1"/>
          <p:nvPr/>
        </p:nvSpPr>
        <p:spPr>
          <a:xfrm>
            <a:off x="4379375" y="4360575"/>
            <a:ext cx="1983900" cy="507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2100" b="1">
              <a:solidFill>
                <a:srgbClr val="FF0000"/>
              </a:solidFill>
              <a:latin typeface="Old Standard TT"/>
              <a:ea typeface="Old Standard TT"/>
              <a:cs typeface="Old Standard TT"/>
              <a:sym typeface="Old Standard T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11700" y="124575"/>
            <a:ext cx="8520600" cy="742500"/>
          </a:xfrm>
          <a:prstGeom prst="rect">
            <a:avLst/>
          </a:prstGeom>
        </p:spPr>
        <p:txBody>
          <a:bodyPr spcFirstLastPara="1" wrap="square" lIns="91425" tIns="91425" rIns="91425" bIns="91425" anchor="t" anchorCtr="0">
            <a:normAutofit fontScale="90000"/>
          </a:bodyPr>
          <a:lstStyle/>
          <a:p>
            <a:pPr marL="0" lvl="0" indent="0" algn="ctr" rtl="0">
              <a:lnSpc>
                <a:spcPct val="115000"/>
              </a:lnSpc>
              <a:spcBef>
                <a:spcPts val="0"/>
              </a:spcBef>
              <a:spcAft>
                <a:spcPts val="0"/>
              </a:spcAft>
              <a:buClr>
                <a:schemeClr val="dk1"/>
              </a:buClr>
              <a:buSzPct val="52380"/>
              <a:buFont typeface="Arial"/>
              <a:buNone/>
            </a:pPr>
            <a:r>
              <a:rPr lang="en" sz="2100">
                <a:latin typeface="Proxima Nova"/>
                <a:ea typeface="Proxima Nova"/>
                <a:cs typeface="Proxima Nova"/>
                <a:sym typeface="Proxima Nova"/>
              </a:rPr>
              <a:t>The Department of Labor’s Career Zone free, virtual career exploration and planning system for young New Yorkers. </a:t>
            </a:r>
            <a:endParaRPr sz="2100">
              <a:latin typeface="Proxima Nova"/>
              <a:ea typeface="Proxima Nova"/>
              <a:cs typeface="Proxima Nova"/>
              <a:sym typeface="Proxima Nova"/>
            </a:endParaRPr>
          </a:p>
          <a:p>
            <a:pPr marL="0" lvl="0" indent="0" algn="l" rtl="0">
              <a:spcBef>
                <a:spcPts val="1200"/>
              </a:spcBef>
              <a:spcAft>
                <a:spcPts val="0"/>
              </a:spcAft>
              <a:buNone/>
            </a:pPr>
            <a:endParaRPr/>
          </a:p>
        </p:txBody>
      </p:sp>
      <p:sp>
        <p:nvSpPr>
          <p:cNvPr id="77" name="Google Shape;77;p15"/>
          <p:cNvSpPr txBox="1">
            <a:spLocks noGrp="1"/>
          </p:cNvSpPr>
          <p:nvPr>
            <p:ph type="body" idx="1"/>
          </p:nvPr>
        </p:nvSpPr>
        <p:spPr>
          <a:xfrm>
            <a:off x="311700" y="1171600"/>
            <a:ext cx="8520600" cy="37956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1600" u="sng">
                <a:solidFill>
                  <a:schemeClr val="hlink"/>
                </a:solidFill>
                <a:latin typeface="Proxima Nova"/>
                <a:ea typeface="Proxima Nova"/>
                <a:cs typeface="Proxima Nova"/>
                <a:sym typeface="Proxima Nova"/>
                <a:hlinkClick r:id="rId3"/>
              </a:rPr>
              <a:t>Arts and Humanity</a:t>
            </a:r>
            <a:r>
              <a:rPr lang="en" sz="1600">
                <a:solidFill>
                  <a:srgbClr val="000000"/>
                </a:solidFill>
                <a:latin typeface="Proxima Nova"/>
                <a:ea typeface="Proxima Nova"/>
                <a:cs typeface="Proxima Nova"/>
                <a:sym typeface="Proxima Nova"/>
              </a:rPr>
              <a:t> - for those who interpret and communicate concepts and ideas through writing, painting, drawing, speaking, dance and music!</a:t>
            </a:r>
            <a:endParaRPr sz="1600">
              <a:solidFill>
                <a:srgbClr val="000000"/>
              </a:solidFill>
              <a:latin typeface="Proxima Nova"/>
              <a:ea typeface="Proxima Nova"/>
              <a:cs typeface="Proxima Nova"/>
              <a:sym typeface="Proxima Nova"/>
            </a:endParaRPr>
          </a:p>
          <a:p>
            <a:pPr marL="0" lvl="0" indent="0" algn="l" rtl="0">
              <a:spcBef>
                <a:spcPts val="1200"/>
              </a:spcBef>
              <a:spcAft>
                <a:spcPts val="0"/>
              </a:spcAft>
              <a:buNone/>
            </a:pPr>
            <a:r>
              <a:rPr lang="en" sz="1600" u="sng">
                <a:solidFill>
                  <a:schemeClr val="hlink"/>
                </a:solidFill>
                <a:latin typeface="Proxima Nova"/>
                <a:ea typeface="Proxima Nova"/>
                <a:cs typeface="Proxima Nova"/>
                <a:sym typeface="Proxima Nova"/>
                <a:hlinkClick r:id="rId4"/>
              </a:rPr>
              <a:t>Business and Information Systems</a:t>
            </a:r>
            <a:r>
              <a:rPr lang="en" sz="1600">
                <a:solidFill>
                  <a:srgbClr val="000000"/>
                </a:solidFill>
                <a:latin typeface="Proxima Nova"/>
                <a:ea typeface="Proxima Nova"/>
                <a:cs typeface="Proxima Nova"/>
                <a:sym typeface="Proxima Nova"/>
              </a:rPr>
              <a:t> - for those that like to plan, train and promote others, consult, do research and report</a:t>
            </a:r>
            <a:endParaRPr sz="1600">
              <a:solidFill>
                <a:srgbClr val="000000"/>
              </a:solidFill>
              <a:latin typeface="Proxima Nova"/>
              <a:ea typeface="Proxima Nova"/>
              <a:cs typeface="Proxima Nova"/>
              <a:sym typeface="Proxima Nova"/>
            </a:endParaRPr>
          </a:p>
          <a:p>
            <a:pPr marL="0" lvl="0" indent="0" algn="l" rtl="0">
              <a:spcBef>
                <a:spcPts val="1200"/>
              </a:spcBef>
              <a:spcAft>
                <a:spcPts val="0"/>
              </a:spcAft>
              <a:buNone/>
            </a:pPr>
            <a:r>
              <a:rPr lang="en" sz="1600" u="sng">
                <a:solidFill>
                  <a:schemeClr val="hlink"/>
                </a:solidFill>
                <a:latin typeface="Proxima Nova"/>
                <a:ea typeface="Proxima Nova"/>
                <a:cs typeface="Proxima Nova"/>
                <a:sym typeface="Proxima Nova"/>
                <a:hlinkClick r:id="rId4"/>
              </a:rPr>
              <a:t>Engineering and Technology</a:t>
            </a:r>
            <a:r>
              <a:rPr lang="en" sz="1600">
                <a:solidFill>
                  <a:srgbClr val="000000"/>
                </a:solidFill>
                <a:latin typeface="Proxima Nova"/>
                <a:ea typeface="Proxima Nova"/>
                <a:cs typeface="Proxima Nova"/>
                <a:sym typeface="Proxima Nova"/>
              </a:rPr>
              <a:t> - for those that like to assemble, inspect, design, maintain and repair.</a:t>
            </a:r>
            <a:endParaRPr sz="1600">
              <a:solidFill>
                <a:srgbClr val="000000"/>
              </a:solidFill>
              <a:latin typeface="Proxima Nova"/>
              <a:ea typeface="Proxima Nova"/>
              <a:cs typeface="Proxima Nova"/>
              <a:sym typeface="Proxima Nova"/>
            </a:endParaRPr>
          </a:p>
          <a:p>
            <a:pPr marL="0" lvl="0" indent="0" algn="l" rtl="0">
              <a:spcBef>
                <a:spcPts val="1200"/>
              </a:spcBef>
              <a:spcAft>
                <a:spcPts val="0"/>
              </a:spcAft>
              <a:buNone/>
            </a:pPr>
            <a:r>
              <a:rPr lang="en" sz="1600" u="sng">
                <a:solidFill>
                  <a:schemeClr val="hlink"/>
                </a:solidFill>
                <a:latin typeface="Proxima Nova"/>
                <a:ea typeface="Proxima Nova"/>
                <a:cs typeface="Proxima Nova"/>
                <a:sym typeface="Proxima Nova"/>
                <a:hlinkClick r:id="rId4"/>
              </a:rPr>
              <a:t>Health Services</a:t>
            </a:r>
            <a:r>
              <a:rPr lang="en" sz="1600">
                <a:solidFill>
                  <a:srgbClr val="000000"/>
                </a:solidFill>
                <a:latin typeface="Proxima Nova"/>
                <a:ea typeface="Proxima Nova"/>
                <a:cs typeface="Proxima Nova"/>
                <a:sym typeface="Proxima Nova"/>
              </a:rPr>
              <a:t> - for those that like to diagnose and treat illnesses and provide a therapeutic environment for others</a:t>
            </a:r>
            <a:endParaRPr sz="1600">
              <a:solidFill>
                <a:srgbClr val="000000"/>
              </a:solidFill>
              <a:latin typeface="Proxima Nova"/>
              <a:ea typeface="Proxima Nova"/>
              <a:cs typeface="Proxima Nova"/>
              <a:sym typeface="Proxima Nova"/>
            </a:endParaRPr>
          </a:p>
          <a:p>
            <a:pPr marL="0" lvl="0" indent="0" algn="l" rtl="0">
              <a:spcBef>
                <a:spcPts val="1200"/>
              </a:spcBef>
              <a:spcAft>
                <a:spcPts val="0"/>
              </a:spcAft>
              <a:buNone/>
            </a:pPr>
            <a:r>
              <a:rPr lang="en" sz="1600" u="sng">
                <a:solidFill>
                  <a:schemeClr val="hlink"/>
                </a:solidFill>
                <a:latin typeface="Proxima Nova"/>
                <a:ea typeface="Proxima Nova"/>
                <a:cs typeface="Proxima Nova"/>
                <a:sym typeface="Proxima Nova"/>
                <a:hlinkClick r:id="rId4"/>
              </a:rPr>
              <a:t>Natural and Agricultural Sciences</a:t>
            </a:r>
            <a:r>
              <a:rPr lang="en" sz="1600">
                <a:solidFill>
                  <a:srgbClr val="000000"/>
                </a:solidFill>
                <a:latin typeface="Proxima Nova"/>
                <a:ea typeface="Proxima Nova"/>
                <a:cs typeface="Proxima Nova"/>
                <a:sym typeface="Proxima Nova"/>
              </a:rPr>
              <a:t> - for those that like to apply technical and scientific knowledge to the study of the Earth and its Elements</a:t>
            </a:r>
            <a:endParaRPr sz="1600">
              <a:solidFill>
                <a:srgbClr val="000000"/>
              </a:solidFill>
              <a:latin typeface="Proxima Nova"/>
              <a:ea typeface="Proxima Nova"/>
              <a:cs typeface="Proxima Nova"/>
              <a:sym typeface="Proxima Nova"/>
            </a:endParaRPr>
          </a:p>
          <a:p>
            <a:pPr marL="0" lvl="0" indent="0" algn="l" rtl="0">
              <a:spcBef>
                <a:spcPts val="1200"/>
              </a:spcBef>
              <a:spcAft>
                <a:spcPts val="1200"/>
              </a:spcAft>
              <a:buNone/>
            </a:pPr>
            <a:r>
              <a:rPr lang="en" sz="1600" u="sng">
                <a:solidFill>
                  <a:schemeClr val="hlink"/>
                </a:solidFill>
                <a:latin typeface="Proxima Nova"/>
                <a:ea typeface="Proxima Nova"/>
                <a:cs typeface="Proxima Nova"/>
                <a:sym typeface="Proxima Nova"/>
                <a:hlinkClick r:id="rId4"/>
              </a:rPr>
              <a:t>Human and Public Services</a:t>
            </a:r>
            <a:r>
              <a:rPr lang="en" sz="1600">
                <a:solidFill>
                  <a:srgbClr val="000000"/>
                </a:solidFill>
                <a:latin typeface="Proxima Nova"/>
                <a:ea typeface="Proxima Nova"/>
                <a:cs typeface="Proxima Nova"/>
                <a:sym typeface="Proxima Nova"/>
              </a:rPr>
              <a:t> - for those that like to provide protective, social, educational and community services</a:t>
            </a:r>
            <a:endParaRPr sz="1600">
              <a:solidFill>
                <a:srgbClr val="000000"/>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Career Zone help my child with?</a:t>
            </a:r>
            <a:endParaRPr/>
          </a:p>
        </p:txBody>
      </p:sp>
      <p:sp>
        <p:nvSpPr>
          <p:cNvPr id="83" name="Google Shape;83;p16"/>
          <p:cNvSpPr txBox="1">
            <a:spLocks noGrp="1"/>
          </p:cNvSpPr>
          <p:nvPr>
            <p:ph type="body" idx="1"/>
          </p:nvPr>
        </p:nvSpPr>
        <p:spPr>
          <a:xfrm>
            <a:off x="311700" y="1171600"/>
            <a:ext cx="8520600" cy="36633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AutoNum type="arabicPeriod"/>
            </a:pPr>
            <a:r>
              <a:rPr lang="en" sz="1700" b="1">
                <a:solidFill>
                  <a:srgbClr val="D5A6BD"/>
                </a:solidFill>
                <a:latin typeface="Proxima Nova"/>
                <a:ea typeface="Proxima Nova"/>
                <a:cs typeface="Proxima Nova"/>
                <a:sym typeface="Proxima Nova"/>
              </a:rPr>
              <a:t>Explore different careers:</a:t>
            </a:r>
            <a:r>
              <a:rPr lang="en" sz="1700">
                <a:solidFill>
                  <a:srgbClr val="D5A6BD"/>
                </a:solidFill>
                <a:latin typeface="Proxima Nova"/>
                <a:ea typeface="Proxima Nova"/>
                <a:cs typeface="Proxima Nova"/>
                <a:sym typeface="Proxima Nova"/>
              </a:rPr>
              <a:t> </a:t>
            </a:r>
            <a:r>
              <a:rPr lang="en" sz="1700">
                <a:latin typeface="Proxima Nova"/>
                <a:ea typeface="Proxima Nova"/>
                <a:cs typeface="Proxima Nova"/>
                <a:sym typeface="Proxima Nova"/>
              </a:rPr>
              <a:t>give them job descriptions, required skills and salary expectations</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D5A6BD"/>
                </a:solidFill>
                <a:latin typeface="Proxima Nova"/>
                <a:ea typeface="Proxima Nova"/>
                <a:cs typeface="Proxima Nova"/>
                <a:sym typeface="Proxima Nova"/>
              </a:rPr>
              <a:t>Plan their career pathway: </a:t>
            </a:r>
            <a:r>
              <a:rPr lang="en" sz="1700">
                <a:solidFill>
                  <a:srgbClr val="D5A6BD"/>
                </a:solidFill>
                <a:latin typeface="Proxima Nova"/>
                <a:ea typeface="Proxima Nova"/>
                <a:cs typeface="Proxima Nova"/>
                <a:sym typeface="Proxima Nova"/>
              </a:rPr>
              <a:t>i</a:t>
            </a:r>
            <a:r>
              <a:rPr lang="en" sz="1700">
                <a:latin typeface="Proxima Nova"/>
                <a:ea typeface="Proxima Nova"/>
                <a:cs typeface="Proxima Nova"/>
                <a:sym typeface="Proxima Nova"/>
              </a:rPr>
              <a:t>nteractive tools that will help your child identify their interests, skills and values and match them with potential career options</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A64D79"/>
                </a:solidFill>
                <a:latin typeface="Proxima Nova"/>
                <a:ea typeface="Proxima Nova"/>
                <a:cs typeface="Proxima Nova"/>
                <a:sym typeface="Proxima Nova"/>
              </a:rPr>
              <a:t>Understand the job market:</a:t>
            </a:r>
            <a:r>
              <a:rPr lang="en" sz="1700" b="1">
                <a:latin typeface="Proxima Nova"/>
                <a:ea typeface="Proxima Nova"/>
                <a:cs typeface="Proxima Nova"/>
                <a:sym typeface="Proxima Nova"/>
              </a:rPr>
              <a:t> </a:t>
            </a:r>
            <a:r>
              <a:rPr lang="en" sz="1700">
                <a:latin typeface="Proxima Nova"/>
                <a:ea typeface="Proxima Nova"/>
                <a:cs typeface="Proxima Nova"/>
                <a:sym typeface="Proxima Nova"/>
              </a:rPr>
              <a:t>give them data on what jobs and employment are going to grow in the coming years and tell them about the “in demand” occupations</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A64D79"/>
                </a:solidFill>
                <a:latin typeface="Proxima Nova"/>
                <a:ea typeface="Proxima Nova"/>
                <a:cs typeface="Proxima Nova"/>
                <a:sym typeface="Proxima Nova"/>
              </a:rPr>
              <a:t>Wages</a:t>
            </a:r>
            <a:r>
              <a:rPr lang="en" sz="1700">
                <a:solidFill>
                  <a:srgbClr val="A64D79"/>
                </a:solidFill>
                <a:latin typeface="Proxima Nova"/>
                <a:ea typeface="Proxima Nova"/>
                <a:cs typeface="Proxima Nova"/>
                <a:sym typeface="Proxima Nova"/>
              </a:rPr>
              <a:t>:</a:t>
            </a:r>
            <a:r>
              <a:rPr lang="en" sz="1700">
                <a:latin typeface="Proxima Nova"/>
                <a:ea typeface="Proxima Nova"/>
                <a:cs typeface="Proxima Nova"/>
                <a:sym typeface="Proxima Nova"/>
              </a:rPr>
              <a:t> give them average wages and employment rates</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741B47"/>
                </a:solidFill>
                <a:latin typeface="Proxima Nova"/>
                <a:ea typeface="Proxima Nova"/>
                <a:cs typeface="Proxima Nova"/>
                <a:sym typeface="Proxima Nova"/>
              </a:rPr>
              <a:t>Educational Requirements</a:t>
            </a:r>
            <a:r>
              <a:rPr lang="en" sz="1700">
                <a:solidFill>
                  <a:srgbClr val="741B47"/>
                </a:solidFill>
                <a:latin typeface="Proxima Nova"/>
                <a:ea typeface="Proxima Nova"/>
                <a:cs typeface="Proxima Nova"/>
                <a:sym typeface="Proxima Nova"/>
              </a:rPr>
              <a:t>: </a:t>
            </a:r>
            <a:r>
              <a:rPr lang="en" sz="1700">
                <a:latin typeface="Proxima Nova"/>
                <a:ea typeface="Proxima Nova"/>
                <a:cs typeface="Proxima Nova"/>
                <a:sym typeface="Proxima Nova"/>
              </a:rPr>
              <a:t>What qualifications are necessary for different careers</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741B47"/>
                </a:solidFill>
                <a:latin typeface="Proxima Nova"/>
                <a:ea typeface="Proxima Nova"/>
                <a:cs typeface="Proxima Nova"/>
                <a:sym typeface="Proxima Nova"/>
              </a:rPr>
              <a:t>Training Opportunities</a:t>
            </a:r>
            <a:r>
              <a:rPr lang="en" sz="1700">
                <a:solidFill>
                  <a:srgbClr val="741B47"/>
                </a:solidFill>
                <a:latin typeface="Proxima Nova"/>
                <a:ea typeface="Proxima Nova"/>
                <a:cs typeface="Proxima Nova"/>
                <a:sym typeface="Proxima Nova"/>
              </a:rPr>
              <a:t>:</a:t>
            </a:r>
            <a:r>
              <a:rPr lang="en" sz="1700">
                <a:latin typeface="Proxima Nova"/>
                <a:ea typeface="Proxima Nova"/>
                <a:cs typeface="Proxima Nova"/>
                <a:sym typeface="Proxima Nova"/>
              </a:rPr>
              <a:t> List available educational programs, certifications and training courses necessary for each job</a:t>
            </a:r>
            <a:endParaRPr sz="1700">
              <a:latin typeface="Proxima Nova"/>
              <a:ea typeface="Proxima Nova"/>
              <a:cs typeface="Proxima Nova"/>
              <a:sym typeface="Proxima Nova"/>
            </a:endParaRPr>
          </a:p>
          <a:p>
            <a:pPr marL="457200" lvl="0" indent="-336550" algn="l" rtl="0">
              <a:spcBef>
                <a:spcPts val="0"/>
              </a:spcBef>
              <a:spcAft>
                <a:spcPts val="0"/>
              </a:spcAft>
              <a:buSzPts val="1700"/>
              <a:buAutoNum type="arabicPeriod"/>
            </a:pPr>
            <a:r>
              <a:rPr lang="en" sz="1700" b="1">
                <a:solidFill>
                  <a:srgbClr val="4C1130"/>
                </a:solidFill>
                <a:latin typeface="Proxima Nova"/>
                <a:ea typeface="Proxima Nova"/>
                <a:cs typeface="Proxima Nova"/>
                <a:sym typeface="Proxima Nova"/>
              </a:rPr>
              <a:t>Resume Builder</a:t>
            </a:r>
            <a:r>
              <a:rPr lang="en" sz="1700">
                <a:solidFill>
                  <a:srgbClr val="4C1130"/>
                </a:solidFill>
                <a:latin typeface="Proxima Nova"/>
                <a:ea typeface="Proxima Nova"/>
                <a:cs typeface="Proxima Nova"/>
                <a:sym typeface="Proxima Nova"/>
              </a:rPr>
              <a:t>:</a:t>
            </a:r>
            <a:r>
              <a:rPr lang="en" sz="1700">
                <a:latin typeface="Proxima Nova"/>
                <a:ea typeface="Proxima Nova"/>
                <a:cs typeface="Proxima Nova"/>
                <a:sym typeface="Proxima Nova"/>
              </a:rPr>
              <a:t> Help them create and customize professional resumes</a:t>
            </a:r>
            <a:endParaRPr sz="1700">
              <a:latin typeface="Proxima Nova"/>
              <a:ea typeface="Proxima Nova"/>
              <a:cs typeface="Proxima Nova"/>
              <a:sym typeface="Proxima Nova"/>
            </a:endParaRPr>
          </a:p>
          <a:p>
            <a:pPr marL="0" lvl="0" indent="0" algn="l" rtl="0">
              <a:spcBef>
                <a:spcPts val="1200"/>
              </a:spcBef>
              <a:spcAft>
                <a:spcPts val="12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2672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Reasonable Accommodations </a:t>
            </a:r>
            <a:endParaRPr/>
          </a:p>
        </p:txBody>
      </p:sp>
      <p:sp>
        <p:nvSpPr>
          <p:cNvPr id="89" name="Google Shape;89;p17"/>
          <p:cNvSpPr txBox="1">
            <a:spLocks noGrp="1"/>
          </p:cNvSpPr>
          <p:nvPr>
            <p:ph type="body" idx="1"/>
          </p:nvPr>
        </p:nvSpPr>
        <p:spPr>
          <a:xfrm>
            <a:off x="387900" y="873150"/>
            <a:ext cx="8520600" cy="3397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500" b="1">
                <a:solidFill>
                  <a:schemeClr val="dk2"/>
                </a:solidFill>
                <a:latin typeface="Proxima Nova"/>
                <a:ea typeface="Proxima Nova"/>
                <a:cs typeface="Proxima Nova"/>
                <a:sym typeface="Proxima Nova"/>
              </a:rPr>
              <a:t>Americans with Disabilities Act (ADA):</a:t>
            </a:r>
            <a:endParaRPr sz="1500" b="1">
              <a:solidFill>
                <a:schemeClr val="dk2"/>
              </a:solidFill>
              <a:latin typeface="Proxima Nova"/>
              <a:ea typeface="Proxima Nova"/>
              <a:cs typeface="Proxima Nova"/>
              <a:sym typeface="Proxima Nova"/>
            </a:endParaRPr>
          </a:p>
          <a:p>
            <a:pPr marL="0" lvl="0" indent="0" algn="l" rtl="0">
              <a:lnSpc>
                <a:spcPct val="105000"/>
              </a:lnSpc>
              <a:spcBef>
                <a:spcPts val="200"/>
              </a:spcBef>
              <a:spcAft>
                <a:spcPts val="0"/>
              </a:spcAft>
              <a:buNone/>
            </a:pPr>
            <a:r>
              <a:rPr lang="en" sz="1500">
                <a:latin typeface="Proxima Nova"/>
                <a:ea typeface="Proxima Nova"/>
                <a:cs typeface="Proxima Nova"/>
                <a:sym typeface="Proxima Nova"/>
              </a:rPr>
              <a:t>The Americans with Disabilities Act (ADA) became law in 1990.  Title I of the ADA prohibits discrimination in employment against individuals with disabilities and Title II protects individuals with disabilities from discrimination in services, programs, and activities provided by State and local government entities.  </a:t>
            </a:r>
            <a:endParaRPr sz="1500">
              <a:latin typeface="Proxima Nova"/>
              <a:ea typeface="Proxima Nova"/>
              <a:cs typeface="Proxima Nova"/>
              <a:sym typeface="Proxima Nova"/>
            </a:endParaRPr>
          </a:p>
          <a:p>
            <a:pPr marL="457200" lvl="0" indent="-323850" algn="l" rtl="0">
              <a:lnSpc>
                <a:spcPct val="140000"/>
              </a:lnSpc>
              <a:spcBef>
                <a:spcPts val="800"/>
              </a:spcBef>
              <a:spcAft>
                <a:spcPts val="0"/>
              </a:spcAft>
              <a:buSzPts val="1500"/>
              <a:buFont typeface="Proxima Nova"/>
              <a:buChar char="●"/>
            </a:pPr>
            <a:r>
              <a:rPr lang="en" sz="1500">
                <a:latin typeface="Proxima Nova"/>
                <a:ea typeface="Proxima Nova"/>
                <a:cs typeface="Proxima Nova"/>
                <a:sym typeface="Proxima Nova"/>
              </a:rPr>
              <a:t>A </a:t>
            </a:r>
            <a:r>
              <a:rPr lang="en" sz="1500" b="1">
                <a:latin typeface="Proxima Nova"/>
                <a:ea typeface="Proxima Nova"/>
                <a:cs typeface="Proxima Nova"/>
                <a:sym typeface="Proxima Nova"/>
              </a:rPr>
              <a:t>reasonable accommodation</a:t>
            </a:r>
            <a:r>
              <a:rPr lang="en" sz="1500">
                <a:latin typeface="Proxima Nova"/>
                <a:ea typeface="Proxima Nova"/>
                <a:cs typeface="Proxima Nova"/>
                <a:sym typeface="Proxima Nova"/>
              </a:rPr>
              <a:t> is a modification to a job, work environment, policy or procedure that allows a qualified applicant or employee to access programs, activities, services, or facilities. </a:t>
            </a:r>
            <a:endParaRPr sz="1500">
              <a:latin typeface="Proxima Nova"/>
              <a:ea typeface="Proxima Nova"/>
              <a:cs typeface="Proxima Nova"/>
              <a:sym typeface="Proxima Nova"/>
            </a:endParaRPr>
          </a:p>
          <a:p>
            <a:pPr marL="457200" lvl="0" indent="-323850" algn="l" rtl="0">
              <a:lnSpc>
                <a:spcPct val="140000"/>
              </a:lnSpc>
              <a:spcBef>
                <a:spcPts val="0"/>
              </a:spcBef>
              <a:spcAft>
                <a:spcPts val="0"/>
              </a:spcAft>
              <a:buSzPts val="1500"/>
              <a:buFont typeface="Proxima Nova"/>
              <a:buChar char="●"/>
            </a:pPr>
            <a:r>
              <a:rPr lang="en" sz="1500">
                <a:latin typeface="Proxima Nova"/>
                <a:ea typeface="Proxima Nova"/>
                <a:cs typeface="Proxima Nova"/>
                <a:sym typeface="Proxima Nova"/>
              </a:rPr>
              <a:t>An accommodation is not required to be made if it significantly negatively impacts daily operations of the workplace.</a:t>
            </a:r>
            <a:endParaRPr sz="1500">
              <a:latin typeface="Proxima Nova"/>
              <a:ea typeface="Proxima Nova"/>
              <a:cs typeface="Proxima Nova"/>
              <a:sym typeface="Proxima Nova"/>
            </a:endParaRPr>
          </a:p>
          <a:p>
            <a:pPr marL="457200" lvl="0" indent="-323850" algn="l" rtl="0">
              <a:lnSpc>
                <a:spcPct val="140000"/>
              </a:lnSpc>
              <a:spcBef>
                <a:spcPts val="0"/>
              </a:spcBef>
              <a:spcAft>
                <a:spcPts val="0"/>
              </a:spcAft>
              <a:buSzPts val="1500"/>
              <a:buFont typeface="Proxima Nova"/>
              <a:buChar char="●"/>
            </a:pPr>
            <a:r>
              <a:rPr lang="en" sz="1500">
                <a:latin typeface="Proxima Nova"/>
                <a:ea typeface="Proxima Nova"/>
                <a:cs typeface="Proxima Nova"/>
                <a:sym typeface="Proxima Nova"/>
              </a:rPr>
              <a:t>Reasonable accommodations to not lower job standards, but reduce challenges the employee may have completing their job </a:t>
            </a:r>
            <a:endParaRPr sz="1500">
              <a:latin typeface="Proxima Nova"/>
              <a:ea typeface="Proxima Nova"/>
              <a:cs typeface="Proxima Nova"/>
              <a:sym typeface="Proxima Nova"/>
            </a:endParaRPr>
          </a:p>
          <a:p>
            <a:pPr marL="0" lvl="0" indent="0" algn="l" rtl="0">
              <a:lnSpc>
                <a:spcPct val="105000"/>
              </a:lnSpc>
              <a:spcBef>
                <a:spcPts val="800"/>
              </a:spcBef>
              <a:spcAft>
                <a:spcPts val="12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11700" y="207050"/>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Reasonable Accommodations  </a:t>
            </a:r>
            <a:endParaRPr/>
          </a:p>
        </p:txBody>
      </p:sp>
      <p:sp>
        <p:nvSpPr>
          <p:cNvPr id="95" name="Google Shape;95;p18"/>
          <p:cNvSpPr txBox="1">
            <a:spLocks noGrp="1"/>
          </p:cNvSpPr>
          <p:nvPr>
            <p:ph type="body" idx="1"/>
          </p:nvPr>
        </p:nvSpPr>
        <p:spPr>
          <a:xfrm>
            <a:off x="364625" y="718650"/>
            <a:ext cx="8520600" cy="3397200"/>
          </a:xfrm>
          <a:prstGeom prst="rect">
            <a:avLst/>
          </a:prstGeom>
        </p:spPr>
        <p:txBody>
          <a:bodyPr spcFirstLastPara="1" wrap="square" lIns="91425" tIns="91425" rIns="91425" bIns="91425" anchor="t" anchorCtr="0">
            <a:normAutofit fontScale="25000" lnSpcReduction="20000"/>
          </a:bodyPr>
          <a:lstStyle/>
          <a:p>
            <a:pPr marL="0" lvl="0" indent="0" algn="l" rtl="0">
              <a:lnSpc>
                <a:spcPct val="150000"/>
              </a:lnSpc>
              <a:spcBef>
                <a:spcPts val="0"/>
              </a:spcBef>
              <a:spcAft>
                <a:spcPts val="0"/>
              </a:spcAft>
              <a:buClr>
                <a:schemeClr val="dk1"/>
              </a:buClr>
              <a:buSzPts val="275"/>
              <a:buFont typeface="Arial"/>
              <a:buNone/>
            </a:pPr>
            <a:r>
              <a:rPr lang="en" sz="5815" b="1">
                <a:solidFill>
                  <a:schemeClr val="dk2"/>
                </a:solidFill>
                <a:latin typeface="Proxima Nova"/>
                <a:ea typeface="Proxima Nova"/>
                <a:cs typeface="Proxima Nova"/>
                <a:sym typeface="Proxima Nova"/>
              </a:rPr>
              <a:t>How employers can provide reasonable accommodations:</a:t>
            </a:r>
            <a:endParaRPr sz="5815" b="1">
              <a:solidFill>
                <a:schemeClr val="dk2"/>
              </a:solidFill>
              <a:latin typeface="Proxima Nova"/>
              <a:ea typeface="Proxima Nova"/>
              <a:cs typeface="Proxima Nova"/>
              <a:sym typeface="Proxima Nova"/>
            </a:endParaRPr>
          </a:p>
          <a:p>
            <a:pPr marL="457200" lvl="0" indent="-320919" algn="l" rtl="0">
              <a:lnSpc>
                <a:spcPct val="150000"/>
              </a:lnSpc>
              <a:spcBef>
                <a:spcPts val="300"/>
              </a:spcBef>
              <a:spcAft>
                <a:spcPts val="0"/>
              </a:spcAft>
              <a:buSzPct val="100000"/>
              <a:buFont typeface="Proxima Nova"/>
              <a:buChar char="●"/>
            </a:pPr>
            <a:r>
              <a:rPr lang="en" sz="5815">
                <a:latin typeface="Proxima Nova"/>
                <a:ea typeface="Proxima Nova"/>
                <a:cs typeface="Proxima Nova"/>
                <a:sym typeface="Proxima Nova"/>
              </a:rPr>
              <a:t>Ensure equal opportunity during the application process</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Make existing facilities accessible</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Restructure jobs</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Modify work schedules</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Provide modifying equipment</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Provide qualified readers or interpreters</a:t>
            </a:r>
            <a:endParaRPr sz="5815">
              <a:latin typeface="Proxima Nova"/>
              <a:ea typeface="Proxima Nova"/>
              <a:cs typeface="Proxima Nova"/>
              <a:sym typeface="Proxima Nova"/>
            </a:endParaRPr>
          </a:p>
          <a:p>
            <a:pPr marL="0" lvl="0" indent="0" algn="l" rtl="0">
              <a:lnSpc>
                <a:spcPct val="150000"/>
              </a:lnSpc>
              <a:spcBef>
                <a:spcPts val="400"/>
              </a:spcBef>
              <a:spcAft>
                <a:spcPts val="0"/>
              </a:spcAft>
              <a:buNone/>
            </a:pPr>
            <a:r>
              <a:rPr lang="en" sz="5815" b="1">
                <a:solidFill>
                  <a:schemeClr val="dk2"/>
                </a:solidFill>
                <a:latin typeface="Proxima Nova"/>
                <a:ea typeface="Proxima Nova"/>
                <a:cs typeface="Proxima Nova"/>
                <a:sym typeface="Proxima Nova"/>
              </a:rPr>
              <a:t>How can I request a reasonable accommodation?</a:t>
            </a:r>
            <a:r>
              <a:rPr lang="en" sz="5815">
                <a:solidFill>
                  <a:schemeClr val="dk2"/>
                </a:solidFill>
                <a:latin typeface="Proxima Nova"/>
                <a:ea typeface="Proxima Nova"/>
                <a:cs typeface="Proxima Nova"/>
                <a:sym typeface="Proxima Nova"/>
              </a:rPr>
              <a:t> </a:t>
            </a:r>
            <a:endParaRPr sz="5815">
              <a:solidFill>
                <a:schemeClr val="dk2"/>
              </a:solidFill>
              <a:latin typeface="Proxima Nova"/>
              <a:ea typeface="Proxima Nova"/>
              <a:cs typeface="Proxima Nova"/>
              <a:sym typeface="Proxima Nova"/>
            </a:endParaRPr>
          </a:p>
          <a:p>
            <a:pPr marL="457200" lvl="0" indent="-320919" algn="l" rtl="0">
              <a:lnSpc>
                <a:spcPct val="150000"/>
              </a:lnSpc>
              <a:spcBef>
                <a:spcPts val="400"/>
              </a:spcBef>
              <a:spcAft>
                <a:spcPts val="0"/>
              </a:spcAft>
              <a:buSzPct val="100000"/>
              <a:buFont typeface="Proxima Nova"/>
              <a:buChar char="●"/>
            </a:pPr>
            <a:r>
              <a:rPr lang="en" sz="5815">
                <a:latin typeface="Proxima Nova"/>
                <a:ea typeface="Proxima Nova"/>
                <a:cs typeface="Proxima Nova"/>
                <a:sym typeface="Proxima Nova"/>
              </a:rPr>
              <a:t>Individuals with disabilities can request reasonable accommodations to help them use the services at New York State Career Centers and other NYSDOL locations.</a:t>
            </a:r>
            <a:endParaRPr sz="5815">
              <a:latin typeface="Proxima Nova"/>
              <a:ea typeface="Proxima Nova"/>
              <a:cs typeface="Proxima Nova"/>
              <a:sym typeface="Proxima Nova"/>
            </a:endParaRPr>
          </a:p>
          <a:p>
            <a:pPr marL="457200" lvl="0" indent="-320919" algn="l" rtl="0">
              <a:lnSpc>
                <a:spcPct val="150000"/>
              </a:lnSpc>
              <a:spcBef>
                <a:spcPts val="0"/>
              </a:spcBef>
              <a:spcAft>
                <a:spcPts val="0"/>
              </a:spcAft>
              <a:buSzPct val="100000"/>
              <a:buFont typeface="Proxima Nova"/>
              <a:buChar char="●"/>
            </a:pPr>
            <a:r>
              <a:rPr lang="en" sz="5815">
                <a:latin typeface="Proxima Nova"/>
                <a:ea typeface="Proxima Nova"/>
                <a:cs typeface="Proxima Nova"/>
                <a:sym typeface="Proxima Nova"/>
              </a:rPr>
              <a:t>Disability Resource Coordinators (DRC) or Labor Services Representatives (LSR) can assist in this process </a:t>
            </a:r>
            <a:endParaRPr sz="5815">
              <a:latin typeface="Proxima Nova"/>
              <a:ea typeface="Proxima Nova"/>
              <a:cs typeface="Proxima Nova"/>
              <a:sym typeface="Proxima Nova"/>
            </a:endParaRPr>
          </a:p>
          <a:p>
            <a:pPr marL="457200" lvl="0" indent="-314569" algn="l" rtl="0">
              <a:lnSpc>
                <a:spcPct val="150000"/>
              </a:lnSpc>
              <a:spcBef>
                <a:spcPts val="0"/>
              </a:spcBef>
              <a:spcAft>
                <a:spcPts val="0"/>
              </a:spcAft>
              <a:buSzPct val="93121"/>
              <a:buFont typeface="Proxima Nova"/>
              <a:buChar char="●"/>
            </a:pPr>
            <a:r>
              <a:rPr lang="en" sz="5815">
                <a:latin typeface="Proxima Nova"/>
                <a:ea typeface="Proxima Nova"/>
                <a:cs typeface="Proxima Nova"/>
                <a:sym typeface="Proxima Nova"/>
              </a:rPr>
              <a:t>Locate a DSR using this link: </a:t>
            </a:r>
            <a:r>
              <a:rPr lang="en" sz="5415" u="sng">
                <a:solidFill>
                  <a:schemeClr val="hlink"/>
                </a:solidFill>
                <a:latin typeface="Proxima Nova"/>
                <a:ea typeface="Proxima Nova"/>
                <a:cs typeface="Proxima Nova"/>
                <a:sym typeface="Proxima Nova"/>
                <a:hlinkClick r:id="rId3"/>
              </a:rPr>
              <a:t>https://dol.ny.gov/career-services/career-services-for-persons-with-disabilities</a:t>
            </a:r>
            <a:r>
              <a:rPr lang="en" sz="5415">
                <a:latin typeface="Proxima Nova"/>
                <a:ea typeface="Proxima Nova"/>
                <a:cs typeface="Proxima Nova"/>
                <a:sym typeface="Proxima Nova"/>
              </a:rPr>
              <a:t> </a:t>
            </a:r>
            <a:endParaRPr sz="5415">
              <a:latin typeface="Proxima Nova"/>
              <a:ea typeface="Proxima Nova"/>
              <a:cs typeface="Proxima Nova"/>
              <a:sym typeface="Proxima Nova"/>
            </a:endParaRPr>
          </a:p>
          <a:p>
            <a:pPr marL="0" lvl="0" indent="0" algn="l" rtl="0">
              <a:spcBef>
                <a:spcPts val="400"/>
              </a:spcBef>
              <a:spcAft>
                <a:spcPts val="1200"/>
              </a:spcAft>
              <a:buNone/>
            </a:pPr>
            <a:endParaRPr>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Apprenticeship Programs </a:t>
            </a:r>
            <a:endParaRPr/>
          </a:p>
        </p:txBody>
      </p:sp>
      <p:sp>
        <p:nvSpPr>
          <p:cNvPr id="101" name="Google Shape;101;p19"/>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u="sng">
                <a:solidFill>
                  <a:schemeClr val="hlink"/>
                </a:solidFill>
                <a:latin typeface="Proxima Nova"/>
                <a:ea typeface="Proxima Nova"/>
                <a:cs typeface="Proxima Nova"/>
                <a:sym typeface="Proxima Nova"/>
                <a:hlinkClick r:id="rId3"/>
              </a:rPr>
              <a:t>https://dol.ny.gov/apprenticeship/overview</a:t>
            </a:r>
            <a:endParaRPr>
              <a:latin typeface="Proxima Nova"/>
              <a:ea typeface="Proxima Nova"/>
              <a:cs typeface="Proxima Nova"/>
              <a:sym typeface="Proxima Nova"/>
            </a:endParaRPr>
          </a:p>
          <a:p>
            <a:pPr marL="457200" lvl="0" indent="-327025" algn="l" rtl="0">
              <a:lnSpc>
                <a:spcPct val="150000"/>
              </a:lnSpc>
              <a:spcBef>
                <a:spcPts val="1200"/>
              </a:spcBef>
              <a:spcAft>
                <a:spcPts val="0"/>
              </a:spcAft>
              <a:buSzPts val="1550"/>
              <a:buFont typeface="Proxima Nova"/>
              <a:buChar char="●"/>
            </a:pPr>
            <a:r>
              <a:rPr lang="en" sz="1550" b="1">
                <a:latin typeface="Proxima Nova"/>
                <a:ea typeface="Proxima Nova"/>
                <a:cs typeface="Proxima Nova"/>
                <a:sym typeface="Proxima Nova"/>
              </a:rPr>
              <a:t>Apprenticeship</a:t>
            </a:r>
            <a:r>
              <a:rPr lang="en" sz="1550">
                <a:latin typeface="Proxima Nova"/>
                <a:ea typeface="Proxima Nova"/>
                <a:cs typeface="Proxima Nova"/>
                <a:sym typeface="Proxima Nova"/>
              </a:rPr>
              <a:t> is a paid job that combines on-the-job training with classroom instruction to teach a skilled trade or profession.</a:t>
            </a:r>
            <a:endParaRPr sz="1550">
              <a:latin typeface="Proxima Nova"/>
              <a:ea typeface="Proxima Nova"/>
              <a:cs typeface="Proxima Nova"/>
              <a:sym typeface="Proxima Nova"/>
            </a:endParaRPr>
          </a:p>
          <a:p>
            <a:pPr marL="457200" lvl="0" indent="-327025" algn="l" rtl="0">
              <a:lnSpc>
                <a:spcPct val="150000"/>
              </a:lnSpc>
              <a:spcBef>
                <a:spcPts val="0"/>
              </a:spcBef>
              <a:spcAft>
                <a:spcPts val="0"/>
              </a:spcAft>
              <a:buSzPts val="1550"/>
              <a:buFont typeface="Proxima Nova"/>
              <a:buChar char="●"/>
            </a:pPr>
            <a:r>
              <a:rPr lang="en" sz="1550">
                <a:latin typeface="Proxima Nova"/>
                <a:ea typeface="Proxima Nova"/>
                <a:cs typeface="Proxima Nova"/>
                <a:sym typeface="Proxima Nova"/>
              </a:rPr>
              <a:t>Registered Apprenticeship programs are open to individuals starting at the age of </a:t>
            </a:r>
            <a:r>
              <a:rPr lang="en" sz="1550" b="1">
                <a:latin typeface="Proxima Nova"/>
                <a:ea typeface="Proxima Nova"/>
                <a:cs typeface="Proxima Nova"/>
                <a:sym typeface="Proxima Nova"/>
              </a:rPr>
              <a:t>16 years old</a:t>
            </a:r>
            <a:r>
              <a:rPr lang="en" sz="1550">
                <a:latin typeface="Proxima Nova"/>
                <a:ea typeface="Proxima Nova"/>
                <a:cs typeface="Proxima Nova"/>
                <a:sym typeface="Proxima Nova"/>
              </a:rPr>
              <a:t> while they're still in high school.</a:t>
            </a:r>
            <a:endParaRPr sz="1550">
              <a:latin typeface="Proxima Nova"/>
              <a:ea typeface="Proxima Nova"/>
              <a:cs typeface="Proxima Nova"/>
              <a:sym typeface="Proxima Nova"/>
            </a:endParaRPr>
          </a:p>
          <a:p>
            <a:pPr marL="457200" lvl="0" indent="-327025" algn="l" rtl="0">
              <a:lnSpc>
                <a:spcPct val="150000"/>
              </a:lnSpc>
              <a:spcBef>
                <a:spcPts val="0"/>
              </a:spcBef>
              <a:spcAft>
                <a:spcPts val="0"/>
              </a:spcAft>
              <a:buSzPts val="1550"/>
              <a:buFont typeface="Proxima Nova"/>
              <a:buChar char="●"/>
            </a:pPr>
            <a:r>
              <a:rPr lang="en" sz="1550">
                <a:latin typeface="Proxima Nova"/>
                <a:ea typeface="Proxima Nova"/>
                <a:cs typeface="Proxima Nova"/>
                <a:sym typeface="Proxima Nova"/>
              </a:rPr>
              <a:t>Apprentices work full-time under the </a:t>
            </a:r>
            <a:r>
              <a:rPr lang="en" sz="1550" b="1">
                <a:latin typeface="Proxima Nova"/>
                <a:ea typeface="Proxima Nova"/>
                <a:cs typeface="Proxima Nova"/>
                <a:sym typeface="Proxima Nova"/>
              </a:rPr>
              <a:t>supervision of an experienced tradesperson</a:t>
            </a:r>
            <a:endParaRPr sz="1550" b="1">
              <a:latin typeface="Proxima Nova"/>
              <a:ea typeface="Proxima Nova"/>
              <a:cs typeface="Proxima Nova"/>
              <a:sym typeface="Proxima Nova"/>
            </a:endParaRPr>
          </a:p>
          <a:p>
            <a:pPr marL="457200" lvl="0" indent="-327025" algn="l" rtl="0">
              <a:lnSpc>
                <a:spcPct val="150000"/>
              </a:lnSpc>
              <a:spcBef>
                <a:spcPts val="0"/>
              </a:spcBef>
              <a:spcAft>
                <a:spcPts val="0"/>
              </a:spcAft>
              <a:buSzPts val="1550"/>
              <a:buFont typeface="Proxima Nova"/>
              <a:buChar char="●"/>
            </a:pPr>
            <a:r>
              <a:rPr lang="en" sz="1550">
                <a:latin typeface="Proxima Nova"/>
                <a:ea typeface="Proxima Nova"/>
                <a:cs typeface="Proxima Nova"/>
                <a:sym typeface="Proxima Nova"/>
              </a:rPr>
              <a:t>Apprenticeships can lead to </a:t>
            </a:r>
            <a:r>
              <a:rPr lang="en" sz="1550" b="1">
                <a:latin typeface="Proxima Nova"/>
                <a:ea typeface="Proxima Nova"/>
                <a:cs typeface="Proxima Nova"/>
                <a:sym typeface="Proxima Nova"/>
              </a:rPr>
              <a:t>nationally recognized qualifications, mentorship, and job opportunities</a:t>
            </a:r>
            <a:r>
              <a:rPr lang="en" sz="1550">
                <a:latin typeface="Proxima Nova"/>
                <a:ea typeface="Proxima Nova"/>
                <a:cs typeface="Proxima Nova"/>
                <a:sym typeface="Proxima Nova"/>
              </a:rPr>
              <a:t> after the program is complete.</a:t>
            </a:r>
            <a:endParaRPr sz="1550">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2845350" y="70375"/>
            <a:ext cx="8520600" cy="613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300"/>
              <a:t>Apprenticeship Trades</a:t>
            </a:r>
            <a:endParaRPr sz="2300"/>
          </a:p>
        </p:txBody>
      </p:sp>
      <p:sp>
        <p:nvSpPr>
          <p:cNvPr id="107" name="Google Shape;107;p20"/>
          <p:cNvSpPr txBox="1">
            <a:spLocks noGrp="1"/>
          </p:cNvSpPr>
          <p:nvPr>
            <p:ph type="body" idx="1"/>
          </p:nvPr>
        </p:nvSpPr>
        <p:spPr>
          <a:xfrm>
            <a:off x="6693300" y="1225738"/>
            <a:ext cx="2450700" cy="3397200"/>
          </a:xfrm>
          <a:prstGeom prst="rect">
            <a:avLst/>
          </a:prstGeom>
        </p:spPr>
        <p:txBody>
          <a:bodyPr spcFirstLastPara="1" wrap="square" lIns="91425" tIns="91425" rIns="91425" bIns="91425" anchor="t" anchorCtr="0">
            <a:normAutofit/>
          </a:bodyPr>
          <a:lstStyle/>
          <a:p>
            <a:pPr marL="457200" lvl="0" indent="-323850" algn="l" rtl="0">
              <a:lnSpc>
                <a:spcPct val="95000"/>
              </a:lnSpc>
              <a:spcBef>
                <a:spcPts val="0"/>
              </a:spcBef>
              <a:spcAft>
                <a:spcPts val="0"/>
              </a:spcAft>
              <a:buSzPts val="1500"/>
              <a:buFont typeface="Proxima Nova"/>
              <a:buChar char="●"/>
            </a:pPr>
            <a:r>
              <a:rPr lang="en" sz="1500">
                <a:latin typeface="Proxima Nova"/>
                <a:ea typeface="Proxima Nova"/>
                <a:cs typeface="Proxima Nova"/>
                <a:sym typeface="Proxima Nova"/>
              </a:rPr>
              <a:t>Contact your local apprenticeship office for further information </a:t>
            </a:r>
            <a:r>
              <a:rPr lang="en" sz="1500" u="sng">
                <a:solidFill>
                  <a:schemeClr val="hlink"/>
                </a:solidFill>
                <a:latin typeface="Proxima Nova"/>
                <a:ea typeface="Proxima Nova"/>
                <a:cs typeface="Proxima Nova"/>
                <a:sym typeface="Proxima Nova"/>
                <a:hlinkClick r:id="rId3"/>
              </a:rPr>
              <a:t>https://dol.ny.gov/apprenticeship/apprenticeship-contacts</a:t>
            </a:r>
            <a:r>
              <a:rPr lang="en" sz="1500">
                <a:latin typeface="Proxima Nova"/>
                <a:ea typeface="Proxima Nova"/>
                <a:cs typeface="Proxima Nova"/>
                <a:sym typeface="Proxima Nova"/>
              </a:rPr>
              <a:t> </a:t>
            </a:r>
            <a:endParaRPr sz="1500">
              <a:latin typeface="Proxima Nova"/>
              <a:ea typeface="Proxima Nova"/>
              <a:cs typeface="Proxima Nova"/>
              <a:sym typeface="Proxima Nova"/>
            </a:endParaRPr>
          </a:p>
          <a:p>
            <a:pPr marL="457200" lvl="0" indent="-323850" algn="l" rtl="0">
              <a:lnSpc>
                <a:spcPct val="95000"/>
              </a:lnSpc>
              <a:spcBef>
                <a:spcPts val="0"/>
              </a:spcBef>
              <a:spcAft>
                <a:spcPts val="0"/>
              </a:spcAft>
              <a:buSzPts val="1500"/>
              <a:buFont typeface="Proxima Nova"/>
              <a:buChar char="●"/>
            </a:pPr>
            <a:endParaRPr sz="1500">
              <a:latin typeface="Proxima Nova"/>
              <a:ea typeface="Proxima Nova"/>
              <a:cs typeface="Proxima Nova"/>
              <a:sym typeface="Proxima Nova"/>
            </a:endParaRPr>
          </a:p>
          <a:p>
            <a:pPr marL="457200" lvl="0" indent="-323850" algn="l" rtl="0">
              <a:lnSpc>
                <a:spcPct val="95000"/>
              </a:lnSpc>
              <a:spcBef>
                <a:spcPts val="0"/>
              </a:spcBef>
              <a:spcAft>
                <a:spcPts val="0"/>
              </a:spcAft>
              <a:buSzPts val="1500"/>
              <a:buFont typeface="Proxima Nova"/>
              <a:buChar char="●"/>
            </a:pPr>
            <a:r>
              <a:rPr lang="en" sz="1500">
                <a:latin typeface="Proxima Nova"/>
                <a:ea typeface="Proxima Nova"/>
                <a:cs typeface="Proxima Nova"/>
                <a:sym typeface="Proxima Nova"/>
              </a:rPr>
              <a:t>Full list of trades </a:t>
            </a:r>
            <a:r>
              <a:rPr lang="en" sz="1500" u="sng">
                <a:solidFill>
                  <a:schemeClr val="hlink"/>
                </a:solidFill>
                <a:latin typeface="Proxima Nova"/>
                <a:ea typeface="Proxima Nova"/>
                <a:cs typeface="Proxima Nova"/>
                <a:sym typeface="Proxima Nova"/>
                <a:hlinkClick r:id="rId4"/>
              </a:rPr>
              <a:t>https://dol.ny.gov/apprenticeship/apprenticeship-trades</a:t>
            </a:r>
            <a:endParaRPr sz="1500">
              <a:latin typeface="Proxima Nova"/>
              <a:ea typeface="Proxima Nova"/>
              <a:cs typeface="Proxima Nova"/>
              <a:sym typeface="Proxima Nova"/>
            </a:endParaRPr>
          </a:p>
          <a:p>
            <a:pPr marL="457200" lvl="0" indent="-323850" algn="l" rtl="0">
              <a:lnSpc>
                <a:spcPct val="95000"/>
              </a:lnSpc>
              <a:spcBef>
                <a:spcPts val="0"/>
              </a:spcBef>
              <a:spcAft>
                <a:spcPts val="0"/>
              </a:spcAft>
              <a:buSzPts val="1500"/>
              <a:buFont typeface="Proxima Nova"/>
              <a:buChar char="●"/>
            </a:pPr>
            <a:endParaRPr sz="1500">
              <a:latin typeface="Proxima Nova"/>
              <a:ea typeface="Proxima Nova"/>
              <a:cs typeface="Proxima Nova"/>
              <a:sym typeface="Proxima Nova"/>
            </a:endParaRPr>
          </a:p>
        </p:txBody>
      </p:sp>
      <p:pic>
        <p:nvPicPr>
          <p:cNvPr id="108" name="Google Shape;108;p20"/>
          <p:cNvPicPr preferRelativeResize="0"/>
          <p:nvPr/>
        </p:nvPicPr>
        <p:blipFill rotWithShape="1">
          <a:blip r:embed="rId5">
            <a:alphaModFix/>
          </a:blip>
          <a:srcRect t="9280"/>
          <a:stretch/>
        </p:blipFill>
        <p:spPr>
          <a:xfrm>
            <a:off x="180975" y="683575"/>
            <a:ext cx="6991350" cy="4329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to Become an Apprentice</a:t>
            </a:r>
            <a:endParaRPr/>
          </a:p>
        </p:txBody>
      </p:sp>
      <p:sp>
        <p:nvSpPr>
          <p:cNvPr id="114" name="Google Shape;114;p21"/>
          <p:cNvSpPr txBox="1">
            <a:spLocks noGrp="1"/>
          </p:cNvSpPr>
          <p:nvPr>
            <p:ph type="body" idx="1"/>
          </p:nvPr>
        </p:nvSpPr>
        <p:spPr>
          <a:xfrm>
            <a:off x="387900" y="1058225"/>
            <a:ext cx="8520600" cy="3397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Requirements: </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b="1">
                <a:latin typeface="Proxima Nova"/>
                <a:ea typeface="Proxima Nova"/>
                <a:cs typeface="Proxima Nova"/>
                <a:sym typeface="Proxima Nova"/>
              </a:rPr>
              <a:t>18 years old, or</a:t>
            </a:r>
            <a:endParaRPr sz="1500" b="1">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b="1">
                <a:latin typeface="Proxima Nova"/>
                <a:ea typeface="Proxima Nova"/>
                <a:cs typeface="Proxima Nova"/>
                <a:sym typeface="Proxima Nova"/>
              </a:rPr>
              <a:t>16-17 years old, with parental approval</a:t>
            </a:r>
            <a:endParaRPr sz="1500" b="1">
              <a:latin typeface="Proxima Nova"/>
              <a:ea typeface="Proxima Nova"/>
              <a:cs typeface="Proxima Nova"/>
              <a:sym typeface="Proxima Nova"/>
            </a:endParaRPr>
          </a:p>
          <a:p>
            <a:pPr marL="457200" lvl="0"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The length of training varies from one to six years, depending on the trade</a:t>
            </a:r>
            <a:endParaRPr sz="1500">
              <a:latin typeface="Proxima Nova"/>
              <a:ea typeface="Proxima Nova"/>
              <a:cs typeface="Proxima Nova"/>
              <a:sym typeface="Proxima Nova"/>
            </a:endParaRPr>
          </a:p>
          <a:p>
            <a:pPr marL="457200" lvl="0"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Eligibility for each apprenticeship varies depending on career type: </a:t>
            </a:r>
            <a:endParaRPr sz="1500">
              <a:latin typeface="Proxima Nova"/>
              <a:ea typeface="Proxima Nova"/>
              <a:cs typeface="Proxima Nova"/>
              <a:sym typeface="Proxima Nova"/>
            </a:endParaRPr>
          </a:p>
          <a:p>
            <a:pPr marL="457200" lvl="0"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Most require: </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b="1">
                <a:latin typeface="Proxima Nova"/>
                <a:ea typeface="Proxima Nova"/>
                <a:cs typeface="Proxima Nova"/>
                <a:sym typeface="Proxima Nova"/>
              </a:rPr>
              <a:t>A high school diploma, or equivalent</a:t>
            </a:r>
            <a:endParaRPr sz="1500" b="1">
              <a:latin typeface="Proxima Nova"/>
              <a:ea typeface="Proxima Nova"/>
              <a:cs typeface="Proxima Nova"/>
              <a:sym typeface="Proxima Nova"/>
            </a:endParaRPr>
          </a:p>
          <a:p>
            <a:pPr marL="457200" lvl="0"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Some employers require:</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Specific high school courses</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Prior experience</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Courses related to the occupation</a:t>
            </a:r>
            <a:endParaRPr sz="1500">
              <a:latin typeface="Proxima Nova"/>
              <a:ea typeface="Proxima Nova"/>
              <a:cs typeface="Proxima Nova"/>
              <a:sym typeface="Proxima Nova"/>
            </a:endParaRPr>
          </a:p>
          <a:p>
            <a:pPr marL="914400" lvl="1" indent="-323850" algn="l" rtl="0">
              <a:spcBef>
                <a:spcPts val="0"/>
              </a:spcBef>
              <a:spcAft>
                <a:spcPts val="0"/>
              </a:spcAft>
              <a:buSzPts val="1500"/>
              <a:buFont typeface="Proxima Nova"/>
              <a:buChar char="○"/>
            </a:pPr>
            <a:r>
              <a:rPr lang="en" sz="1500">
                <a:latin typeface="Proxima Nova"/>
                <a:ea typeface="Proxima Nova"/>
                <a:cs typeface="Proxima Nova"/>
                <a:sym typeface="Proxima Nova"/>
              </a:rPr>
              <a:t>Physical requirements </a:t>
            </a:r>
            <a:endParaRPr sz="1500">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Region xmlns="b108b31e-acdd-45f1-997a-68a0556f30f4" xsi:nil="true"/>
    <One_x002d_LineSummary xmlns="b108b31e-acdd-45f1-997a-68a0556f30f4" xsi:nil="true"/>
    <ResourceTopic xmlns="b108b31e-acdd-45f1-997a-68a0556f30f4" xsi:nil="true"/>
    <ResourceType xmlns="b108b31e-acdd-45f1-997a-68a0556f30f4" xsi:nil="true"/>
    <Audience xmlns="b108b31e-acdd-45f1-997a-68a0556f30f4" xsi:nil="true"/>
    <TaxCatchAll xmlns="3108dbb9-caae-4c0d-9133-6a25b88eb72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1" ma:contentTypeDescription="Create a new document." ma:contentTypeScope="" ma:versionID="f5a4d84c0e44cfda3e3daaddfb025dc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982d9c33878ac012e530f2d2e614025"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element ref="ns2:One_x002d_Line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element name="One_x002d_LineSummary" ma:index="28" nillable="true" ma:displayName="One-Line Summary" ma:format="Dropdown" ma:internalName="One_x002d_LineSumma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6ADEDA-00EA-4DAC-BE7F-FDC3992DCAC6}">
  <ds:schemaRefs>
    <ds:schemaRef ds:uri="http://schemas.microsoft.com/office/2006/metadata/properties"/>
    <ds:schemaRef ds:uri="http://schemas.microsoft.com/office/infopath/2007/PartnerControls"/>
    <ds:schemaRef ds:uri="b108b31e-acdd-45f1-997a-68a0556f30f4"/>
    <ds:schemaRef ds:uri="3108dbb9-caae-4c0d-9133-6a25b88eb72e"/>
  </ds:schemaRefs>
</ds:datastoreItem>
</file>

<file path=customXml/itemProps2.xml><?xml version="1.0" encoding="utf-8"?>
<ds:datastoreItem xmlns:ds="http://schemas.openxmlformats.org/officeDocument/2006/customXml" ds:itemID="{F2E137D8-543E-44BB-9FF7-215E0723D747}">
  <ds:schemaRefs>
    <ds:schemaRef ds:uri="http://schemas.microsoft.com/sharepoint/v3/contenttype/forms"/>
  </ds:schemaRefs>
</ds:datastoreItem>
</file>

<file path=customXml/itemProps3.xml><?xml version="1.0" encoding="utf-8"?>
<ds:datastoreItem xmlns:ds="http://schemas.openxmlformats.org/officeDocument/2006/customXml" ds:itemID="{85660BF5-0D5A-477C-84FF-C26A9CEC26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08b31e-acdd-45f1-997a-68a0556f30f4"/>
    <ds:schemaRef ds:uri="3108dbb9-caae-4c0d-9133-6a25b88eb7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13</Slides>
  <Notes>13</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Paperback</vt:lpstr>
      <vt:lpstr>NYS Department of Labor Resources </vt:lpstr>
      <vt:lpstr>Job Zone (those no longer in high school)</vt:lpstr>
      <vt:lpstr>The Department of Labor’s Career Zone free, virtual career exploration and planning system for young New Yorkers.  </vt:lpstr>
      <vt:lpstr>What can Career Zone help my child with?</vt:lpstr>
      <vt:lpstr>Reasonable Accommodations </vt:lpstr>
      <vt:lpstr>Reasonable Accommodations  </vt:lpstr>
      <vt:lpstr>Apprenticeship Programs </vt:lpstr>
      <vt:lpstr>Apprenticeship Trades</vt:lpstr>
      <vt:lpstr>How to Become an Apprentice</vt:lpstr>
      <vt:lpstr>Adult Career and Continuing Education Services-Vocational Rehabilitation (ACCESS- VR) </vt:lpstr>
      <vt:lpstr>ACCESS-VR Resources </vt:lpstr>
      <vt:lpstr>How to Apply for ACCESS-VR</vt:lpstr>
      <vt:lpstr>Dept. of Labor Career Centers in New York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NYS Department of Labor Resources </dc:title>
  <cp:revision>2</cp:revision>
  <dcterms:modified xsi:type="dcterms:W3CDTF">2024-08-14T18:06:24Z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0x0101005C5A40462222DF4B844ED570B26466BE</vt:lpwstr>
  </property>
  <property fmtid="{D5CDD505-2E9C-101B-9397-08002B2CF9AE}" pid="3" name="MediaServiceImageTags">
    <vt:lpwstr/>
  </property>
</Properties>
</file>