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heme/themeOverride2.xml" ContentType="application/vnd.openxmlformats-officedocument.themeOverride+xml"/>
  <Override PartName="/ppt/notesSlides/notesSlide24.xml" ContentType="application/vnd.openxmlformats-officedocument.presentationml.notesSlide+xml"/>
  <Override PartName="/ppt/theme/themeOverride3.xml" ContentType="application/vnd.openxmlformats-officedocument.themeOverride+xml"/>
  <Override PartName="/ppt/notesSlides/notesSlide25.xml" ContentType="application/vnd.openxmlformats-officedocument.presentationml.notesSlide+xml"/>
  <Override PartName="/ppt/theme/themeOverride4.xml" ContentType="application/vnd.openxmlformats-officedocument.themeOverride+xml"/>
  <Override PartName="/ppt/notesSlides/notesSlide26.xml" ContentType="application/vnd.openxmlformats-officedocument.presentationml.notesSlide+xml"/>
  <Override PartName="/ppt/theme/themeOverride5.xml" ContentType="application/vnd.openxmlformats-officedocument.themeOverride+xml"/>
  <Override PartName="/ppt/notesSlides/notesSlide27.xml" ContentType="application/vnd.openxmlformats-officedocument.presentationml.notesSlide+xml"/>
  <Override PartName="/ppt/theme/themeOverride6.xml" ContentType="application/vnd.openxmlformats-officedocument.themeOverride+xml"/>
  <Override PartName="/ppt/notesSlides/notesSlide28.xml" ContentType="application/vnd.openxmlformats-officedocument.presentationml.notesSlide+xml"/>
  <Override PartName="/ppt/theme/themeOverride7.xml" ContentType="application/vnd.openxmlformats-officedocument.themeOverride+xml"/>
  <Override PartName="/ppt/notesSlides/notesSlide29.xml" ContentType="application/vnd.openxmlformats-officedocument.presentationml.notesSlide+xml"/>
  <Override PartName="/ppt/theme/themeOverride8.xml" ContentType="application/vnd.openxmlformats-officedocument.themeOverride+xml"/>
  <Override PartName="/ppt/notesSlides/notesSlide30.xml" ContentType="application/vnd.openxmlformats-officedocument.presentationml.notesSlide+xml"/>
  <Override PartName="/ppt/theme/themeOverride9.xml" ContentType="application/vnd.openxmlformats-officedocument.themeOverride+xml"/>
  <Override PartName="/ppt/notesSlides/notesSlide31.xml" ContentType="application/vnd.openxmlformats-officedocument.presentationml.notesSlide+xml"/>
  <Override PartName="/ppt/theme/themeOverride10.xml" ContentType="application/vnd.openxmlformats-officedocument.themeOverr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4" r:id="rId5"/>
    <p:sldMasterId id="2147483689" r:id="rId6"/>
    <p:sldMasterId id="2147483989" r:id="rId7"/>
    <p:sldMasterId id="2147483991" r:id="rId8"/>
  </p:sldMasterIdLst>
  <p:notesMasterIdLst>
    <p:notesMasterId r:id="rId50"/>
  </p:notesMasterIdLst>
  <p:handoutMasterIdLst>
    <p:handoutMasterId r:id="rId51"/>
  </p:handoutMasterIdLst>
  <p:sldIdLst>
    <p:sldId id="300" r:id="rId9"/>
    <p:sldId id="462" r:id="rId10"/>
    <p:sldId id="470" r:id="rId11"/>
    <p:sldId id="484" r:id="rId12"/>
    <p:sldId id="464" r:id="rId13"/>
    <p:sldId id="320" r:id="rId14"/>
    <p:sldId id="376" r:id="rId15"/>
    <p:sldId id="325" r:id="rId16"/>
    <p:sldId id="485" r:id="rId17"/>
    <p:sldId id="380" r:id="rId18"/>
    <p:sldId id="486" r:id="rId19"/>
    <p:sldId id="337" r:id="rId20"/>
    <p:sldId id="388" r:id="rId21"/>
    <p:sldId id="379" r:id="rId22"/>
    <p:sldId id="377" r:id="rId23"/>
    <p:sldId id="378" r:id="rId24"/>
    <p:sldId id="487" r:id="rId25"/>
    <p:sldId id="488" r:id="rId26"/>
    <p:sldId id="489" r:id="rId27"/>
    <p:sldId id="375" r:id="rId28"/>
    <p:sldId id="490" r:id="rId29"/>
    <p:sldId id="471" r:id="rId30"/>
    <p:sldId id="475" r:id="rId31"/>
    <p:sldId id="491" r:id="rId32"/>
    <p:sldId id="492" r:id="rId33"/>
    <p:sldId id="493" r:id="rId34"/>
    <p:sldId id="494" r:id="rId35"/>
    <p:sldId id="466" r:id="rId36"/>
    <p:sldId id="481" r:id="rId37"/>
    <p:sldId id="482" r:id="rId38"/>
    <p:sldId id="483" r:id="rId39"/>
    <p:sldId id="467" r:id="rId40"/>
    <p:sldId id="453" r:id="rId41"/>
    <p:sldId id="476" r:id="rId42"/>
    <p:sldId id="477" r:id="rId43"/>
    <p:sldId id="478" r:id="rId44"/>
    <p:sldId id="479" r:id="rId45"/>
    <p:sldId id="472" r:id="rId46"/>
    <p:sldId id="480" r:id="rId47"/>
    <p:sldId id="473" r:id="rId48"/>
    <p:sldId id="469" r:id="rId49"/>
  </p:sldIdLst>
  <p:sldSz cx="9144000" cy="5143500" type="screen16x9"/>
  <p:notesSz cx="6946900" cy="9271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09">
          <p15:clr>
            <a:srgbClr val="A4A3A4"/>
          </p15:clr>
        </p15:guide>
        <p15:guide id="2" pos="2189">
          <p15:clr>
            <a:srgbClr val="A4A3A4"/>
          </p15:clr>
        </p15:guide>
        <p15:guide id="3" orient="horz" pos="2920">
          <p15:clr>
            <a:srgbClr val="A4A3A4"/>
          </p15:clr>
        </p15:guide>
        <p15:guide id="4" pos="218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3261"/>
    <a:srgbClr val="002D73"/>
    <a:srgbClr val="F2A900"/>
    <a:srgbClr val="404040"/>
    <a:srgbClr val="007681"/>
    <a:srgbClr val="458993"/>
    <a:srgbClr val="646569"/>
    <a:srgbClr val="0077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799" autoAdjust="0"/>
    <p:restoredTop sz="58435" autoAdjust="0"/>
  </p:normalViewPr>
  <p:slideViewPr>
    <p:cSldViewPr>
      <p:cViewPr varScale="1">
        <p:scale>
          <a:sx n="55" d="100"/>
          <a:sy n="55" d="100"/>
        </p:scale>
        <p:origin x="1416" y="6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97" d="100"/>
          <a:sy n="97" d="100"/>
        </p:scale>
        <p:origin x="-3582" y="-114"/>
      </p:cViewPr>
      <p:guideLst>
        <p:guide orient="horz" pos="2909"/>
        <p:guide pos="2189"/>
        <p:guide orient="horz" pos="2920"/>
        <p:guide pos="218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8" Type="http://schemas.openxmlformats.org/officeDocument/2006/relationships/slideMaster" Target="slideMasters/slideMaster5.xml"/><Relationship Id="rId51" Type="http://schemas.openxmlformats.org/officeDocument/2006/relationships/handoutMaster" Target="handoutMasters/handoutMaster1.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99FB02-F808-4904-B3C2-E177B328373D}" type="doc">
      <dgm:prSet loTypeId="urn:microsoft.com/office/officeart/2008/layout/LinedList" loCatId="list" qsTypeId="urn:microsoft.com/office/officeart/2005/8/quickstyle/simple1" qsCatId="simple" csTypeId="urn:microsoft.com/office/officeart/2005/8/colors/accent5_2" csCatId="accent5" phldr="1"/>
      <dgm:spPr/>
      <dgm:t>
        <a:bodyPr/>
        <a:lstStyle/>
        <a:p>
          <a:endParaRPr lang="en-US"/>
        </a:p>
      </dgm:t>
    </dgm:pt>
    <dgm:pt modelId="{10F18520-8D3D-974C-AA9E-8CE2A1256D25}">
      <dgm:prSet custT="1"/>
      <dgm:spPr/>
      <dgm:t>
        <a:bodyPr/>
        <a:lstStyle/>
        <a:p>
          <a:r>
            <a:rPr lang="en-US" sz="2200" b="1" dirty="0">
              <a:latin typeface="Century Gothic" panose="020B0502020202020204" pitchFamily="34" charset="0"/>
            </a:rPr>
            <a:t>2021, 2022 &amp; 2023</a:t>
          </a:r>
        </a:p>
      </dgm:t>
    </dgm:pt>
    <dgm:pt modelId="{B7E3AAC4-42AB-1949-9168-F94BDA9FA10F}" type="parTrans" cxnId="{BAC6465C-A52A-4248-A7B1-FEED72E73D89}">
      <dgm:prSet/>
      <dgm:spPr/>
      <dgm:t>
        <a:bodyPr/>
        <a:lstStyle/>
        <a:p>
          <a:endParaRPr lang="en-US"/>
        </a:p>
      </dgm:t>
    </dgm:pt>
    <dgm:pt modelId="{8AB15CDE-63A4-2942-BDA9-BAB530C2BA5C}" type="sibTrans" cxnId="{BAC6465C-A52A-4248-A7B1-FEED72E73D89}">
      <dgm:prSet/>
      <dgm:spPr/>
      <dgm:t>
        <a:bodyPr/>
        <a:lstStyle/>
        <a:p>
          <a:endParaRPr lang="en-US"/>
        </a:p>
      </dgm:t>
    </dgm:pt>
    <dgm:pt modelId="{8137D369-9345-1D47-97DE-9510E80FD3B6}">
      <dgm:prSet phldrT="[Text]" custT="1"/>
      <dgm:spPr/>
      <dgm:t>
        <a:bodyPr/>
        <a:lstStyle/>
        <a:p>
          <a:r>
            <a:rPr lang="en-US" sz="2200" b="1" dirty="0">
              <a:latin typeface="Century Gothic" panose="020B0502020202020204" pitchFamily="34" charset="0"/>
              <a:cs typeface="Segoe UI Light" panose="020B0502040204020203" pitchFamily="34" charset="0"/>
            </a:rPr>
            <a:t>Business Surveys:</a:t>
          </a:r>
          <a:br>
            <a:rPr lang="en-US" sz="2200" b="1" dirty="0">
              <a:latin typeface="Century Gothic" panose="020B0502020202020204" pitchFamily="34" charset="0"/>
              <a:cs typeface="Segoe UI Light" panose="020B0502040204020203" pitchFamily="34" charset="0"/>
            </a:rPr>
          </a:br>
          <a:r>
            <a:rPr lang="en-US" sz="2200" b="0" dirty="0">
              <a:latin typeface="Century Gothic" panose="020B0502020202020204" pitchFamily="34" charset="0"/>
              <a:cs typeface="Segoe UI Light" panose="020B0502040204020203" pitchFamily="34" charset="0"/>
            </a:rPr>
            <a:t>8,500 responses</a:t>
          </a:r>
          <a:endParaRPr lang="en-US" sz="2200" dirty="0">
            <a:latin typeface="+mj-lt"/>
          </a:endParaRPr>
        </a:p>
      </dgm:t>
    </dgm:pt>
    <dgm:pt modelId="{12E64298-DCDE-4949-B91B-220307CB0069}" type="parTrans" cxnId="{160EED43-0094-B448-9863-71EAF1616E61}">
      <dgm:prSet/>
      <dgm:spPr/>
      <dgm:t>
        <a:bodyPr/>
        <a:lstStyle/>
        <a:p>
          <a:endParaRPr lang="en-US"/>
        </a:p>
      </dgm:t>
    </dgm:pt>
    <dgm:pt modelId="{D99F49CE-F828-5142-A3E5-E775B2441200}" type="sibTrans" cxnId="{160EED43-0094-B448-9863-71EAF1616E61}">
      <dgm:prSet/>
      <dgm:spPr/>
      <dgm:t>
        <a:bodyPr/>
        <a:lstStyle/>
        <a:p>
          <a:endParaRPr lang="en-US"/>
        </a:p>
      </dgm:t>
    </dgm:pt>
    <dgm:pt modelId="{5F4ABD09-75FB-0A49-B7E5-14FC8ADBB503}">
      <dgm:prSet phldrT="[Text]" custT="1"/>
      <dgm:spPr/>
      <dgm:t>
        <a:bodyPr/>
        <a:lstStyle/>
        <a:p>
          <a:r>
            <a:rPr lang="en-US" sz="2200" b="1" dirty="0">
              <a:latin typeface="Century Gothic" panose="020B0502020202020204" pitchFamily="34" charset="0"/>
              <a:cs typeface="Segoe UI Light" panose="020B0502040204020203" pitchFamily="34" charset="0"/>
            </a:rPr>
            <a:t>Job Seeker Surveys:</a:t>
          </a:r>
          <a:br>
            <a:rPr lang="en-US" sz="2200" b="1" dirty="0">
              <a:latin typeface="Century Gothic" panose="020B0502020202020204" pitchFamily="34" charset="0"/>
              <a:cs typeface="Segoe UI Light" panose="020B0502040204020203" pitchFamily="34" charset="0"/>
            </a:rPr>
          </a:br>
          <a:r>
            <a:rPr lang="en-US" sz="2200" b="0" dirty="0">
              <a:latin typeface="Century Gothic" panose="020B0502020202020204" pitchFamily="34" charset="0"/>
              <a:cs typeface="Segoe UI Light" panose="020B0502040204020203" pitchFamily="34" charset="0"/>
            </a:rPr>
            <a:t>20,200 responses</a:t>
          </a:r>
        </a:p>
      </dgm:t>
    </dgm:pt>
    <dgm:pt modelId="{8440606A-C6FA-3349-BFDA-1A5006DB0DAA}" type="parTrans" cxnId="{5D69EC60-139F-1A47-B956-C3C1F70E5E58}">
      <dgm:prSet/>
      <dgm:spPr/>
      <dgm:t>
        <a:bodyPr/>
        <a:lstStyle/>
        <a:p>
          <a:endParaRPr lang="en-US"/>
        </a:p>
      </dgm:t>
    </dgm:pt>
    <dgm:pt modelId="{A452A7CE-F2C9-8E45-AAA1-5C3E1591CBEE}" type="sibTrans" cxnId="{5D69EC60-139F-1A47-B956-C3C1F70E5E58}">
      <dgm:prSet/>
      <dgm:spPr/>
      <dgm:t>
        <a:bodyPr/>
        <a:lstStyle/>
        <a:p>
          <a:endParaRPr lang="en-US"/>
        </a:p>
      </dgm:t>
    </dgm:pt>
    <dgm:pt modelId="{006955D6-B854-9443-A226-B42B51CF01A4}">
      <dgm:prSet phldrT="[Text]" custT="1"/>
      <dgm:spPr/>
      <dgm:t>
        <a:bodyPr/>
        <a:lstStyle/>
        <a:p>
          <a:endParaRPr lang="en-US" sz="2200" b="0" dirty="0">
            <a:latin typeface="Century Gothic" panose="020B0502020202020204" pitchFamily="34" charset="0"/>
            <a:cs typeface="Segoe UI Light" panose="020B0502040204020203" pitchFamily="34" charset="0"/>
          </a:endParaRPr>
        </a:p>
      </dgm:t>
    </dgm:pt>
    <dgm:pt modelId="{0FCAB999-7252-9D47-915F-23513A13A50A}" type="parTrans" cxnId="{2E2574C2-E68C-364A-A682-D79F8736E259}">
      <dgm:prSet/>
      <dgm:spPr/>
      <dgm:t>
        <a:bodyPr/>
        <a:lstStyle/>
        <a:p>
          <a:endParaRPr lang="en-US"/>
        </a:p>
      </dgm:t>
    </dgm:pt>
    <dgm:pt modelId="{EE0849D3-1CBB-754C-B257-879D4B6F8340}" type="sibTrans" cxnId="{2E2574C2-E68C-364A-A682-D79F8736E259}">
      <dgm:prSet/>
      <dgm:spPr/>
      <dgm:t>
        <a:bodyPr/>
        <a:lstStyle/>
        <a:p>
          <a:endParaRPr lang="en-US"/>
        </a:p>
      </dgm:t>
    </dgm:pt>
    <dgm:pt modelId="{7A6E7935-CF52-427A-BB7E-7C0D3CDEA804}" type="pres">
      <dgm:prSet presAssocID="{9999FB02-F808-4904-B3C2-E177B328373D}" presName="vert0" presStyleCnt="0">
        <dgm:presLayoutVars>
          <dgm:dir/>
          <dgm:animOne val="branch"/>
          <dgm:animLvl val="lvl"/>
        </dgm:presLayoutVars>
      </dgm:prSet>
      <dgm:spPr/>
    </dgm:pt>
    <dgm:pt modelId="{EC6EECDA-62CC-8B43-935B-68193E8ACF64}" type="pres">
      <dgm:prSet presAssocID="{10F18520-8D3D-974C-AA9E-8CE2A1256D25}" presName="thickLine" presStyleLbl="alignNode1" presStyleIdx="0" presStyleCnt="4"/>
      <dgm:spPr/>
    </dgm:pt>
    <dgm:pt modelId="{AE7BCF22-9870-E44E-93CA-1EA59BD91992}" type="pres">
      <dgm:prSet presAssocID="{10F18520-8D3D-974C-AA9E-8CE2A1256D25}" presName="horz1" presStyleCnt="0"/>
      <dgm:spPr/>
    </dgm:pt>
    <dgm:pt modelId="{877FDB34-5F48-7B4E-B2A1-95E471ADA43B}" type="pres">
      <dgm:prSet presAssocID="{10F18520-8D3D-974C-AA9E-8CE2A1256D25}" presName="tx1" presStyleLbl="revTx" presStyleIdx="0" presStyleCnt="4"/>
      <dgm:spPr/>
    </dgm:pt>
    <dgm:pt modelId="{4B51315D-8940-D145-B143-4BB09107EE6B}" type="pres">
      <dgm:prSet presAssocID="{10F18520-8D3D-974C-AA9E-8CE2A1256D25}" presName="vert1" presStyleCnt="0"/>
      <dgm:spPr/>
    </dgm:pt>
    <dgm:pt modelId="{74BAC87B-12D6-D44C-A0CA-ACFCAE39502B}" type="pres">
      <dgm:prSet presAssocID="{8137D369-9345-1D47-97DE-9510E80FD3B6}" presName="thickLine" presStyleLbl="alignNode1" presStyleIdx="1" presStyleCnt="4"/>
      <dgm:spPr/>
    </dgm:pt>
    <dgm:pt modelId="{8170385C-7CA1-A84D-9318-7C5C7471A37A}" type="pres">
      <dgm:prSet presAssocID="{8137D369-9345-1D47-97DE-9510E80FD3B6}" presName="horz1" presStyleCnt="0"/>
      <dgm:spPr/>
    </dgm:pt>
    <dgm:pt modelId="{A39D3CEC-F1C1-2F4A-BB21-C05906BCD008}" type="pres">
      <dgm:prSet presAssocID="{8137D369-9345-1D47-97DE-9510E80FD3B6}" presName="tx1" presStyleLbl="revTx" presStyleIdx="1" presStyleCnt="4"/>
      <dgm:spPr/>
    </dgm:pt>
    <dgm:pt modelId="{A4E394B0-DE79-8642-B642-6DB21B4DB535}" type="pres">
      <dgm:prSet presAssocID="{8137D369-9345-1D47-97DE-9510E80FD3B6}" presName="vert1" presStyleCnt="0"/>
      <dgm:spPr/>
    </dgm:pt>
    <dgm:pt modelId="{9A1B15AE-AF5B-FC4F-A199-368E80AAE74E}" type="pres">
      <dgm:prSet presAssocID="{5F4ABD09-75FB-0A49-B7E5-14FC8ADBB503}" presName="thickLine" presStyleLbl="alignNode1" presStyleIdx="2" presStyleCnt="4"/>
      <dgm:spPr/>
    </dgm:pt>
    <dgm:pt modelId="{53779277-B944-E740-B19C-1DDF34F3B64C}" type="pres">
      <dgm:prSet presAssocID="{5F4ABD09-75FB-0A49-B7E5-14FC8ADBB503}" presName="horz1" presStyleCnt="0"/>
      <dgm:spPr/>
    </dgm:pt>
    <dgm:pt modelId="{3A0B5800-604A-674E-A712-CEDDFDBF965B}" type="pres">
      <dgm:prSet presAssocID="{5F4ABD09-75FB-0A49-B7E5-14FC8ADBB503}" presName="tx1" presStyleLbl="revTx" presStyleIdx="2" presStyleCnt="4"/>
      <dgm:spPr/>
    </dgm:pt>
    <dgm:pt modelId="{F4D27906-F7F2-0A45-AF8A-9D98B9AEEBF7}" type="pres">
      <dgm:prSet presAssocID="{5F4ABD09-75FB-0A49-B7E5-14FC8ADBB503}" presName="vert1" presStyleCnt="0"/>
      <dgm:spPr/>
    </dgm:pt>
    <dgm:pt modelId="{FD043168-E710-7540-984C-33E6009145AC}" type="pres">
      <dgm:prSet presAssocID="{006955D6-B854-9443-A226-B42B51CF01A4}" presName="thickLine" presStyleLbl="alignNode1" presStyleIdx="3" presStyleCnt="4"/>
      <dgm:spPr/>
    </dgm:pt>
    <dgm:pt modelId="{643F51A3-6375-9B46-AB71-4C63B93D524F}" type="pres">
      <dgm:prSet presAssocID="{006955D6-B854-9443-A226-B42B51CF01A4}" presName="horz1" presStyleCnt="0"/>
      <dgm:spPr/>
    </dgm:pt>
    <dgm:pt modelId="{E34B6435-9959-6744-BA3D-B04363B554C2}" type="pres">
      <dgm:prSet presAssocID="{006955D6-B854-9443-A226-B42B51CF01A4}" presName="tx1" presStyleLbl="revTx" presStyleIdx="3" presStyleCnt="4"/>
      <dgm:spPr/>
    </dgm:pt>
    <dgm:pt modelId="{B685ADE1-D281-A241-ABB9-533F50E36201}" type="pres">
      <dgm:prSet presAssocID="{006955D6-B854-9443-A226-B42B51CF01A4}" presName="vert1" presStyleCnt="0"/>
      <dgm:spPr/>
    </dgm:pt>
  </dgm:ptLst>
  <dgm:cxnLst>
    <dgm:cxn modelId="{BAC6465C-A52A-4248-A7B1-FEED72E73D89}" srcId="{9999FB02-F808-4904-B3C2-E177B328373D}" destId="{10F18520-8D3D-974C-AA9E-8CE2A1256D25}" srcOrd="0" destOrd="0" parTransId="{B7E3AAC4-42AB-1949-9168-F94BDA9FA10F}" sibTransId="{8AB15CDE-63A4-2942-BDA9-BAB530C2BA5C}"/>
    <dgm:cxn modelId="{5D69EC60-139F-1A47-B956-C3C1F70E5E58}" srcId="{9999FB02-F808-4904-B3C2-E177B328373D}" destId="{5F4ABD09-75FB-0A49-B7E5-14FC8ADBB503}" srcOrd="2" destOrd="0" parTransId="{8440606A-C6FA-3349-BFDA-1A5006DB0DAA}" sibTransId="{A452A7CE-F2C9-8E45-AAA1-5C3E1591CBEE}"/>
    <dgm:cxn modelId="{160EED43-0094-B448-9863-71EAF1616E61}" srcId="{9999FB02-F808-4904-B3C2-E177B328373D}" destId="{8137D369-9345-1D47-97DE-9510E80FD3B6}" srcOrd="1" destOrd="0" parTransId="{12E64298-DCDE-4949-B91B-220307CB0069}" sibTransId="{D99F49CE-F828-5142-A3E5-E775B2441200}"/>
    <dgm:cxn modelId="{00135147-37CE-8646-84FE-772E934AAF8A}" type="presOf" srcId="{006955D6-B854-9443-A226-B42B51CF01A4}" destId="{E34B6435-9959-6744-BA3D-B04363B554C2}" srcOrd="0" destOrd="0" presId="urn:microsoft.com/office/officeart/2008/layout/LinedList"/>
    <dgm:cxn modelId="{CEC1ED70-0C7E-204E-BD95-3A284B7303D7}" type="presOf" srcId="{9999FB02-F808-4904-B3C2-E177B328373D}" destId="{7A6E7935-CF52-427A-BB7E-7C0D3CDEA804}" srcOrd="0" destOrd="0" presId="urn:microsoft.com/office/officeart/2008/layout/LinedList"/>
    <dgm:cxn modelId="{085CA3B7-313E-CE4C-9F9C-DC48DAA4CC40}" type="presOf" srcId="{10F18520-8D3D-974C-AA9E-8CE2A1256D25}" destId="{877FDB34-5F48-7B4E-B2A1-95E471ADA43B}" srcOrd="0" destOrd="0" presId="urn:microsoft.com/office/officeart/2008/layout/LinedList"/>
    <dgm:cxn modelId="{2E2574C2-E68C-364A-A682-D79F8736E259}" srcId="{9999FB02-F808-4904-B3C2-E177B328373D}" destId="{006955D6-B854-9443-A226-B42B51CF01A4}" srcOrd="3" destOrd="0" parTransId="{0FCAB999-7252-9D47-915F-23513A13A50A}" sibTransId="{EE0849D3-1CBB-754C-B257-879D4B6F8340}"/>
    <dgm:cxn modelId="{5C53E4D3-C04F-5245-B930-99E9443CE534}" type="presOf" srcId="{8137D369-9345-1D47-97DE-9510E80FD3B6}" destId="{A39D3CEC-F1C1-2F4A-BB21-C05906BCD008}" srcOrd="0" destOrd="0" presId="urn:microsoft.com/office/officeart/2008/layout/LinedList"/>
    <dgm:cxn modelId="{4DD81BEB-7ECF-F24B-A896-B5BD79EB4652}" type="presOf" srcId="{5F4ABD09-75FB-0A49-B7E5-14FC8ADBB503}" destId="{3A0B5800-604A-674E-A712-CEDDFDBF965B}" srcOrd="0" destOrd="0" presId="urn:microsoft.com/office/officeart/2008/layout/LinedList"/>
    <dgm:cxn modelId="{7422D76B-A01E-B348-A090-69F036B509FA}" type="presParOf" srcId="{7A6E7935-CF52-427A-BB7E-7C0D3CDEA804}" destId="{EC6EECDA-62CC-8B43-935B-68193E8ACF64}" srcOrd="0" destOrd="0" presId="urn:microsoft.com/office/officeart/2008/layout/LinedList"/>
    <dgm:cxn modelId="{E217CFAF-D0D4-1A4F-BD21-A6B7AC48C879}" type="presParOf" srcId="{7A6E7935-CF52-427A-BB7E-7C0D3CDEA804}" destId="{AE7BCF22-9870-E44E-93CA-1EA59BD91992}" srcOrd="1" destOrd="0" presId="urn:microsoft.com/office/officeart/2008/layout/LinedList"/>
    <dgm:cxn modelId="{0E4AEE3A-4F7C-5A48-A06F-A351427C4986}" type="presParOf" srcId="{AE7BCF22-9870-E44E-93CA-1EA59BD91992}" destId="{877FDB34-5F48-7B4E-B2A1-95E471ADA43B}" srcOrd="0" destOrd="0" presId="urn:microsoft.com/office/officeart/2008/layout/LinedList"/>
    <dgm:cxn modelId="{22538D27-FA05-8244-BD27-87B33AB2E5EA}" type="presParOf" srcId="{AE7BCF22-9870-E44E-93CA-1EA59BD91992}" destId="{4B51315D-8940-D145-B143-4BB09107EE6B}" srcOrd="1" destOrd="0" presId="urn:microsoft.com/office/officeart/2008/layout/LinedList"/>
    <dgm:cxn modelId="{3680C7E7-463C-DA43-9484-24E1B3AE52DE}" type="presParOf" srcId="{7A6E7935-CF52-427A-BB7E-7C0D3CDEA804}" destId="{74BAC87B-12D6-D44C-A0CA-ACFCAE39502B}" srcOrd="2" destOrd="0" presId="urn:microsoft.com/office/officeart/2008/layout/LinedList"/>
    <dgm:cxn modelId="{7256368C-9B0E-7047-92DC-33417E8F5726}" type="presParOf" srcId="{7A6E7935-CF52-427A-BB7E-7C0D3CDEA804}" destId="{8170385C-7CA1-A84D-9318-7C5C7471A37A}" srcOrd="3" destOrd="0" presId="urn:microsoft.com/office/officeart/2008/layout/LinedList"/>
    <dgm:cxn modelId="{3059C924-C05E-7740-B932-BA840A6C3E83}" type="presParOf" srcId="{8170385C-7CA1-A84D-9318-7C5C7471A37A}" destId="{A39D3CEC-F1C1-2F4A-BB21-C05906BCD008}" srcOrd="0" destOrd="0" presId="urn:microsoft.com/office/officeart/2008/layout/LinedList"/>
    <dgm:cxn modelId="{4403F448-08C8-F84A-978E-E74C5E922B0A}" type="presParOf" srcId="{8170385C-7CA1-A84D-9318-7C5C7471A37A}" destId="{A4E394B0-DE79-8642-B642-6DB21B4DB535}" srcOrd="1" destOrd="0" presId="urn:microsoft.com/office/officeart/2008/layout/LinedList"/>
    <dgm:cxn modelId="{08391470-14DD-6D44-B27F-A6121C331755}" type="presParOf" srcId="{7A6E7935-CF52-427A-BB7E-7C0D3CDEA804}" destId="{9A1B15AE-AF5B-FC4F-A199-368E80AAE74E}" srcOrd="4" destOrd="0" presId="urn:microsoft.com/office/officeart/2008/layout/LinedList"/>
    <dgm:cxn modelId="{2578A5BF-E2FE-F747-8C65-E97A9A7AA7DD}" type="presParOf" srcId="{7A6E7935-CF52-427A-BB7E-7C0D3CDEA804}" destId="{53779277-B944-E740-B19C-1DDF34F3B64C}" srcOrd="5" destOrd="0" presId="urn:microsoft.com/office/officeart/2008/layout/LinedList"/>
    <dgm:cxn modelId="{2567EC2A-1F54-1141-AA15-02A772C2B61C}" type="presParOf" srcId="{53779277-B944-E740-B19C-1DDF34F3B64C}" destId="{3A0B5800-604A-674E-A712-CEDDFDBF965B}" srcOrd="0" destOrd="0" presId="urn:microsoft.com/office/officeart/2008/layout/LinedList"/>
    <dgm:cxn modelId="{399FE9CB-67E7-D440-9D44-F80F1645D52D}" type="presParOf" srcId="{53779277-B944-E740-B19C-1DDF34F3B64C}" destId="{F4D27906-F7F2-0A45-AF8A-9D98B9AEEBF7}" srcOrd="1" destOrd="0" presId="urn:microsoft.com/office/officeart/2008/layout/LinedList"/>
    <dgm:cxn modelId="{D2FD8BC1-BB61-B54D-B5B6-9DD0549DA133}" type="presParOf" srcId="{7A6E7935-CF52-427A-BB7E-7C0D3CDEA804}" destId="{FD043168-E710-7540-984C-33E6009145AC}" srcOrd="6" destOrd="0" presId="urn:microsoft.com/office/officeart/2008/layout/LinedList"/>
    <dgm:cxn modelId="{343B9B7B-789B-FA4F-AFC4-B74061F52E80}" type="presParOf" srcId="{7A6E7935-CF52-427A-BB7E-7C0D3CDEA804}" destId="{643F51A3-6375-9B46-AB71-4C63B93D524F}" srcOrd="7" destOrd="0" presId="urn:microsoft.com/office/officeart/2008/layout/LinedList"/>
    <dgm:cxn modelId="{FBBE7918-C7DA-0146-85B7-BAA925588B18}" type="presParOf" srcId="{643F51A3-6375-9B46-AB71-4C63B93D524F}" destId="{E34B6435-9959-6744-BA3D-B04363B554C2}" srcOrd="0" destOrd="0" presId="urn:microsoft.com/office/officeart/2008/layout/LinedList"/>
    <dgm:cxn modelId="{244D9BE7-3256-DF48-B6A4-BED5B174291F}" type="presParOf" srcId="{643F51A3-6375-9B46-AB71-4C63B93D524F}" destId="{B685ADE1-D281-A241-ABB9-533F50E36201}"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99FB02-F808-4904-B3C2-E177B328373D}" type="doc">
      <dgm:prSet loTypeId="urn:microsoft.com/office/officeart/2008/layout/LinedList" loCatId="list" qsTypeId="urn:microsoft.com/office/officeart/2005/8/quickstyle/simple1" qsCatId="simple" csTypeId="urn:microsoft.com/office/officeart/2005/8/colors/accent5_2" csCatId="accent5" phldr="1"/>
      <dgm:spPr/>
    </dgm:pt>
    <dgm:pt modelId="{354703B3-2144-4D76-A066-43F93B220DE4}">
      <dgm:prSet phldrT="[Text]" custT="1"/>
      <dgm:spPr/>
      <dgm:t>
        <a:bodyPr/>
        <a:lstStyle/>
        <a:p>
          <a:r>
            <a:rPr lang="en-US" sz="2000" dirty="0">
              <a:latin typeface="Century Gothic" panose="020B0502020202020204" pitchFamily="34" charset="0"/>
            </a:rPr>
            <a:t>Businesses are still struggling to attract workers</a:t>
          </a:r>
          <a:endParaRPr lang="en-US" sz="2000" b="0" dirty="0">
            <a:latin typeface="Century Gothic" panose="020B0502020202020204" pitchFamily="34" charset="0"/>
          </a:endParaRPr>
        </a:p>
      </dgm:t>
    </dgm:pt>
    <dgm:pt modelId="{694EEF49-4722-4F89-A57C-738719DDA347}" type="parTrans" cxnId="{1A59994B-6661-4EF9-9AC2-EB3E35212900}">
      <dgm:prSet/>
      <dgm:spPr/>
      <dgm:t>
        <a:bodyPr/>
        <a:lstStyle/>
        <a:p>
          <a:endParaRPr lang="en-US"/>
        </a:p>
      </dgm:t>
    </dgm:pt>
    <dgm:pt modelId="{D8CB774E-D34E-4A3C-9A2C-50D9996F5FB5}" type="sibTrans" cxnId="{1A59994B-6661-4EF9-9AC2-EB3E35212900}">
      <dgm:prSet/>
      <dgm:spPr/>
      <dgm:t>
        <a:bodyPr/>
        <a:lstStyle/>
        <a:p>
          <a:endParaRPr lang="en-US"/>
        </a:p>
      </dgm:t>
    </dgm:pt>
    <dgm:pt modelId="{8885206D-6AE1-4C76-B02A-136B7A67BC06}">
      <dgm:prSet phldrT="[Text]" custT="1"/>
      <dgm:spPr/>
      <dgm:t>
        <a:bodyPr/>
        <a:lstStyle/>
        <a:p>
          <a:r>
            <a:rPr lang="en-US" sz="2000" dirty="0">
              <a:latin typeface="Century Gothic" panose="020B0502020202020204" pitchFamily="34" charset="0"/>
            </a:rPr>
            <a:t>Major need for skilled trades awareness and training</a:t>
          </a:r>
        </a:p>
      </dgm:t>
    </dgm:pt>
    <dgm:pt modelId="{4CC09B1E-DF75-40BD-A067-61A9B3458C96}" type="parTrans" cxnId="{9751CABD-FA43-47D8-B374-A29246033E8E}">
      <dgm:prSet/>
      <dgm:spPr/>
      <dgm:t>
        <a:bodyPr/>
        <a:lstStyle/>
        <a:p>
          <a:endParaRPr lang="en-US"/>
        </a:p>
      </dgm:t>
    </dgm:pt>
    <dgm:pt modelId="{42ABF446-E1B7-4103-B140-5CDC8843C662}" type="sibTrans" cxnId="{9751CABD-FA43-47D8-B374-A29246033E8E}">
      <dgm:prSet/>
      <dgm:spPr/>
      <dgm:t>
        <a:bodyPr/>
        <a:lstStyle/>
        <a:p>
          <a:endParaRPr lang="en-US"/>
        </a:p>
      </dgm:t>
    </dgm:pt>
    <dgm:pt modelId="{E7F926D0-8363-43A7-BD55-8BD11B23EF8E}">
      <dgm:prSet phldrT="[Text]" custT="1"/>
      <dgm:spPr/>
      <dgm:t>
        <a:bodyPr/>
        <a:lstStyle/>
        <a:p>
          <a:r>
            <a:rPr lang="en-US" sz="2000" dirty="0">
              <a:latin typeface="Century Gothic" panose="020B0502020202020204" pitchFamily="34" charset="0"/>
            </a:rPr>
            <a:t>Competition for limited talent pools is driving the market</a:t>
          </a:r>
        </a:p>
      </dgm:t>
    </dgm:pt>
    <dgm:pt modelId="{A906FC07-E233-4447-B430-09F54F74A4A4}" type="parTrans" cxnId="{C3C4228C-D44C-4B45-90BC-85CA1416762E}">
      <dgm:prSet/>
      <dgm:spPr/>
      <dgm:t>
        <a:bodyPr/>
        <a:lstStyle/>
        <a:p>
          <a:endParaRPr lang="en-US"/>
        </a:p>
      </dgm:t>
    </dgm:pt>
    <dgm:pt modelId="{A1E6F6A5-C24E-42F8-B887-09DE0A9C1F2E}" type="sibTrans" cxnId="{C3C4228C-D44C-4B45-90BC-85CA1416762E}">
      <dgm:prSet/>
      <dgm:spPr/>
      <dgm:t>
        <a:bodyPr/>
        <a:lstStyle/>
        <a:p>
          <a:endParaRPr lang="en-US"/>
        </a:p>
      </dgm:t>
    </dgm:pt>
    <dgm:pt modelId="{19378D44-D422-E448-8331-03918CF400F4}">
      <dgm:prSet/>
      <dgm:spPr/>
      <dgm:t>
        <a:bodyPr/>
        <a:lstStyle/>
        <a:p>
          <a:endParaRPr lang="en-US" dirty="0">
            <a:latin typeface="Century Gothic" panose="020B0502020202020204" pitchFamily="34" charset="0"/>
          </a:endParaRPr>
        </a:p>
      </dgm:t>
    </dgm:pt>
    <dgm:pt modelId="{07DAA0A7-B85E-E243-BF25-ED9E496E2A10}" type="parTrans" cxnId="{B8AAC39E-667F-AE4C-9999-B4CBB9550A13}">
      <dgm:prSet/>
      <dgm:spPr/>
      <dgm:t>
        <a:bodyPr/>
        <a:lstStyle/>
        <a:p>
          <a:endParaRPr lang="en-US"/>
        </a:p>
      </dgm:t>
    </dgm:pt>
    <dgm:pt modelId="{454FA65B-76DE-8C44-8521-A3ED0543BB46}" type="sibTrans" cxnId="{B8AAC39E-667F-AE4C-9999-B4CBB9550A13}">
      <dgm:prSet/>
      <dgm:spPr/>
      <dgm:t>
        <a:bodyPr/>
        <a:lstStyle/>
        <a:p>
          <a:endParaRPr lang="en-US"/>
        </a:p>
      </dgm:t>
    </dgm:pt>
    <dgm:pt modelId="{7A6E7935-CF52-427A-BB7E-7C0D3CDEA804}" type="pres">
      <dgm:prSet presAssocID="{9999FB02-F808-4904-B3C2-E177B328373D}" presName="vert0" presStyleCnt="0">
        <dgm:presLayoutVars>
          <dgm:dir/>
          <dgm:animOne val="branch"/>
          <dgm:animLvl val="lvl"/>
        </dgm:presLayoutVars>
      </dgm:prSet>
      <dgm:spPr/>
    </dgm:pt>
    <dgm:pt modelId="{C20BE2DF-796A-4C31-AFA1-6569A249BE18}" type="pres">
      <dgm:prSet presAssocID="{354703B3-2144-4D76-A066-43F93B220DE4}" presName="thickLine" presStyleLbl="alignNode1" presStyleIdx="0" presStyleCnt="4"/>
      <dgm:spPr/>
    </dgm:pt>
    <dgm:pt modelId="{EBBB6297-258B-44DC-98D8-2E278815A652}" type="pres">
      <dgm:prSet presAssocID="{354703B3-2144-4D76-A066-43F93B220DE4}" presName="horz1" presStyleCnt="0"/>
      <dgm:spPr/>
    </dgm:pt>
    <dgm:pt modelId="{3B2E036D-B339-4E0C-BCA3-7FD543B2EDB0}" type="pres">
      <dgm:prSet presAssocID="{354703B3-2144-4D76-A066-43F93B220DE4}" presName="tx1" presStyleLbl="revTx" presStyleIdx="0" presStyleCnt="4"/>
      <dgm:spPr/>
    </dgm:pt>
    <dgm:pt modelId="{C60FA7EC-E03B-425B-B7B4-2B4E7B65E637}" type="pres">
      <dgm:prSet presAssocID="{354703B3-2144-4D76-A066-43F93B220DE4}" presName="vert1" presStyleCnt="0"/>
      <dgm:spPr/>
    </dgm:pt>
    <dgm:pt modelId="{0A3D34D7-7EC9-4C52-B7F0-797F1F38A6CC}" type="pres">
      <dgm:prSet presAssocID="{E7F926D0-8363-43A7-BD55-8BD11B23EF8E}" presName="thickLine" presStyleLbl="alignNode1" presStyleIdx="1" presStyleCnt="4"/>
      <dgm:spPr/>
    </dgm:pt>
    <dgm:pt modelId="{48209896-CB7A-4A89-BAD5-C70C1DB0E58C}" type="pres">
      <dgm:prSet presAssocID="{E7F926D0-8363-43A7-BD55-8BD11B23EF8E}" presName="horz1" presStyleCnt="0"/>
      <dgm:spPr/>
    </dgm:pt>
    <dgm:pt modelId="{3EB1F4A8-CCB4-40BB-8212-86C9634187B2}" type="pres">
      <dgm:prSet presAssocID="{E7F926D0-8363-43A7-BD55-8BD11B23EF8E}" presName="tx1" presStyleLbl="revTx" presStyleIdx="1" presStyleCnt="4"/>
      <dgm:spPr/>
    </dgm:pt>
    <dgm:pt modelId="{896F6B4F-6869-4FD9-AA38-E47453205426}" type="pres">
      <dgm:prSet presAssocID="{E7F926D0-8363-43A7-BD55-8BD11B23EF8E}" presName="vert1" presStyleCnt="0"/>
      <dgm:spPr/>
    </dgm:pt>
    <dgm:pt modelId="{358EC241-8ACF-4F70-A9C1-285E666B1246}" type="pres">
      <dgm:prSet presAssocID="{8885206D-6AE1-4C76-B02A-136B7A67BC06}" presName="thickLine" presStyleLbl="alignNode1" presStyleIdx="2" presStyleCnt="4"/>
      <dgm:spPr/>
    </dgm:pt>
    <dgm:pt modelId="{70D0674F-303F-490F-A256-7F401EBB964B}" type="pres">
      <dgm:prSet presAssocID="{8885206D-6AE1-4C76-B02A-136B7A67BC06}" presName="horz1" presStyleCnt="0"/>
      <dgm:spPr/>
    </dgm:pt>
    <dgm:pt modelId="{FBC37271-3004-4628-AA15-F58A040E6B3F}" type="pres">
      <dgm:prSet presAssocID="{8885206D-6AE1-4C76-B02A-136B7A67BC06}" presName="tx1" presStyleLbl="revTx" presStyleIdx="2" presStyleCnt="4"/>
      <dgm:spPr/>
    </dgm:pt>
    <dgm:pt modelId="{6FDF9489-FA64-4E8E-95D7-6899C7F7B5BE}" type="pres">
      <dgm:prSet presAssocID="{8885206D-6AE1-4C76-B02A-136B7A67BC06}" presName="vert1" presStyleCnt="0"/>
      <dgm:spPr/>
    </dgm:pt>
    <dgm:pt modelId="{F7322BAE-3710-7E40-8638-1465A3B43C75}" type="pres">
      <dgm:prSet presAssocID="{19378D44-D422-E448-8331-03918CF400F4}" presName="thickLine" presStyleLbl="alignNode1" presStyleIdx="3" presStyleCnt="4"/>
      <dgm:spPr/>
    </dgm:pt>
    <dgm:pt modelId="{61B1D973-4BF4-3345-9D58-5D520D920B62}" type="pres">
      <dgm:prSet presAssocID="{19378D44-D422-E448-8331-03918CF400F4}" presName="horz1" presStyleCnt="0"/>
      <dgm:spPr/>
    </dgm:pt>
    <dgm:pt modelId="{58F5DC28-37D2-C840-8D5F-2777632BD752}" type="pres">
      <dgm:prSet presAssocID="{19378D44-D422-E448-8331-03918CF400F4}" presName="tx1" presStyleLbl="revTx" presStyleIdx="3" presStyleCnt="4"/>
      <dgm:spPr/>
    </dgm:pt>
    <dgm:pt modelId="{FD505AD6-42E9-924E-9077-60F1728E8040}" type="pres">
      <dgm:prSet presAssocID="{19378D44-D422-E448-8331-03918CF400F4}" presName="vert1" presStyleCnt="0"/>
      <dgm:spPr/>
    </dgm:pt>
  </dgm:ptLst>
  <dgm:cxnLst>
    <dgm:cxn modelId="{9E17BC08-A338-DD4E-AD11-08F92A760B3E}" type="presOf" srcId="{354703B3-2144-4D76-A066-43F93B220DE4}" destId="{3B2E036D-B339-4E0C-BCA3-7FD543B2EDB0}" srcOrd="0" destOrd="0" presId="urn:microsoft.com/office/officeart/2008/layout/LinedList"/>
    <dgm:cxn modelId="{1346B136-3F38-194B-8E73-C98A101F87EF}" type="presOf" srcId="{E7F926D0-8363-43A7-BD55-8BD11B23EF8E}" destId="{3EB1F4A8-CCB4-40BB-8212-86C9634187B2}" srcOrd="0" destOrd="0" presId="urn:microsoft.com/office/officeart/2008/layout/LinedList"/>
    <dgm:cxn modelId="{B4D3C55F-6872-3D41-9404-6A2509F1EA5E}" type="presOf" srcId="{8885206D-6AE1-4C76-B02A-136B7A67BC06}" destId="{FBC37271-3004-4628-AA15-F58A040E6B3F}" srcOrd="0" destOrd="0" presId="urn:microsoft.com/office/officeart/2008/layout/LinedList"/>
    <dgm:cxn modelId="{1A59994B-6661-4EF9-9AC2-EB3E35212900}" srcId="{9999FB02-F808-4904-B3C2-E177B328373D}" destId="{354703B3-2144-4D76-A066-43F93B220DE4}" srcOrd="0" destOrd="0" parTransId="{694EEF49-4722-4F89-A57C-738719DDA347}" sibTransId="{D8CB774E-D34E-4A3C-9A2C-50D9996F5FB5}"/>
    <dgm:cxn modelId="{C3C4228C-D44C-4B45-90BC-85CA1416762E}" srcId="{9999FB02-F808-4904-B3C2-E177B328373D}" destId="{E7F926D0-8363-43A7-BD55-8BD11B23EF8E}" srcOrd="1" destOrd="0" parTransId="{A906FC07-E233-4447-B430-09F54F74A4A4}" sibTransId="{A1E6F6A5-C24E-42F8-B887-09DE0A9C1F2E}"/>
    <dgm:cxn modelId="{B8AAC39E-667F-AE4C-9999-B4CBB9550A13}" srcId="{9999FB02-F808-4904-B3C2-E177B328373D}" destId="{19378D44-D422-E448-8331-03918CF400F4}" srcOrd="3" destOrd="0" parTransId="{07DAA0A7-B85E-E243-BF25-ED9E496E2A10}" sibTransId="{454FA65B-76DE-8C44-8521-A3ED0543BB46}"/>
    <dgm:cxn modelId="{9751CABD-FA43-47D8-B374-A29246033E8E}" srcId="{9999FB02-F808-4904-B3C2-E177B328373D}" destId="{8885206D-6AE1-4C76-B02A-136B7A67BC06}" srcOrd="2" destOrd="0" parTransId="{4CC09B1E-DF75-40BD-A067-61A9B3458C96}" sibTransId="{42ABF446-E1B7-4103-B140-5CDC8843C662}"/>
    <dgm:cxn modelId="{703CC1D6-96A3-A549-8132-C061E5F01BEB}" type="presOf" srcId="{9999FB02-F808-4904-B3C2-E177B328373D}" destId="{7A6E7935-CF52-427A-BB7E-7C0D3CDEA804}" srcOrd="0" destOrd="0" presId="urn:microsoft.com/office/officeart/2008/layout/LinedList"/>
    <dgm:cxn modelId="{3F0096FF-4C2F-6C4D-B2DD-D625D2796FB8}" type="presOf" srcId="{19378D44-D422-E448-8331-03918CF400F4}" destId="{58F5DC28-37D2-C840-8D5F-2777632BD752}" srcOrd="0" destOrd="0" presId="urn:microsoft.com/office/officeart/2008/layout/LinedList"/>
    <dgm:cxn modelId="{9AB63503-37D4-B643-A907-F1CB9EE67ED3}" type="presParOf" srcId="{7A6E7935-CF52-427A-BB7E-7C0D3CDEA804}" destId="{C20BE2DF-796A-4C31-AFA1-6569A249BE18}" srcOrd="0" destOrd="0" presId="urn:microsoft.com/office/officeart/2008/layout/LinedList"/>
    <dgm:cxn modelId="{DFA7AC95-CF30-B54E-BC83-1F8ECE302649}" type="presParOf" srcId="{7A6E7935-CF52-427A-BB7E-7C0D3CDEA804}" destId="{EBBB6297-258B-44DC-98D8-2E278815A652}" srcOrd="1" destOrd="0" presId="urn:microsoft.com/office/officeart/2008/layout/LinedList"/>
    <dgm:cxn modelId="{2E432F51-A5D7-5440-8D06-C2808AEBA4D7}" type="presParOf" srcId="{EBBB6297-258B-44DC-98D8-2E278815A652}" destId="{3B2E036D-B339-4E0C-BCA3-7FD543B2EDB0}" srcOrd="0" destOrd="0" presId="urn:microsoft.com/office/officeart/2008/layout/LinedList"/>
    <dgm:cxn modelId="{6221841C-C8C2-9D43-A60F-89A3445C9065}" type="presParOf" srcId="{EBBB6297-258B-44DC-98D8-2E278815A652}" destId="{C60FA7EC-E03B-425B-B7B4-2B4E7B65E637}" srcOrd="1" destOrd="0" presId="urn:microsoft.com/office/officeart/2008/layout/LinedList"/>
    <dgm:cxn modelId="{E3138529-95CE-D948-9902-71E6D465E765}" type="presParOf" srcId="{7A6E7935-CF52-427A-BB7E-7C0D3CDEA804}" destId="{0A3D34D7-7EC9-4C52-B7F0-797F1F38A6CC}" srcOrd="2" destOrd="0" presId="urn:microsoft.com/office/officeart/2008/layout/LinedList"/>
    <dgm:cxn modelId="{6C8EA873-3356-9449-A27E-C40426B0FA16}" type="presParOf" srcId="{7A6E7935-CF52-427A-BB7E-7C0D3CDEA804}" destId="{48209896-CB7A-4A89-BAD5-C70C1DB0E58C}" srcOrd="3" destOrd="0" presId="urn:microsoft.com/office/officeart/2008/layout/LinedList"/>
    <dgm:cxn modelId="{7A216EAB-1EAE-0449-BEDB-3D5B555FD074}" type="presParOf" srcId="{48209896-CB7A-4A89-BAD5-C70C1DB0E58C}" destId="{3EB1F4A8-CCB4-40BB-8212-86C9634187B2}" srcOrd="0" destOrd="0" presId="urn:microsoft.com/office/officeart/2008/layout/LinedList"/>
    <dgm:cxn modelId="{55622FC8-9AE6-B541-9282-1E2C2D65FF5A}" type="presParOf" srcId="{48209896-CB7A-4A89-BAD5-C70C1DB0E58C}" destId="{896F6B4F-6869-4FD9-AA38-E47453205426}" srcOrd="1" destOrd="0" presId="urn:microsoft.com/office/officeart/2008/layout/LinedList"/>
    <dgm:cxn modelId="{FF2107AE-5BF6-4C48-988F-D8D93C9454AC}" type="presParOf" srcId="{7A6E7935-CF52-427A-BB7E-7C0D3CDEA804}" destId="{358EC241-8ACF-4F70-A9C1-285E666B1246}" srcOrd="4" destOrd="0" presId="urn:microsoft.com/office/officeart/2008/layout/LinedList"/>
    <dgm:cxn modelId="{68F6CF26-F631-5B41-9606-7F46C2D3D0B4}" type="presParOf" srcId="{7A6E7935-CF52-427A-BB7E-7C0D3CDEA804}" destId="{70D0674F-303F-490F-A256-7F401EBB964B}" srcOrd="5" destOrd="0" presId="urn:microsoft.com/office/officeart/2008/layout/LinedList"/>
    <dgm:cxn modelId="{D3784CAB-B706-B146-8359-904C99938A6E}" type="presParOf" srcId="{70D0674F-303F-490F-A256-7F401EBB964B}" destId="{FBC37271-3004-4628-AA15-F58A040E6B3F}" srcOrd="0" destOrd="0" presId="urn:microsoft.com/office/officeart/2008/layout/LinedList"/>
    <dgm:cxn modelId="{78443D4E-B92B-AB4F-928E-35F951123DCD}" type="presParOf" srcId="{70D0674F-303F-490F-A256-7F401EBB964B}" destId="{6FDF9489-FA64-4E8E-95D7-6899C7F7B5BE}" srcOrd="1" destOrd="0" presId="urn:microsoft.com/office/officeart/2008/layout/LinedList"/>
    <dgm:cxn modelId="{A2231A78-5F44-F94F-8FEC-E38099FE410F}" type="presParOf" srcId="{7A6E7935-CF52-427A-BB7E-7C0D3CDEA804}" destId="{F7322BAE-3710-7E40-8638-1465A3B43C75}" srcOrd="6" destOrd="0" presId="urn:microsoft.com/office/officeart/2008/layout/LinedList"/>
    <dgm:cxn modelId="{5BD91B30-E3A0-2245-86A1-2610E4F5CA25}" type="presParOf" srcId="{7A6E7935-CF52-427A-BB7E-7C0D3CDEA804}" destId="{61B1D973-4BF4-3345-9D58-5D520D920B62}" srcOrd="7" destOrd="0" presId="urn:microsoft.com/office/officeart/2008/layout/LinedList"/>
    <dgm:cxn modelId="{69C41B32-131B-4D44-BA8D-BBF164F836D0}" type="presParOf" srcId="{61B1D973-4BF4-3345-9D58-5D520D920B62}" destId="{58F5DC28-37D2-C840-8D5F-2777632BD752}" srcOrd="0" destOrd="0" presId="urn:microsoft.com/office/officeart/2008/layout/LinedList"/>
    <dgm:cxn modelId="{3661A847-C9CD-124E-B8BE-402FC15A1377}" type="presParOf" srcId="{61B1D973-4BF4-3345-9D58-5D520D920B62}" destId="{FD505AD6-42E9-924E-9077-60F1728E8040}"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99FB02-F808-4904-B3C2-E177B328373D}" type="doc">
      <dgm:prSet loTypeId="urn:microsoft.com/office/officeart/2008/layout/LinedList" loCatId="list" qsTypeId="urn:microsoft.com/office/officeart/2005/8/quickstyle/simple1" qsCatId="simple" csTypeId="urn:microsoft.com/office/officeart/2005/8/colors/accent5_2" csCatId="accent5" phldr="1"/>
      <dgm:spPr/>
    </dgm:pt>
    <dgm:pt modelId="{354703B3-2144-4D76-A066-43F93B220DE4}">
      <dgm:prSet phldrT="[Text]" custT="1"/>
      <dgm:spPr/>
      <dgm:t>
        <a:bodyPr/>
        <a:lstStyle/>
        <a:p>
          <a:r>
            <a:rPr lang="en-US" sz="2000" dirty="0">
              <a:latin typeface="Century Gothic" panose="020B0502020202020204" pitchFamily="34" charset="0"/>
            </a:rPr>
            <a:t>Workers’ needs and expectations have shifted</a:t>
          </a:r>
          <a:endParaRPr lang="en-US" sz="2000" b="0" dirty="0">
            <a:latin typeface="Century Gothic" panose="020B0502020202020204" pitchFamily="34" charset="0"/>
          </a:endParaRPr>
        </a:p>
      </dgm:t>
    </dgm:pt>
    <dgm:pt modelId="{694EEF49-4722-4F89-A57C-738719DDA347}" type="parTrans" cxnId="{1A59994B-6661-4EF9-9AC2-EB3E35212900}">
      <dgm:prSet/>
      <dgm:spPr/>
      <dgm:t>
        <a:bodyPr/>
        <a:lstStyle/>
        <a:p>
          <a:endParaRPr lang="en-US"/>
        </a:p>
      </dgm:t>
    </dgm:pt>
    <dgm:pt modelId="{D8CB774E-D34E-4A3C-9A2C-50D9996F5FB5}" type="sibTrans" cxnId="{1A59994B-6661-4EF9-9AC2-EB3E35212900}">
      <dgm:prSet/>
      <dgm:spPr/>
      <dgm:t>
        <a:bodyPr/>
        <a:lstStyle/>
        <a:p>
          <a:endParaRPr lang="en-US"/>
        </a:p>
      </dgm:t>
    </dgm:pt>
    <dgm:pt modelId="{8885206D-6AE1-4C76-B02A-136B7A67BC06}">
      <dgm:prSet phldrT="[Text]" custT="1"/>
      <dgm:spPr/>
      <dgm:t>
        <a:bodyPr/>
        <a:lstStyle/>
        <a:p>
          <a:r>
            <a:rPr lang="en-US" sz="2000" dirty="0">
              <a:latin typeface="Century Gothic" panose="020B0502020202020204" pitchFamily="34" charset="0"/>
            </a:rPr>
            <a:t>Lack of professional networks, experience and credentials limit growth</a:t>
          </a:r>
        </a:p>
      </dgm:t>
    </dgm:pt>
    <dgm:pt modelId="{4CC09B1E-DF75-40BD-A067-61A9B3458C96}" type="parTrans" cxnId="{9751CABD-FA43-47D8-B374-A29246033E8E}">
      <dgm:prSet/>
      <dgm:spPr/>
      <dgm:t>
        <a:bodyPr/>
        <a:lstStyle/>
        <a:p>
          <a:endParaRPr lang="en-US"/>
        </a:p>
      </dgm:t>
    </dgm:pt>
    <dgm:pt modelId="{42ABF446-E1B7-4103-B140-5CDC8843C662}" type="sibTrans" cxnId="{9751CABD-FA43-47D8-B374-A29246033E8E}">
      <dgm:prSet/>
      <dgm:spPr/>
      <dgm:t>
        <a:bodyPr/>
        <a:lstStyle/>
        <a:p>
          <a:endParaRPr lang="en-US"/>
        </a:p>
      </dgm:t>
    </dgm:pt>
    <dgm:pt modelId="{E7F926D0-8363-43A7-BD55-8BD11B23EF8E}">
      <dgm:prSet phldrT="[Text]" custT="1"/>
      <dgm:spPr/>
      <dgm:t>
        <a:bodyPr/>
        <a:lstStyle/>
        <a:p>
          <a:r>
            <a:rPr lang="en-US" sz="2000" dirty="0">
              <a:latin typeface="Century Gothic" panose="020B0502020202020204" pitchFamily="34" charset="0"/>
            </a:rPr>
            <a:t>Significant need for training and upskilling</a:t>
          </a:r>
        </a:p>
      </dgm:t>
    </dgm:pt>
    <dgm:pt modelId="{A906FC07-E233-4447-B430-09F54F74A4A4}" type="parTrans" cxnId="{C3C4228C-D44C-4B45-90BC-85CA1416762E}">
      <dgm:prSet/>
      <dgm:spPr/>
      <dgm:t>
        <a:bodyPr/>
        <a:lstStyle/>
        <a:p>
          <a:endParaRPr lang="en-US"/>
        </a:p>
      </dgm:t>
    </dgm:pt>
    <dgm:pt modelId="{A1E6F6A5-C24E-42F8-B887-09DE0A9C1F2E}" type="sibTrans" cxnId="{C3C4228C-D44C-4B45-90BC-85CA1416762E}">
      <dgm:prSet/>
      <dgm:spPr/>
      <dgm:t>
        <a:bodyPr/>
        <a:lstStyle/>
        <a:p>
          <a:endParaRPr lang="en-US"/>
        </a:p>
      </dgm:t>
    </dgm:pt>
    <dgm:pt modelId="{7A6E7935-CF52-427A-BB7E-7C0D3CDEA804}" type="pres">
      <dgm:prSet presAssocID="{9999FB02-F808-4904-B3C2-E177B328373D}" presName="vert0" presStyleCnt="0">
        <dgm:presLayoutVars>
          <dgm:dir/>
          <dgm:animOne val="branch"/>
          <dgm:animLvl val="lvl"/>
        </dgm:presLayoutVars>
      </dgm:prSet>
      <dgm:spPr/>
    </dgm:pt>
    <dgm:pt modelId="{C20BE2DF-796A-4C31-AFA1-6569A249BE18}" type="pres">
      <dgm:prSet presAssocID="{354703B3-2144-4D76-A066-43F93B220DE4}" presName="thickLine" presStyleLbl="alignNode1" presStyleIdx="0" presStyleCnt="3"/>
      <dgm:spPr/>
    </dgm:pt>
    <dgm:pt modelId="{EBBB6297-258B-44DC-98D8-2E278815A652}" type="pres">
      <dgm:prSet presAssocID="{354703B3-2144-4D76-A066-43F93B220DE4}" presName="horz1" presStyleCnt="0"/>
      <dgm:spPr/>
    </dgm:pt>
    <dgm:pt modelId="{3B2E036D-B339-4E0C-BCA3-7FD543B2EDB0}" type="pres">
      <dgm:prSet presAssocID="{354703B3-2144-4D76-A066-43F93B220DE4}" presName="tx1" presStyleLbl="revTx" presStyleIdx="0" presStyleCnt="3"/>
      <dgm:spPr/>
    </dgm:pt>
    <dgm:pt modelId="{C60FA7EC-E03B-425B-B7B4-2B4E7B65E637}" type="pres">
      <dgm:prSet presAssocID="{354703B3-2144-4D76-A066-43F93B220DE4}" presName="vert1" presStyleCnt="0"/>
      <dgm:spPr/>
    </dgm:pt>
    <dgm:pt modelId="{0A3D34D7-7EC9-4C52-B7F0-797F1F38A6CC}" type="pres">
      <dgm:prSet presAssocID="{E7F926D0-8363-43A7-BD55-8BD11B23EF8E}" presName="thickLine" presStyleLbl="alignNode1" presStyleIdx="1" presStyleCnt="3"/>
      <dgm:spPr/>
    </dgm:pt>
    <dgm:pt modelId="{48209896-CB7A-4A89-BAD5-C70C1DB0E58C}" type="pres">
      <dgm:prSet presAssocID="{E7F926D0-8363-43A7-BD55-8BD11B23EF8E}" presName="horz1" presStyleCnt="0"/>
      <dgm:spPr/>
    </dgm:pt>
    <dgm:pt modelId="{3EB1F4A8-CCB4-40BB-8212-86C9634187B2}" type="pres">
      <dgm:prSet presAssocID="{E7F926D0-8363-43A7-BD55-8BD11B23EF8E}" presName="tx1" presStyleLbl="revTx" presStyleIdx="1" presStyleCnt="3"/>
      <dgm:spPr/>
    </dgm:pt>
    <dgm:pt modelId="{896F6B4F-6869-4FD9-AA38-E47453205426}" type="pres">
      <dgm:prSet presAssocID="{E7F926D0-8363-43A7-BD55-8BD11B23EF8E}" presName="vert1" presStyleCnt="0"/>
      <dgm:spPr/>
    </dgm:pt>
    <dgm:pt modelId="{358EC241-8ACF-4F70-A9C1-285E666B1246}" type="pres">
      <dgm:prSet presAssocID="{8885206D-6AE1-4C76-B02A-136B7A67BC06}" presName="thickLine" presStyleLbl="alignNode1" presStyleIdx="2" presStyleCnt="3"/>
      <dgm:spPr/>
    </dgm:pt>
    <dgm:pt modelId="{70D0674F-303F-490F-A256-7F401EBB964B}" type="pres">
      <dgm:prSet presAssocID="{8885206D-6AE1-4C76-B02A-136B7A67BC06}" presName="horz1" presStyleCnt="0"/>
      <dgm:spPr/>
    </dgm:pt>
    <dgm:pt modelId="{FBC37271-3004-4628-AA15-F58A040E6B3F}" type="pres">
      <dgm:prSet presAssocID="{8885206D-6AE1-4C76-B02A-136B7A67BC06}" presName="tx1" presStyleLbl="revTx" presStyleIdx="2" presStyleCnt="3" custScaleY="172530"/>
      <dgm:spPr/>
    </dgm:pt>
    <dgm:pt modelId="{6FDF9489-FA64-4E8E-95D7-6899C7F7B5BE}" type="pres">
      <dgm:prSet presAssocID="{8885206D-6AE1-4C76-B02A-136B7A67BC06}" presName="vert1" presStyleCnt="0"/>
      <dgm:spPr/>
    </dgm:pt>
  </dgm:ptLst>
  <dgm:cxnLst>
    <dgm:cxn modelId="{9E17BC08-A338-DD4E-AD11-08F92A760B3E}" type="presOf" srcId="{354703B3-2144-4D76-A066-43F93B220DE4}" destId="{3B2E036D-B339-4E0C-BCA3-7FD543B2EDB0}" srcOrd="0" destOrd="0" presId="urn:microsoft.com/office/officeart/2008/layout/LinedList"/>
    <dgm:cxn modelId="{1346B136-3F38-194B-8E73-C98A101F87EF}" type="presOf" srcId="{E7F926D0-8363-43A7-BD55-8BD11B23EF8E}" destId="{3EB1F4A8-CCB4-40BB-8212-86C9634187B2}" srcOrd="0" destOrd="0" presId="urn:microsoft.com/office/officeart/2008/layout/LinedList"/>
    <dgm:cxn modelId="{B4D3C55F-6872-3D41-9404-6A2509F1EA5E}" type="presOf" srcId="{8885206D-6AE1-4C76-B02A-136B7A67BC06}" destId="{FBC37271-3004-4628-AA15-F58A040E6B3F}" srcOrd="0" destOrd="0" presId="urn:microsoft.com/office/officeart/2008/layout/LinedList"/>
    <dgm:cxn modelId="{1A59994B-6661-4EF9-9AC2-EB3E35212900}" srcId="{9999FB02-F808-4904-B3C2-E177B328373D}" destId="{354703B3-2144-4D76-A066-43F93B220DE4}" srcOrd="0" destOrd="0" parTransId="{694EEF49-4722-4F89-A57C-738719DDA347}" sibTransId="{D8CB774E-D34E-4A3C-9A2C-50D9996F5FB5}"/>
    <dgm:cxn modelId="{C3C4228C-D44C-4B45-90BC-85CA1416762E}" srcId="{9999FB02-F808-4904-B3C2-E177B328373D}" destId="{E7F926D0-8363-43A7-BD55-8BD11B23EF8E}" srcOrd="1" destOrd="0" parTransId="{A906FC07-E233-4447-B430-09F54F74A4A4}" sibTransId="{A1E6F6A5-C24E-42F8-B887-09DE0A9C1F2E}"/>
    <dgm:cxn modelId="{9751CABD-FA43-47D8-B374-A29246033E8E}" srcId="{9999FB02-F808-4904-B3C2-E177B328373D}" destId="{8885206D-6AE1-4C76-B02A-136B7A67BC06}" srcOrd="2" destOrd="0" parTransId="{4CC09B1E-DF75-40BD-A067-61A9B3458C96}" sibTransId="{42ABF446-E1B7-4103-B140-5CDC8843C662}"/>
    <dgm:cxn modelId="{703CC1D6-96A3-A549-8132-C061E5F01BEB}" type="presOf" srcId="{9999FB02-F808-4904-B3C2-E177B328373D}" destId="{7A6E7935-CF52-427A-BB7E-7C0D3CDEA804}" srcOrd="0" destOrd="0" presId="urn:microsoft.com/office/officeart/2008/layout/LinedList"/>
    <dgm:cxn modelId="{9AB63503-37D4-B643-A907-F1CB9EE67ED3}" type="presParOf" srcId="{7A6E7935-CF52-427A-BB7E-7C0D3CDEA804}" destId="{C20BE2DF-796A-4C31-AFA1-6569A249BE18}" srcOrd="0" destOrd="0" presId="urn:microsoft.com/office/officeart/2008/layout/LinedList"/>
    <dgm:cxn modelId="{DFA7AC95-CF30-B54E-BC83-1F8ECE302649}" type="presParOf" srcId="{7A6E7935-CF52-427A-BB7E-7C0D3CDEA804}" destId="{EBBB6297-258B-44DC-98D8-2E278815A652}" srcOrd="1" destOrd="0" presId="urn:microsoft.com/office/officeart/2008/layout/LinedList"/>
    <dgm:cxn modelId="{2E432F51-A5D7-5440-8D06-C2808AEBA4D7}" type="presParOf" srcId="{EBBB6297-258B-44DC-98D8-2E278815A652}" destId="{3B2E036D-B339-4E0C-BCA3-7FD543B2EDB0}" srcOrd="0" destOrd="0" presId="urn:microsoft.com/office/officeart/2008/layout/LinedList"/>
    <dgm:cxn modelId="{6221841C-C8C2-9D43-A60F-89A3445C9065}" type="presParOf" srcId="{EBBB6297-258B-44DC-98D8-2E278815A652}" destId="{C60FA7EC-E03B-425B-B7B4-2B4E7B65E637}" srcOrd="1" destOrd="0" presId="urn:microsoft.com/office/officeart/2008/layout/LinedList"/>
    <dgm:cxn modelId="{E3138529-95CE-D948-9902-71E6D465E765}" type="presParOf" srcId="{7A6E7935-CF52-427A-BB7E-7C0D3CDEA804}" destId="{0A3D34D7-7EC9-4C52-B7F0-797F1F38A6CC}" srcOrd="2" destOrd="0" presId="urn:microsoft.com/office/officeart/2008/layout/LinedList"/>
    <dgm:cxn modelId="{6C8EA873-3356-9449-A27E-C40426B0FA16}" type="presParOf" srcId="{7A6E7935-CF52-427A-BB7E-7C0D3CDEA804}" destId="{48209896-CB7A-4A89-BAD5-C70C1DB0E58C}" srcOrd="3" destOrd="0" presId="urn:microsoft.com/office/officeart/2008/layout/LinedList"/>
    <dgm:cxn modelId="{7A216EAB-1EAE-0449-BEDB-3D5B555FD074}" type="presParOf" srcId="{48209896-CB7A-4A89-BAD5-C70C1DB0E58C}" destId="{3EB1F4A8-CCB4-40BB-8212-86C9634187B2}" srcOrd="0" destOrd="0" presId="urn:microsoft.com/office/officeart/2008/layout/LinedList"/>
    <dgm:cxn modelId="{55622FC8-9AE6-B541-9282-1E2C2D65FF5A}" type="presParOf" srcId="{48209896-CB7A-4A89-BAD5-C70C1DB0E58C}" destId="{896F6B4F-6869-4FD9-AA38-E47453205426}" srcOrd="1" destOrd="0" presId="urn:microsoft.com/office/officeart/2008/layout/LinedList"/>
    <dgm:cxn modelId="{FF2107AE-5BF6-4C48-988F-D8D93C9454AC}" type="presParOf" srcId="{7A6E7935-CF52-427A-BB7E-7C0D3CDEA804}" destId="{358EC241-8ACF-4F70-A9C1-285E666B1246}" srcOrd="4" destOrd="0" presId="urn:microsoft.com/office/officeart/2008/layout/LinedList"/>
    <dgm:cxn modelId="{68F6CF26-F631-5B41-9606-7F46C2D3D0B4}" type="presParOf" srcId="{7A6E7935-CF52-427A-BB7E-7C0D3CDEA804}" destId="{70D0674F-303F-490F-A256-7F401EBB964B}" srcOrd="5" destOrd="0" presId="urn:microsoft.com/office/officeart/2008/layout/LinedList"/>
    <dgm:cxn modelId="{D3784CAB-B706-B146-8359-904C99938A6E}" type="presParOf" srcId="{70D0674F-303F-490F-A256-7F401EBB964B}" destId="{FBC37271-3004-4628-AA15-F58A040E6B3F}" srcOrd="0" destOrd="0" presId="urn:microsoft.com/office/officeart/2008/layout/LinedList"/>
    <dgm:cxn modelId="{78443D4E-B92B-AB4F-928E-35F951123DCD}" type="presParOf" srcId="{70D0674F-303F-490F-A256-7F401EBB964B}" destId="{6FDF9489-FA64-4E8E-95D7-6899C7F7B5BE}"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6EECDA-62CC-8B43-935B-68193E8ACF64}">
      <dsp:nvSpPr>
        <dsp:cNvPr id="0" name=""/>
        <dsp:cNvSpPr/>
      </dsp:nvSpPr>
      <dsp:spPr>
        <a:xfrm>
          <a:off x="0" y="0"/>
          <a:ext cx="3926618" cy="0"/>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7FDB34-5F48-7B4E-B2A1-95E471ADA43B}">
      <dsp:nvSpPr>
        <dsp:cNvPr id="0" name=""/>
        <dsp:cNvSpPr/>
      </dsp:nvSpPr>
      <dsp:spPr>
        <a:xfrm>
          <a:off x="0" y="0"/>
          <a:ext cx="3926618" cy="919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dirty="0">
              <a:latin typeface="Century Gothic" panose="020B0502020202020204" pitchFamily="34" charset="0"/>
            </a:rPr>
            <a:t>2021, 2022 &amp; 2023</a:t>
          </a:r>
        </a:p>
      </dsp:txBody>
      <dsp:txXfrm>
        <a:off x="0" y="0"/>
        <a:ext cx="3926618" cy="919746"/>
      </dsp:txXfrm>
    </dsp:sp>
    <dsp:sp modelId="{74BAC87B-12D6-D44C-A0CA-ACFCAE39502B}">
      <dsp:nvSpPr>
        <dsp:cNvPr id="0" name=""/>
        <dsp:cNvSpPr/>
      </dsp:nvSpPr>
      <dsp:spPr>
        <a:xfrm>
          <a:off x="0" y="919746"/>
          <a:ext cx="3926618" cy="0"/>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9D3CEC-F1C1-2F4A-BB21-C05906BCD008}">
      <dsp:nvSpPr>
        <dsp:cNvPr id="0" name=""/>
        <dsp:cNvSpPr/>
      </dsp:nvSpPr>
      <dsp:spPr>
        <a:xfrm>
          <a:off x="0" y="919746"/>
          <a:ext cx="3926618" cy="919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dirty="0">
              <a:latin typeface="Century Gothic" panose="020B0502020202020204" pitchFamily="34" charset="0"/>
              <a:cs typeface="Segoe UI Light" panose="020B0502040204020203" pitchFamily="34" charset="0"/>
            </a:rPr>
            <a:t>Business Surveys:</a:t>
          </a:r>
          <a:br>
            <a:rPr lang="en-US" sz="2200" b="1" kern="1200" dirty="0">
              <a:latin typeface="Century Gothic" panose="020B0502020202020204" pitchFamily="34" charset="0"/>
              <a:cs typeface="Segoe UI Light" panose="020B0502040204020203" pitchFamily="34" charset="0"/>
            </a:rPr>
          </a:br>
          <a:r>
            <a:rPr lang="en-US" sz="2200" b="0" kern="1200" dirty="0">
              <a:latin typeface="Century Gothic" panose="020B0502020202020204" pitchFamily="34" charset="0"/>
              <a:cs typeface="Segoe UI Light" panose="020B0502040204020203" pitchFamily="34" charset="0"/>
            </a:rPr>
            <a:t>8,500 responses</a:t>
          </a:r>
          <a:endParaRPr lang="en-US" sz="2200" kern="1200" dirty="0">
            <a:latin typeface="+mj-lt"/>
          </a:endParaRPr>
        </a:p>
      </dsp:txBody>
      <dsp:txXfrm>
        <a:off x="0" y="919746"/>
        <a:ext cx="3926618" cy="919746"/>
      </dsp:txXfrm>
    </dsp:sp>
    <dsp:sp modelId="{9A1B15AE-AF5B-FC4F-A199-368E80AAE74E}">
      <dsp:nvSpPr>
        <dsp:cNvPr id="0" name=""/>
        <dsp:cNvSpPr/>
      </dsp:nvSpPr>
      <dsp:spPr>
        <a:xfrm>
          <a:off x="0" y="1839492"/>
          <a:ext cx="3926618" cy="0"/>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0B5800-604A-674E-A712-CEDDFDBF965B}">
      <dsp:nvSpPr>
        <dsp:cNvPr id="0" name=""/>
        <dsp:cNvSpPr/>
      </dsp:nvSpPr>
      <dsp:spPr>
        <a:xfrm>
          <a:off x="0" y="1839492"/>
          <a:ext cx="3926618" cy="919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dirty="0">
              <a:latin typeface="Century Gothic" panose="020B0502020202020204" pitchFamily="34" charset="0"/>
              <a:cs typeface="Segoe UI Light" panose="020B0502040204020203" pitchFamily="34" charset="0"/>
            </a:rPr>
            <a:t>Job Seeker Surveys:</a:t>
          </a:r>
          <a:br>
            <a:rPr lang="en-US" sz="2200" b="1" kern="1200" dirty="0">
              <a:latin typeface="Century Gothic" panose="020B0502020202020204" pitchFamily="34" charset="0"/>
              <a:cs typeface="Segoe UI Light" panose="020B0502040204020203" pitchFamily="34" charset="0"/>
            </a:rPr>
          </a:br>
          <a:r>
            <a:rPr lang="en-US" sz="2200" b="0" kern="1200" dirty="0">
              <a:latin typeface="Century Gothic" panose="020B0502020202020204" pitchFamily="34" charset="0"/>
              <a:cs typeface="Segoe UI Light" panose="020B0502040204020203" pitchFamily="34" charset="0"/>
            </a:rPr>
            <a:t>20,200 responses</a:t>
          </a:r>
        </a:p>
      </dsp:txBody>
      <dsp:txXfrm>
        <a:off x="0" y="1839492"/>
        <a:ext cx="3926618" cy="919746"/>
      </dsp:txXfrm>
    </dsp:sp>
    <dsp:sp modelId="{FD043168-E710-7540-984C-33E6009145AC}">
      <dsp:nvSpPr>
        <dsp:cNvPr id="0" name=""/>
        <dsp:cNvSpPr/>
      </dsp:nvSpPr>
      <dsp:spPr>
        <a:xfrm>
          <a:off x="0" y="2759238"/>
          <a:ext cx="3926618" cy="0"/>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4B6435-9959-6744-BA3D-B04363B554C2}">
      <dsp:nvSpPr>
        <dsp:cNvPr id="0" name=""/>
        <dsp:cNvSpPr/>
      </dsp:nvSpPr>
      <dsp:spPr>
        <a:xfrm>
          <a:off x="0" y="2759238"/>
          <a:ext cx="3926618" cy="919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endParaRPr lang="en-US" sz="2200" b="0" kern="1200" dirty="0">
            <a:latin typeface="Century Gothic" panose="020B0502020202020204" pitchFamily="34" charset="0"/>
            <a:cs typeface="Segoe UI Light" panose="020B0502040204020203" pitchFamily="34" charset="0"/>
          </a:endParaRPr>
        </a:p>
      </dsp:txBody>
      <dsp:txXfrm>
        <a:off x="0" y="2759238"/>
        <a:ext cx="3926618" cy="9197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0BE2DF-796A-4C31-AFA1-6569A249BE18}">
      <dsp:nvSpPr>
        <dsp:cNvPr id="0" name=""/>
        <dsp:cNvSpPr/>
      </dsp:nvSpPr>
      <dsp:spPr>
        <a:xfrm>
          <a:off x="0" y="0"/>
          <a:ext cx="4108773" cy="0"/>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2E036D-B339-4E0C-BCA3-7FD543B2EDB0}">
      <dsp:nvSpPr>
        <dsp:cNvPr id="0" name=""/>
        <dsp:cNvSpPr/>
      </dsp:nvSpPr>
      <dsp:spPr>
        <a:xfrm>
          <a:off x="0" y="0"/>
          <a:ext cx="4108773" cy="787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Century Gothic" panose="020B0502020202020204" pitchFamily="34" charset="0"/>
            </a:rPr>
            <a:t>Businesses are still struggling to attract workers</a:t>
          </a:r>
          <a:endParaRPr lang="en-US" sz="2000" b="0" kern="1200" dirty="0">
            <a:latin typeface="Century Gothic" panose="020B0502020202020204" pitchFamily="34" charset="0"/>
          </a:endParaRPr>
        </a:p>
      </dsp:txBody>
      <dsp:txXfrm>
        <a:off x="0" y="0"/>
        <a:ext cx="4108773" cy="787257"/>
      </dsp:txXfrm>
    </dsp:sp>
    <dsp:sp modelId="{0A3D34D7-7EC9-4C52-B7F0-797F1F38A6CC}">
      <dsp:nvSpPr>
        <dsp:cNvPr id="0" name=""/>
        <dsp:cNvSpPr/>
      </dsp:nvSpPr>
      <dsp:spPr>
        <a:xfrm>
          <a:off x="0" y="787257"/>
          <a:ext cx="4108773" cy="0"/>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B1F4A8-CCB4-40BB-8212-86C9634187B2}">
      <dsp:nvSpPr>
        <dsp:cNvPr id="0" name=""/>
        <dsp:cNvSpPr/>
      </dsp:nvSpPr>
      <dsp:spPr>
        <a:xfrm>
          <a:off x="0" y="787257"/>
          <a:ext cx="4108773" cy="787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Century Gothic" panose="020B0502020202020204" pitchFamily="34" charset="0"/>
            </a:rPr>
            <a:t>Competition for limited talent pools is driving the market</a:t>
          </a:r>
        </a:p>
      </dsp:txBody>
      <dsp:txXfrm>
        <a:off x="0" y="787257"/>
        <a:ext cx="4108773" cy="787257"/>
      </dsp:txXfrm>
    </dsp:sp>
    <dsp:sp modelId="{358EC241-8ACF-4F70-A9C1-285E666B1246}">
      <dsp:nvSpPr>
        <dsp:cNvPr id="0" name=""/>
        <dsp:cNvSpPr/>
      </dsp:nvSpPr>
      <dsp:spPr>
        <a:xfrm>
          <a:off x="0" y="1574515"/>
          <a:ext cx="4108773" cy="0"/>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C37271-3004-4628-AA15-F58A040E6B3F}">
      <dsp:nvSpPr>
        <dsp:cNvPr id="0" name=""/>
        <dsp:cNvSpPr/>
      </dsp:nvSpPr>
      <dsp:spPr>
        <a:xfrm>
          <a:off x="0" y="1574515"/>
          <a:ext cx="4108773" cy="787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Century Gothic" panose="020B0502020202020204" pitchFamily="34" charset="0"/>
            </a:rPr>
            <a:t>Major need for skilled trades awareness and training</a:t>
          </a:r>
        </a:p>
      </dsp:txBody>
      <dsp:txXfrm>
        <a:off x="0" y="1574515"/>
        <a:ext cx="4108773" cy="787257"/>
      </dsp:txXfrm>
    </dsp:sp>
    <dsp:sp modelId="{F7322BAE-3710-7E40-8638-1465A3B43C75}">
      <dsp:nvSpPr>
        <dsp:cNvPr id="0" name=""/>
        <dsp:cNvSpPr/>
      </dsp:nvSpPr>
      <dsp:spPr>
        <a:xfrm>
          <a:off x="0" y="2361773"/>
          <a:ext cx="4108773" cy="0"/>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F5DC28-37D2-C840-8D5F-2777632BD752}">
      <dsp:nvSpPr>
        <dsp:cNvPr id="0" name=""/>
        <dsp:cNvSpPr/>
      </dsp:nvSpPr>
      <dsp:spPr>
        <a:xfrm>
          <a:off x="0" y="2361773"/>
          <a:ext cx="4108773" cy="787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endParaRPr lang="en-US" sz="3600" kern="1200" dirty="0">
            <a:latin typeface="Century Gothic" panose="020B0502020202020204" pitchFamily="34" charset="0"/>
          </a:endParaRPr>
        </a:p>
      </dsp:txBody>
      <dsp:txXfrm>
        <a:off x="0" y="2361773"/>
        <a:ext cx="4108773" cy="7872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0BE2DF-796A-4C31-AFA1-6569A249BE18}">
      <dsp:nvSpPr>
        <dsp:cNvPr id="0" name=""/>
        <dsp:cNvSpPr/>
      </dsp:nvSpPr>
      <dsp:spPr>
        <a:xfrm>
          <a:off x="0" y="2175"/>
          <a:ext cx="3926618" cy="0"/>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2E036D-B339-4E0C-BCA3-7FD543B2EDB0}">
      <dsp:nvSpPr>
        <dsp:cNvPr id="0" name=""/>
        <dsp:cNvSpPr/>
      </dsp:nvSpPr>
      <dsp:spPr>
        <a:xfrm>
          <a:off x="0" y="2175"/>
          <a:ext cx="3926618" cy="849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Century Gothic" panose="020B0502020202020204" pitchFamily="34" charset="0"/>
            </a:rPr>
            <a:t>Workers’ needs and expectations have shifted</a:t>
          </a:r>
          <a:endParaRPr lang="en-US" sz="2000" b="0" kern="1200" dirty="0">
            <a:latin typeface="Century Gothic" panose="020B0502020202020204" pitchFamily="34" charset="0"/>
          </a:endParaRPr>
        </a:p>
      </dsp:txBody>
      <dsp:txXfrm>
        <a:off x="0" y="2175"/>
        <a:ext cx="3926618" cy="849985"/>
      </dsp:txXfrm>
    </dsp:sp>
    <dsp:sp modelId="{0A3D34D7-7EC9-4C52-B7F0-797F1F38A6CC}">
      <dsp:nvSpPr>
        <dsp:cNvPr id="0" name=""/>
        <dsp:cNvSpPr/>
      </dsp:nvSpPr>
      <dsp:spPr>
        <a:xfrm>
          <a:off x="0" y="852160"/>
          <a:ext cx="3926618" cy="0"/>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B1F4A8-CCB4-40BB-8212-86C9634187B2}">
      <dsp:nvSpPr>
        <dsp:cNvPr id="0" name=""/>
        <dsp:cNvSpPr/>
      </dsp:nvSpPr>
      <dsp:spPr>
        <a:xfrm>
          <a:off x="0" y="852160"/>
          <a:ext cx="3926618" cy="849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Century Gothic" panose="020B0502020202020204" pitchFamily="34" charset="0"/>
            </a:rPr>
            <a:t>Significant need for training and upskilling</a:t>
          </a:r>
        </a:p>
      </dsp:txBody>
      <dsp:txXfrm>
        <a:off x="0" y="852160"/>
        <a:ext cx="3926618" cy="849985"/>
      </dsp:txXfrm>
    </dsp:sp>
    <dsp:sp modelId="{358EC241-8ACF-4F70-A9C1-285E666B1246}">
      <dsp:nvSpPr>
        <dsp:cNvPr id="0" name=""/>
        <dsp:cNvSpPr/>
      </dsp:nvSpPr>
      <dsp:spPr>
        <a:xfrm>
          <a:off x="0" y="1702145"/>
          <a:ext cx="3926618" cy="0"/>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C37271-3004-4628-AA15-F58A040E6B3F}">
      <dsp:nvSpPr>
        <dsp:cNvPr id="0" name=""/>
        <dsp:cNvSpPr/>
      </dsp:nvSpPr>
      <dsp:spPr>
        <a:xfrm>
          <a:off x="0" y="1702145"/>
          <a:ext cx="3922783" cy="14664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Century Gothic" panose="020B0502020202020204" pitchFamily="34" charset="0"/>
            </a:rPr>
            <a:t>Lack of professional networks, experience and credentials limit growth</a:t>
          </a:r>
        </a:p>
      </dsp:txBody>
      <dsp:txXfrm>
        <a:off x="0" y="1702145"/>
        <a:ext cx="3922783" cy="146647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0323" cy="463550"/>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sz="quarter" idx="1"/>
          </p:nvPr>
        </p:nvSpPr>
        <p:spPr>
          <a:xfrm>
            <a:off x="3934970" y="0"/>
            <a:ext cx="3010323" cy="463550"/>
          </a:xfrm>
          <a:prstGeom prst="rect">
            <a:avLst/>
          </a:prstGeom>
        </p:spPr>
        <p:txBody>
          <a:bodyPr vert="horz" lIns="92492" tIns="46246" rIns="92492" bIns="46246" rtlCol="0"/>
          <a:lstStyle>
            <a:lvl1pPr algn="r">
              <a:defRPr sz="1200"/>
            </a:lvl1pPr>
          </a:lstStyle>
          <a:p>
            <a:endParaRPr lang="en-US" dirty="0"/>
          </a:p>
        </p:txBody>
      </p:sp>
      <p:sp>
        <p:nvSpPr>
          <p:cNvPr id="4" name="Footer Placeholder 3"/>
          <p:cNvSpPr>
            <a:spLocks noGrp="1"/>
          </p:cNvSpPr>
          <p:nvPr>
            <p:ph type="ftr" sz="quarter" idx="2"/>
          </p:nvPr>
        </p:nvSpPr>
        <p:spPr>
          <a:xfrm>
            <a:off x="1" y="8805841"/>
            <a:ext cx="3010323" cy="463550"/>
          </a:xfrm>
          <a:prstGeom prst="rect">
            <a:avLst/>
          </a:prstGeom>
        </p:spPr>
        <p:txBody>
          <a:bodyPr vert="horz" lIns="92492" tIns="46246" rIns="92492" bIns="4624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4970" y="8805841"/>
            <a:ext cx="3010323" cy="463550"/>
          </a:xfrm>
          <a:prstGeom prst="rect">
            <a:avLst/>
          </a:prstGeom>
        </p:spPr>
        <p:txBody>
          <a:bodyPr vert="horz" lIns="92492" tIns="46246" rIns="92492" bIns="46246" rtlCol="0" anchor="b"/>
          <a:lstStyle>
            <a:lvl1pPr algn="r">
              <a:defRPr sz="1200"/>
            </a:lvl1pPr>
          </a:lstStyle>
          <a:p>
            <a:fld id="{2726783A-E16C-48FE-81FF-8B8259B6C39D}" type="slidenum">
              <a:rPr lang="en-US" smtClean="0"/>
              <a:pPr/>
              <a:t>‹#›</a:t>
            </a:fld>
            <a:endParaRPr lang="en-US" dirty="0"/>
          </a:p>
        </p:txBody>
      </p:sp>
    </p:spTree>
    <p:extLst>
      <p:ext uri="{BB962C8B-B14F-4D97-AF65-F5344CB8AC3E}">
        <p14:creationId xmlns:p14="http://schemas.microsoft.com/office/powerpoint/2010/main" val="373099569"/>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934970" y="0"/>
            <a:ext cx="3010323" cy="463550"/>
          </a:xfrm>
          <a:prstGeom prst="rect">
            <a:avLst/>
          </a:prstGeom>
        </p:spPr>
        <p:txBody>
          <a:bodyPr vert="horz" lIns="92492" tIns="46246" rIns="92492" bIns="46246" rtlCol="0"/>
          <a:lstStyle>
            <a:lvl1pPr algn="r">
              <a:defRPr sz="1200"/>
            </a:lvl1pPr>
          </a:lstStyle>
          <a:p>
            <a:endParaRPr lang="en-US" dirty="0"/>
          </a:p>
        </p:txBody>
      </p:sp>
      <p:sp>
        <p:nvSpPr>
          <p:cNvPr id="4" name="Slide Image Placeholder 3"/>
          <p:cNvSpPr>
            <a:spLocks noGrp="1" noRot="1" noChangeAspect="1"/>
          </p:cNvSpPr>
          <p:nvPr>
            <p:ph type="sldImg" idx="2"/>
          </p:nvPr>
        </p:nvSpPr>
        <p:spPr>
          <a:xfrm>
            <a:off x="384175" y="695325"/>
            <a:ext cx="6178550" cy="3476625"/>
          </a:xfrm>
          <a:prstGeom prst="rect">
            <a:avLst/>
          </a:prstGeom>
          <a:noFill/>
          <a:ln w="12700">
            <a:solidFill>
              <a:prstClr val="black"/>
            </a:solidFill>
          </a:ln>
        </p:spPr>
        <p:txBody>
          <a:bodyPr vert="horz" lIns="92492" tIns="46246" rIns="92492" bIns="46246" rtlCol="0" anchor="ctr"/>
          <a:lstStyle/>
          <a:p>
            <a:endParaRPr lang="en-US" dirty="0"/>
          </a:p>
        </p:txBody>
      </p:sp>
      <p:sp>
        <p:nvSpPr>
          <p:cNvPr id="6" name="Footer Placeholder 5"/>
          <p:cNvSpPr>
            <a:spLocks noGrp="1"/>
          </p:cNvSpPr>
          <p:nvPr>
            <p:ph type="ftr" sz="quarter" idx="4"/>
          </p:nvPr>
        </p:nvSpPr>
        <p:spPr>
          <a:xfrm>
            <a:off x="1" y="8805841"/>
            <a:ext cx="3010323" cy="463550"/>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4970" y="8805841"/>
            <a:ext cx="3010323" cy="463550"/>
          </a:xfrm>
          <a:prstGeom prst="rect">
            <a:avLst/>
          </a:prstGeom>
        </p:spPr>
        <p:txBody>
          <a:bodyPr vert="horz" lIns="92492" tIns="46246" rIns="92492" bIns="46246" rtlCol="0" anchor="b"/>
          <a:lstStyle>
            <a:lvl1pPr algn="r">
              <a:defRPr sz="1200"/>
            </a:lvl1pPr>
          </a:lstStyle>
          <a:p>
            <a:fld id="{F6DA9C80-B631-4EC4-8253-F63CFD0157DF}" type="slidenum">
              <a:rPr lang="en-US" smtClean="0"/>
              <a:pPr/>
              <a:t>‹#›</a:t>
            </a:fld>
            <a:endParaRPr lang="en-US" dirty="0"/>
          </a:p>
        </p:txBody>
      </p:sp>
    </p:spTree>
    <p:extLst>
      <p:ext uri="{BB962C8B-B14F-4D97-AF65-F5344CB8AC3E}">
        <p14:creationId xmlns:p14="http://schemas.microsoft.com/office/powerpoint/2010/main" val="1943357064"/>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4690" y="4403726"/>
            <a:ext cx="5557520" cy="4171950"/>
          </a:xfrm>
          <a:prstGeom prst="rect">
            <a:avLst/>
          </a:prstGeom>
        </p:spPr>
        <p:txBody>
          <a:bodyPr lIns="92492" tIns="46246" rIns="92492" bIns="46246"/>
          <a:lstStyle/>
          <a:p>
            <a:endParaRPr lang="en-US" dirty="0"/>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24776722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E60DC36-8EFA-4378-9855-E019C55AC47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579083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E60DC36-8EFA-4378-9855-E019C55AC47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579083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E60DC36-8EFA-4378-9855-E019C55AC47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896686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E60DC36-8EFA-4378-9855-E019C55AC47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18670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E60DC36-8EFA-4378-9855-E019C55AC47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584165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E60DC36-8EFA-4378-9855-E019C55AC47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039991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E60DC36-8EFA-4378-9855-E019C55AC47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552019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E60DC36-8EFA-4378-9855-E019C55AC47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579083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E60DC36-8EFA-4378-9855-E019C55AC47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509861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E60DC36-8EFA-4378-9855-E019C55AC47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39808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5" y="4462463"/>
            <a:ext cx="5556250" cy="3649662"/>
          </a:xfrm>
          <a:prstGeom prst="rect">
            <a:avLst/>
          </a:prstGeom>
        </p:spPr>
        <p:txBody>
          <a:bodyPr/>
          <a:lstStyle/>
          <a:p>
            <a:endParaRPr lang="en-US" dirty="0"/>
          </a:p>
        </p:txBody>
      </p:sp>
      <p:sp>
        <p:nvSpPr>
          <p:cNvPr id="4" name="Date Placeholder 3"/>
          <p:cNvSpPr>
            <a:spLocks noGrp="1"/>
          </p:cNvSpPr>
          <p:nvPr>
            <p:ph type="dt" idx="1"/>
          </p:nvPr>
        </p:nvSpPr>
        <p:spPr/>
        <p:txBody>
          <a:bodyPr/>
          <a:lstStyle/>
          <a:p>
            <a:endParaRPr lang="en-US" dirty="0"/>
          </a:p>
        </p:txBody>
      </p:sp>
    </p:spTree>
    <p:extLst>
      <p:ext uri="{BB962C8B-B14F-4D97-AF65-F5344CB8AC3E}">
        <p14:creationId xmlns:p14="http://schemas.microsoft.com/office/powerpoint/2010/main" val="4252247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DB4C110-B4EE-DA48-9146-D7F22BEDB80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301968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6" y="4445001"/>
            <a:ext cx="5559425" cy="3636963"/>
          </a:xfrm>
          <a:prstGeom prst="rect">
            <a:avLst/>
          </a:prstGeom>
        </p:spPr>
        <p:txBody>
          <a:bodyPr/>
          <a:lstStyle/>
          <a:p>
            <a:endParaRPr lang="en-US" dirty="0"/>
          </a:p>
          <a:p>
            <a:endParaRPr lang="en-US" dirty="0"/>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6365723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6" y="4445001"/>
            <a:ext cx="5559425" cy="3636963"/>
          </a:xfrm>
          <a:prstGeom prst="rect">
            <a:avLst/>
          </a:prstGeom>
        </p:spPr>
        <p:txBody>
          <a:bodyPr/>
          <a:lstStyle/>
          <a:p>
            <a:endParaRPr lang="en-US" dirty="0"/>
          </a:p>
          <a:p>
            <a:endParaRPr lang="en-US" dirty="0"/>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25246527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6" y="4445001"/>
            <a:ext cx="5559425" cy="3636963"/>
          </a:xfrm>
          <a:prstGeom prst="rect">
            <a:avLst/>
          </a:prstGeom>
        </p:spPr>
        <p:txBody>
          <a:bodyPr/>
          <a:lstStyle/>
          <a:p>
            <a:endParaRPr lang="en-US" dirty="0"/>
          </a:p>
          <a:p>
            <a:endParaRPr lang="en-US" dirty="0"/>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35881841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6" y="4445001"/>
            <a:ext cx="5559425" cy="3636963"/>
          </a:xfrm>
          <a:prstGeom prst="rect">
            <a:avLst/>
          </a:prstGeom>
        </p:spPr>
        <p:txBody>
          <a:bodyPr/>
          <a:lstStyle/>
          <a:p>
            <a:endParaRPr lang="en-US" dirty="0"/>
          </a:p>
          <a:p>
            <a:endParaRPr lang="en-US" dirty="0"/>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37803811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6" y="4445001"/>
            <a:ext cx="5559425" cy="3636963"/>
          </a:xfrm>
          <a:prstGeom prst="rect">
            <a:avLst/>
          </a:prstGeom>
        </p:spPr>
        <p:txBody>
          <a:bodyPr/>
          <a:lstStyle/>
          <a:p>
            <a:endParaRPr lang="en-US" dirty="0"/>
          </a:p>
          <a:p>
            <a:endParaRPr lang="en-US" dirty="0"/>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37844581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6" y="4445001"/>
            <a:ext cx="5559425" cy="3636963"/>
          </a:xfrm>
          <a:prstGeom prst="rect">
            <a:avLst/>
          </a:prstGeom>
        </p:spPr>
        <p:txBody>
          <a:bodyPr/>
          <a:lstStyle/>
          <a:p>
            <a:endParaRPr lang="en-US" dirty="0"/>
          </a:p>
          <a:p>
            <a:endParaRPr lang="en-US" dirty="0"/>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584715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6" y="4445001"/>
            <a:ext cx="5559425" cy="3636963"/>
          </a:xfrm>
          <a:prstGeom prst="rect">
            <a:avLst/>
          </a:prstGeom>
        </p:spPr>
        <p:txBody>
          <a:bodyPr/>
          <a:lstStyle/>
          <a:p>
            <a:endParaRPr lang="en-US" dirty="0"/>
          </a:p>
          <a:p>
            <a:endParaRPr lang="en-US" dirty="0"/>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4790435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6" y="4445001"/>
            <a:ext cx="5559425" cy="3636963"/>
          </a:xfrm>
          <a:prstGeom prst="rect">
            <a:avLst/>
          </a:prstGeom>
        </p:spPr>
        <p:txBody>
          <a:bodyPr/>
          <a:lstStyle/>
          <a:p>
            <a:endParaRPr lang="en-US" dirty="0"/>
          </a:p>
          <a:p>
            <a:endParaRPr lang="en-US" dirty="0"/>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92122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6" y="4445001"/>
            <a:ext cx="5559425" cy="3636963"/>
          </a:xfrm>
          <a:prstGeom prst="rect">
            <a:avLst/>
          </a:prstGeom>
        </p:spPr>
        <p:txBody>
          <a:bodyPr/>
          <a:lstStyle/>
          <a:p>
            <a:endParaRPr lang="en-US" dirty="0"/>
          </a:p>
          <a:p>
            <a:endParaRPr lang="en-US" dirty="0"/>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3980699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6" y="4445001"/>
            <a:ext cx="5559425" cy="3636963"/>
          </a:xfrm>
          <a:prstGeom prst="rect">
            <a:avLst/>
          </a:prstGeom>
        </p:spPr>
        <p:txBody>
          <a:bodyPr/>
          <a:lstStyle/>
          <a:p>
            <a:endParaRPr lang="en-US" dirty="0"/>
          </a:p>
          <a:p>
            <a:endParaRPr lang="en-US" dirty="0"/>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3654953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6" y="4445001"/>
            <a:ext cx="5559425" cy="3636963"/>
          </a:xfrm>
          <a:prstGeom prst="rect">
            <a:avLst/>
          </a:prstGeom>
        </p:spPr>
        <p:txBody>
          <a:bodyPr/>
          <a:lstStyle/>
          <a:p>
            <a:endParaRPr lang="en-US" dirty="0"/>
          </a:p>
          <a:p>
            <a:endParaRPr lang="en-US" dirty="0"/>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21631361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6" y="4445001"/>
            <a:ext cx="5559425" cy="3636963"/>
          </a:xfrm>
          <a:prstGeom prst="rect">
            <a:avLst/>
          </a:prstGeom>
        </p:spPr>
        <p:txBody>
          <a:bodyPr/>
          <a:lstStyle/>
          <a:p>
            <a:endParaRPr lang="en-US" dirty="0"/>
          </a:p>
          <a:p>
            <a:endParaRPr lang="en-US" dirty="0"/>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3953578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6" y="4445001"/>
            <a:ext cx="5559425" cy="3636963"/>
          </a:xfrm>
          <a:prstGeom prst="rect">
            <a:avLst/>
          </a:prstGeom>
        </p:spPr>
        <p:txBody>
          <a:bodyPr/>
          <a:lstStyle/>
          <a:p>
            <a:endParaRPr lang="en-US" dirty="0"/>
          </a:p>
          <a:p>
            <a:endParaRPr lang="en-US" dirty="0"/>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476746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5" y="4462463"/>
            <a:ext cx="5556250" cy="3649662"/>
          </a:xfrm>
          <a:prstGeom prst="rect">
            <a:avLst/>
          </a:prstGeom>
        </p:spPr>
        <p:txBody>
          <a:bodyPr/>
          <a:lstStyle/>
          <a:p>
            <a:endParaRPr lang="en-US" dirty="0"/>
          </a:p>
        </p:txBody>
      </p:sp>
      <p:sp>
        <p:nvSpPr>
          <p:cNvPr id="4" name="Date Placeholder 3"/>
          <p:cNvSpPr>
            <a:spLocks noGrp="1"/>
          </p:cNvSpPr>
          <p:nvPr>
            <p:ph type="dt" idx="1"/>
          </p:nvPr>
        </p:nvSpPr>
        <p:spPr/>
        <p:txBody>
          <a:bodyPr/>
          <a:lstStyle/>
          <a:p>
            <a:endParaRPr lang="en-US" dirty="0"/>
          </a:p>
        </p:txBody>
      </p:sp>
    </p:spTree>
    <p:extLst>
      <p:ext uri="{BB962C8B-B14F-4D97-AF65-F5344CB8AC3E}">
        <p14:creationId xmlns:p14="http://schemas.microsoft.com/office/powerpoint/2010/main" val="936540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E60DC36-8EFA-4378-9855-E019C55AC47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1303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E60DC36-8EFA-4378-9855-E019C55AC47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273224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E60DC36-8EFA-4378-9855-E019C55AC47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579083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E60DC36-8EFA-4378-9855-E019C55AC47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129930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E60DC36-8EFA-4378-9855-E019C55AC47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31869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Section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9627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754AA7-8025-408E-B296-E2B43FE08638}" type="slidenum">
              <a:rPr lang="en-US" smtClean="0"/>
              <a:pPr/>
              <a:t>‹#›</a:t>
            </a:fld>
            <a:endParaRPr lang="en-US" dirty="0"/>
          </a:p>
        </p:txBody>
      </p:sp>
    </p:spTree>
    <p:extLst>
      <p:ext uri="{BB962C8B-B14F-4D97-AF65-F5344CB8AC3E}">
        <p14:creationId xmlns:p14="http://schemas.microsoft.com/office/powerpoint/2010/main" val="1798157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754AA7-8025-408E-B296-E2B43FE08638}" type="slidenum">
              <a:rPr lang="en-US" smtClean="0"/>
              <a:pPr/>
              <a:t>‹#›</a:t>
            </a:fld>
            <a:endParaRPr lang="en-US" dirty="0"/>
          </a:p>
        </p:txBody>
      </p:sp>
    </p:spTree>
    <p:extLst>
      <p:ext uri="{BB962C8B-B14F-4D97-AF65-F5344CB8AC3E}">
        <p14:creationId xmlns:p14="http://schemas.microsoft.com/office/powerpoint/2010/main" val="17887431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754AA7-8025-408E-B296-E2B43FE08638}" type="slidenum">
              <a:rPr lang="en-US" smtClean="0"/>
              <a:pPr/>
              <a:t>‹#›</a:t>
            </a:fld>
            <a:endParaRPr lang="en-US" dirty="0"/>
          </a:p>
        </p:txBody>
      </p:sp>
    </p:spTree>
    <p:extLst>
      <p:ext uri="{BB962C8B-B14F-4D97-AF65-F5344CB8AC3E}">
        <p14:creationId xmlns:p14="http://schemas.microsoft.com/office/powerpoint/2010/main" val="1977736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08194" indent="0" algn="ctr">
              <a:buNone/>
              <a:defRPr>
                <a:solidFill>
                  <a:schemeClr val="tx1">
                    <a:tint val="75000"/>
                  </a:schemeClr>
                </a:solidFill>
              </a:defRPr>
            </a:lvl2pPr>
            <a:lvl3pPr marL="816388" indent="0" algn="ctr">
              <a:buNone/>
              <a:defRPr>
                <a:solidFill>
                  <a:schemeClr val="tx1">
                    <a:tint val="75000"/>
                  </a:schemeClr>
                </a:solidFill>
              </a:defRPr>
            </a:lvl3pPr>
            <a:lvl4pPr marL="1224582" indent="0" algn="ctr">
              <a:buNone/>
              <a:defRPr>
                <a:solidFill>
                  <a:schemeClr val="tx1">
                    <a:tint val="75000"/>
                  </a:schemeClr>
                </a:solidFill>
              </a:defRPr>
            </a:lvl4pPr>
            <a:lvl5pPr marL="1632776" indent="0" algn="ctr">
              <a:buNone/>
              <a:defRPr>
                <a:solidFill>
                  <a:schemeClr val="tx1">
                    <a:tint val="75000"/>
                  </a:schemeClr>
                </a:solidFill>
              </a:defRPr>
            </a:lvl5pPr>
            <a:lvl6pPr marL="2040969" indent="0" algn="ctr">
              <a:buNone/>
              <a:defRPr>
                <a:solidFill>
                  <a:schemeClr val="tx1">
                    <a:tint val="75000"/>
                  </a:schemeClr>
                </a:solidFill>
              </a:defRPr>
            </a:lvl6pPr>
            <a:lvl7pPr marL="2449163" indent="0" algn="ctr">
              <a:buNone/>
              <a:defRPr>
                <a:solidFill>
                  <a:schemeClr val="tx1">
                    <a:tint val="75000"/>
                  </a:schemeClr>
                </a:solidFill>
              </a:defRPr>
            </a:lvl7pPr>
            <a:lvl8pPr marL="2857357" indent="0" algn="ctr">
              <a:buNone/>
              <a:defRPr>
                <a:solidFill>
                  <a:schemeClr val="tx1">
                    <a:tint val="75000"/>
                  </a:schemeClr>
                </a:solidFill>
              </a:defRPr>
            </a:lvl8pPr>
            <a:lvl9pPr marL="326555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7E77957-ADA5-49AC-84BF-E5549CB253D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956773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7E77957-ADA5-49AC-84BF-E5549CB253D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089730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6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800">
                <a:solidFill>
                  <a:schemeClr val="tx1">
                    <a:tint val="75000"/>
                  </a:schemeClr>
                </a:solidFill>
              </a:defRPr>
            </a:lvl1pPr>
            <a:lvl2pPr marL="408194" indent="0">
              <a:buNone/>
              <a:defRPr sz="1600">
                <a:solidFill>
                  <a:schemeClr val="tx1">
                    <a:tint val="75000"/>
                  </a:schemeClr>
                </a:solidFill>
              </a:defRPr>
            </a:lvl2pPr>
            <a:lvl3pPr marL="816388" indent="0">
              <a:buNone/>
              <a:defRPr sz="1400">
                <a:solidFill>
                  <a:schemeClr val="tx1">
                    <a:tint val="75000"/>
                  </a:schemeClr>
                </a:solidFill>
              </a:defRPr>
            </a:lvl3pPr>
            <a:lvl4pPr marL="1224582" indent="0">
              <a:buNone/>
              <a:defRPr sz="1300">
                <a:solidFill>
                  <a:schemeClr val="tx1">
                    <a:tint val="75000"/>
                  </a:schemeClr>
                </a:solidFill>
              </a:defRPr>
            </a:lvl4pPr>
            <a:lvl5pPr marL="1632776" indent="0">
              <a:buNone/>
              <a:defRPr sz="1300">
                <a:solidFill>
                  <a:schemeClr val="tx1">
                    <a:tint val="75000"/>
                  </a:schemeClr>
                </a:solidFill>
              </a:defRPr>
            </a:lvl5pPr>
            <a:lvl6pPr marL="2040969" indent="0">
              <a:buNone/>
              <a:defRPr sz="1300">
                <a:solidFill>
                  <a:schemeClr val="tx1">
                    <a:tint val="75000"/>
                  </a:schemeClr>
                </a:solidFill>
              </a:defRPr>
            </a:lvl6pPr>
            <a:lvl7pPr marL="2449163" indent="0">
              <a:buNone/>
              <a:defRPr sz="1300">
                <a:solidFill>
                  <a:schemeClr val="tx1">
                    <a:tint val="75000"/>
                  </a:schemeClr>
                </a:solidFill>
              </a:defRPr>
            </a:lvl7pPr>
            <a:lvl8pPr marL="2857357" indent="0">
              <a:buNone/>
              <a:defRPr sz="1300">
                <a:solidFill>
                  <a:schemeClr val="tx1">
                    <a:tint val="75000"/>
                  </a:schemeClr>
                </a:solidFill>
              </a:defRPr>
            </a:lvl8pPr>
            <a:lvl9pPr marL="3265551" indent="0">
              <a:buNone/>
              <a:defRPr sz="13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7E77957-ADA5-49AC-84BF-E5549CB253D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000256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31838" y="1440656"/>
            <a:ext cx="6507162" cy="4073129"/>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391401" y="1440656"/>
            <a:ext cx="6507163" cy="4073129"/>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7E77957-ADA5-49AC-84BF-E5549CB253D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173424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1"/>
          </a:xfrm>
        </p:spPr>
        <p:txBody>
          <a:bodyPr anchor="b"/>
          <a:lstStyle>
            <a:lvl1pPr marL="0" indent="0">
              <a:buNone/>
              <a:defRPr sz="2100" b="1"/>
            </a:lvl1pPr>
            <a:lvl2pPr marL="408194" indent="0">
              <a:buNone/>
              <a:defRPr sz="1800" b="1"/>
            </a:lvl2pPr>
            <a:lvl3pPr marL="816388" indent="0">
              <a:buNone/>
              <a:defRPr sz="1600" b="1"/>
            </a:lvl3pPr>
            <a:lvl4pPr marL="1224582" indent="0">
              <a:buNone/>
              <a:defRPr sz="1400" b="1"/>
            </a:lvl4pPr>
            <a:lvl5pPr marL="1632776" indent="0">
              <a:buNone/>
              <a:defRPr sz="1400" b="1"/>
            </a:lvl5pPr>
            <a:lvl6pPr marL="2040969" indent="0">
              <a:buNone/>
              <a:defRPr sz="1400" b="1"/>
            </a:lvl6pPr>
            <a:lvl7pPr marL="2449163" indent="0">
              <a:buNone/>
              <a:defRPr sz="1400" b="1"/>
            </a:lvl7pPr>
            <a:lvl8pPr marL="2857357" indent="0">
              <a:buNone/>
              <a:defRPr sz="1400" b="1"/>
            </a:lvl8pPr>
            <a:lvl9pPr marL="3265551" indent="0">
              <a:buNone/>
              <a:defRPr sz="14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1"/>
          </a:xfrm>
        </p:spPr>
        <p:txBody>
          <a:bodyPr anchor="b"/>
          <a:lstStyle>
            <a:lvl1pPr marL="0" indent="0">
              <a:buNone/>
              <a:defRPr sz="2100" b="1"/>
            </a:lvl1pPr>
            <a:lvl2pPr marL="408194" indent="0">
              <a:buNone/>
              <a:defRPr sz="1800" b="1"/>
            </a:lvl2pPr>
            <a:lvl3pPr marL="816388" indent="0">
              <a:buNone/>
              <a:defRPr sz="1600" b="1"/>
            </a:lvl3pPr>
            <a:lvl4pPr marL="1224582" indent="0">
              <a:buNone/>
              <a:defRPr sz="1400" b="1"/>
            </a:lvl4pPr>
            <a:lvl5pPr marL="1632776" indent="0">
              <a:buNone/>
              <a:defRPr sz="1400" b="1"/>
            </a:lvl5pPr>
            <a:lvl6pPr marL="2040969" indent="0">
              <a:buNone/>
              <a:defRPr sz="1400" b="1"/>
            </a:lvl6pPr>
            <a:lvl7pPr marL="2449163" indent="0">
              <a:buNone/>
              <a:defRPr sz="1400" b="1"/>
            </a:lvl7pPr>
            <a:lvl8pPr marL="2857357" indent="0">
              <a:buNone/>
              <a:defRPr sz="1400" b="1"/>
            </a:lvl8pPr>
            <a:lvl9pPr marL="3265551" indent="0">
              <a:buNone/>
              <a:defRPr sz="14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77E77957-ADA5-49AC-84BF-E5549CB253D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121726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77E77957-ADA5-49AC-84BF-E5549CB253D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381663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77E77957-ADA5-49AC-84BF-E5549CB253D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16679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dirty="0"/>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754AA7-8025-408E-B296-E2B43FE08638}" type="slidenum">
              <a:rPr lang="en-US" smtClean="0"/>
              <a:pPr/>
              <a:t>‹#›</a:t>
            </a:fld>
            <a:endParaRPr lang="en-US" dirty="0"/>
          </a:p>
        </p:txBody>
      </p:sp>
    </p:spTree>
    <p:extLst>
      <p:ext uri="{BB962C8B-B14F-4D97-AF65-F5344CB8AC3E}">
        <p14:creationId xmlns:p14="http://schemas.microsoft.com/office/powerpoint/2010/main" val="15498520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8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9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5"/>
            <a:ext cx="3008313" cy="3518298"/>
          </a:xfrm>
        </p:spPr>
        <p:txBody>
          <a:bodyPr/>
          <a:lstStyle>
            <a:lvl1pPr marL="0" indent="0">
              <a:buNone/>
              <a:defRPr sz="1300"/>
            </a:lvl1pPr>
            <a:lvl2pPr marL="408194" indent="0">
              <a:buNone/>
              <a:defRPr sz="1100"/>
            </a:lvl2pPr>
            <a:lvl3pPr marL="816388" indent="0">
              <a:buNone/>
              <a:defRPr sz="900"/>
            </a:lvl3pPr>
            <a:lvl4pPr marL="1224582" indent="0">
              <a:buNone/>
              <a:defRPr sz="800"/>
            </a:lvl4pPr>
            <a:lvl5pPr marL="1632776" indent="0">
              <a:buNone/>
              <a:defRPr sz="800"/>
            </a:lvl5pPr>
            <a:lvl6pPr marL="2040969" indent="0">
              <a:buNone/>
              <a:defRPr sz="800"/>
            </a:lvl6pPr>
            <a:lvl7pPr marL="2449163" indent="0">
              <a:buNone/>
              <a:defRPr sz="800"/>
            </a:lvl7pPr>
            <a:lvl8pPr marL="2857357" indent="0">
              <a:buNone/>
              <a:defRPr sz="800"/>
            </a:lvl8pPr>
            <a:lvl9pPr marL="3265551"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7E77957-ADA5-49AC-84BF-E5549CB253D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91716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8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900"/>
            </a:lvl1pPr>
            <a:lvl2pPr marL="408194" indent="0">
              <a:buNone/>
              <a:defRPr sz="2500"/>
            </a:lvl2pPr>
            <a:lvl3pPr marL="816388" indent="0">
              <a:buNone/>
              <a:defRPr sz="2100"/>
            </a:lvl3pPr>
            <a:lvl4pPr marL="1224582" indent="0">
              <a:buNone/>
              <a:defRPr sz="1800"/>
            </a:lvl4pPr>
            <a:lvl5pPr marL="1632776" indent="0">
              <a:buNone/>
              <a:defRPr sz="1800"/>
            </a:lvl5pPr>
            <a:lvl6pPr marL="2040969" indent="0">
              <a:buNone/>
              <a:defRPr sz="1800"/>
            </a:lvl6pPr>
            <a:lvl7pPr marL="2449163" indent="0">
              <a:buNone/>
              <a:defRPr sz="1800"/>
            </a:lvl7pPr>
            <a:lvl8pPr marL="2857357" indent="0">
              <a:buNone/>
              <a:defRPr sz="1800"/>
            </a:lvl8pPr>
            <a:lvl9pPr marL="3265551" indent="0">
              <a:buNone/>
              <a:defRPr sz="1800"/>
            </a:lvl9pPr>
          </a:lstStyle>
          <a:p>
            <a:endParaRPr lang="en-US" dirty="0"/>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300"/>
            </a:lvl1pPr>
            <a:lvl2pPr marL="408194" indent="0">
              <a:buNone/>
              <a:defRPr sz="1100"/>
            </a:lvl2pPr>
            <a:lvl3pPr marL="816388" indent="0">
              <a:buNone/>
              <a:defRPr sz="900"/>
            </a:lvl3pPr>
            <a:lvl4pPr marL="1224582" indent="0">
              <a:buNone/>
              <a:defRPr sz="800"/>
            </a:lvl4pPr>
            <a:lvl5pPr marL="1632776" indent="0">
              <a:buNone/>
              <a:defRPr sz="800"/>
            </a:lvl5pPr>
            <a:lvl6pPr marL="2040969" indent="0">
              <a:buNone/>
              <a:defRPr sz="800"/>
            </a:lvl6pPr>
            <a:lvl7pPr marL="2449163" indent="0">
              <a:buNone/>
              <a:defRPr sz="800"/>
            </a:lvl7pPr>
            <a:lvl8pPr marL="2857357" indent="0">
              <a:buNone/>
              <a:defRPr sz="800"/>
            </a:lvl8pPr>
            <a:lvl9pPr marL="3265551"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7E77957-ADA5-49AC-84BF-E5549CB253D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252922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7E77957-ADA5-49AC-84BF-E5549CB253D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991765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675" y="247650"/>
            <a:ext cx="3290888" cy="526613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31839" y="247650"/>
            <a:ext cx="9723437" cy="526613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7E77957-ADA5-49AC-84BF-E5549CB253D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553202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Section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96277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8A7EBF4-9389-6848-B06F-EF08B1171C3C}" type="datetimeFigureOut">
              <a:rPr lang="en-US" smtClean="0"/>
              <a:t>10/5/2023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77DBE-7C56-AF40-94C3-585E0D834DEE}" type="slidenum">
              <a:rPr lang="en-US" smtClean="0"/>
              <a:t>‹#›</a:t>
            </a:fld>
            <a:endParaRPr lang="en-US"/>
          </a:p>
        </p:txBody>
      </p:sp>
    </p:spTree>
    <p:extLst>
      <p:ext uri="{BB962C8B-B14F-4D97-AF65-F5344CB8AC3E}">
        <p14:creationId xmlns:p14="http://schemas.microsoft.com/office/powerpoint/2010/main" val="29861786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A7EBF4-9389-6848-B06F-EF08B1171C3C}" type="datetimeFigureOut">
              <a:rPr lang="en-US" smtClean="0"/>
              <a:t>10/5/2023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77DBE-7C56-AF40-94C3-585E0D834DEE}" type="slidenum">
              <a:rPr lang="en-US" smtClean="0"/>
              <a:t>‹#›</a:t>
            </a:fld>
            <a:endParaRPr lang="en-US"/>
          </a:p>
        </p:txBody>
      </p:sp>
    </p:spTree>
    <p:extLst>
      <p:ext uri="{BB962C8B-B14F-4D97-AF65-F5344CB8AC3E}">
        <p14:creationId xmlns:p14="http://schemas.microsoft.com/office/powerpoint/2010/main" val="39381592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A7EBF4-9389-6848-B06F-EF08B1171C3C}" type="datetimeFigureOut">
              <a:rPr lang="en-US" smtClean="0"/>
              <a:t>10/5/2023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77DBE-7C56-AF40-94C3-585E0D834DEE}" type="slidenum">
              <a:rPr lang="en-US" smtClean="0"/>
              <a:t>‹#›</a:t>
            </a:fld>
            <a:endParaRPr lang="en-US"/>
          </a:p>
        </p:txBody>
      </p:sp>
    </p:spTree>
    <p:extLst>
      <p:ext uri="{BB962C8B-B14F-4D97-AF65-F5344CB8AC3E}">
        <p14:creationId xmlns:p14="http://schemas.microsoft.com/office/powerpoint/2010/main" val="9434454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8A7EBF4-9389-6848-B06F-EF08B1171C3C}" type="datetimeFigureOut">
              <a:rPr lang="en-US" smtClean="0"/>
              <a:t>10/5/2023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77DBE-7C56-AF40-94C3-585E0D834DEE}" type="slidenum">
              <a:rPr lang="en-US" smtClean="0"/>
              <a:t>‹#›</a:t>
            </a:fld>
            <a:endParaRPr lang="en-US"/>
          </a:p>
        </p:txBody>
      </p:sp>
    </p:spTree>
    <p:extLst>
      <p:ext uri="{BB962C8B-B14F-4D97-AF65-F5344CB8AC3E}">
        <p14:creationId xmlns:p14="http://schemas.microsoft.com/office/powerpoint/2010/main" val="33970468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8A7EBF4-9389-6848-B06F-EF08B1171C3C}" type="datetimeFigureOut">
              <a:rPr lang="en-US" smtClean="0"/>
              <a:t>10/5/2023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177DBE-7C56-AF40-94C3-585E0D834DEE}" type="slidenum">
              <a:rPr lang="en-US" smtClean="0"/>
              <a:t>‹#›</a:t>
            </a:fld>
            <a:endParaRPr lang="en-US"/>
          </a:p>
        </p:txBody>
      </p:sp>
    </p:spTree>
    <p:extLst>
      <p:ext uri="{BB962C8B-B14F-4D97-AF65-F5344CB8AC3E}">
        <p14:creationId xmlns:p14="http://schemas.microsoft.com/office/powerpoint/2010/main" val="687471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754AA7-8025-408E-B296-E2B43FE08638}" type="slidenum">
              <a:rPr lang="en-US" smtClean="0"/>
              <a:pPr/>
              <a:t>‹#›</a:t>
            </a:fld>
            <a:endParaRPr lang="en-US" dirty="0"/>
          </a:p>
        </p:txBody>
      </p:sp>
    </p:spTree>
    <p:extLst>
      <p:ext uri="{BB962C8B-B14F-4D97-AF65-F5344CB8AC3E}">
        <p14:creationId xmlns:p14="http://schemas.microsoft.com/office/powerpoint/2010/main" val="30430013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8A7EBF4-9389-6848-B06F-EF08B1171C3C}" type="datetimeFigureOut">
              <a:rPr lang="en-US" smtClean="0"/>
              <a:t>10/5/2023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177DBE-7C56-AF40-94C3-585E0D834DEE}" type="slidenum">
              <a:rPr lang="en-US" smtClean="0"/>
              <a:t>‹#›</a:t>
            </a:fld>
            <a:endParaRPr lang="en-US"/>
          </a:p>
        </p:txBody>
      </p:sp>
    </p:spTree>
    <p:extLst>
      <p:ext uri="{BB962C8B-B14F-4D97-AF65-F5344CB8AC3E}">
        <p14:creationId xmlns:p14="http://schemas.microsoft.com/office/powerpoint/2010/main" val="6288028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A7EBF4-9389-6848-B06F-EF08B1171C3C}" type="datetimeFigureOut">
              <a:rPr lang="en-US" smtClean="0"/>
              <a:t>10/5/2023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177DBE-7C56-AF40-94C3-585E0D834DEE}" type="slidenum">
              <a:rPr lang="en-US" smtClean="0"/>
              <a:t>‹#›</a:t>
            </a:fld>
            <a:endParaRPr lang="en-US"/>
          </a:p>
        </p:txBody>
      </p:sp>
    </p:spTree>
    <p:extLst>
      <p:ext uri="{BB962C8B-B14F-4D97-AF65-F5344CB8AC3E}">
        <p14:creationId xmlns:p14="http://schemas.microsoft.com/office/powerpoint/2010/main" val="42431602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8A7EBF4-9389-6848-B06F-EF08B1171C3C}" type="datetimeFigureOut">
              <a:rPr lang="en-US" smtClean="0"/>
              <a:t>10/5/2023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77DBE-7C56-AF40-94C3-585E0D834DEE}" type="slidenum">
              <a:rPr lang="en-US" smtClean="0"/>
              <a:t>‹#›</a:t>
            </a:fld>
            <a:endParaRPr lang="en-US"/>
          </a:p>
        </p:txBody>
      </p:sp>
    </p:spTree>
    <p:extLst>
      <p:ext uri="{BB962C8B-B14F-4D97-AF65-F5344CB8AC3E}">
        <p14:creationId xmlns:p14="http://schemas.microsoft.com/office/powerpoint/2010/main" val="10144695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8A7EBF4-9389-6848-B06F-EF08B1171C3C}" type="datetimeFigureOut">
              <a:rPr lang="en-US" smtClean="0"/>
              <a:t>10/5/2023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77DBE-7C56-AF40-94C3-585E0D834DEE}" type="slidenum">
              <a:rPr lang="en-US" smtClean="0"/>
              <a:t>‹#›</a:t>
            </a:fld>
            <a:endParaRPr lang="en-US"/>
          </a:p>
        </p:txBody>
      </p:sp>
    </p:spTree>
    <p:extLst>
      <p:ext uri="{BB962C8B-B14F-4D97-AF65-F5344CB8AC3E}">
        <p14:creationId xmlns:p14="http://schemas.microsoft.com/office/powerpoint/2010/main" val="31119139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A7EBF4-9389-6848-B06F-EF08B1171C3C}" type="datetimeFigureOut">
              <a:rPr lang="en-US" smtClean="0"/>
              <a:t>10/5/2023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77DBE-7C56-AF40-94C3-585E0D834DEE}" type="slidenum">
              <a:rPr lang="en-US" smtClean="0"/>
              <a:t>‹#›</a:t>
            </a:fld>
            <a:endParaRPr lang="en-US"/>
          </a:p>
        </p:txBody>
      </p:sp>
    </p:spTree>
    <p:extLst>
      <p:ext uri="{BB962C8B-B14F-4D97-AF65-F5344CB8AC3E}">
        <p14:creationId xmlns:p14="http://schemas.microsoft.com/office/powerpoint/2010/main" val="14011899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A7EBF4-9389-6848-B06F-EF08B1171C3C}" type="datetimeFigureOut">
              <a:rPr lang="en-US" smtClean="0"/>
              <a:t>10/5/2023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77DBE-7C56-AF40-94C3-585E0D834DEE}" type="slidenum">
              <a:rPr lang="en-US" smtClean="0"/>
              <a:t>‹#›</a:t>
            </a:fld>
            <a:endParaRPr lang="en-US"/>
          </a:p>
        </p:txBody>
      </p:sp>
    </p:spTree>
    <p:extLst>
      <p:ext uri="{BB962C8B-B14F-4D97-AF65-F5344CB8AC3E}">
        <p14:creationId xmlns:p14="http://schemas.microsoft.com/office/powerpoint/2010/main" val="2144015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754AA7-8025-408E-B296-E2B43FE08638}" type="slidenum">
              <a:rPr lang="en-US" smtClean="0"/>
              <a:pPr/>
              <a:t>‹#›</a:t>
            </a:fld>
            <a:endParaRPr lang="en-US" dirty="0"/>
          </a:p>
        </p:txBody>
      </p:sp>
    </p:spTree>
    <p:extLst>
      <p:ext uri="{BB962C8B-B14F-4D97-AF65-F5344CB8AC3E}">
        <p14:creationId xmlns:p14="http://schemas.microsoft.com/office/powerpoint/2010/main" val="2076220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754AA7-8025-408E-B296-E2B43FE08638}" type="slidenum">
              <a:rPr lang="en-US" smtClean="0"/>
              <a:pPr/>
              <a:t>‹#›</a:t>
            </a:fld>
            <a:endParaRPr lang="en-US" dirty="0"/>
          </a:p>
        </p:txBody>
      </p:sp>
    </p:spTree>
    <p:extLst>
      <p:ext uri="{BB962C8B-B14F-4D97-AF65-F5344CB8AC3E}">
        <p14:creationId xmlns:p14="http://schemas.microsoft.com/office/powerpoint/2010/main" val="338359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7754AA7-8025-408E-B296-E2B43FE08638}" type="slidenum">
              <a:rPr lang="en-US" smtClean="0"/>
              <a:pPr/>
              <a:t>‹#›</a:t>
            </a:fld>
            <a:endParaRPr lang="en-US" dirty="0"/>
          </a:p>
        </p:txBody>
      </p:sp>
    </p:spTree>
    <p:extLst>
      <p:ext uri="{BB962C8B-B14F-4D97-AF65-F5344CB8AC3E}">
        <p14:creationId xmlns:p14="http://schemas.microsoft.com/office/powerpoint/2010/main" val="2445502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7754AA7-8025-408E-B296-E2B43FE08638}" type="slidenum">
              <a:rPr lang="en-US" smtClean="0"/>
              <a:pPr/>
              <a:t>‹#›</a:t>
            </a:fld>
            <a:endParaRPr lang="en-US" dirty="0"/>
          </a:p>
        </p:txBody>
      </p:sp>
    </p:spTree>
    <p:extLst>
      <p:ext uri="{BB962C8B-B14F-4D97-AF65-F5344CB8AC3E}">
        <p14:creationId xmlns:p14="http://schemas.microsoft.com/office/powerpoint/2010/main" val="4048722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7754AA7-8025-408E-B296-E2B43FE08638}" type="slidenum">
              <a:rPr lang="en-US" smtClean="0"/>
              <a:pPr/>
              <a:t>‹#›</a:t>
            </a:fld>
            <a:endParaRPr lang="en-US" dirty="0"/>
          </a:p>
        </p:txBody>
      </p:sp>
    </p:spTree>
    <p:extLst>
      <p:ext uri="{BB962C8B-B14F-4D97-AF65-F5344CB8AC3E}">
        <p14:creationId xmlns:p14="http://schemas.microsoft.com/office/powerpoint/2010/main" val="1116018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754AA7-8025-408E-B296-E2B43FE08638}" type="slidenum">
              <a:rPr lang="en-US" smtClean="0"/>
              <a:pPr/>
              <a:t>‹#›</a:t>
            </a:fld>
            <a:endParaRPr lang="en-US" dirty="0"/>
          </a:p>
        </p:txBody>
      </p:sp>
    </p:spTree>
    <p:extLst>
      <p:ext uri="{BB962C8B-B14F-4D97-AF65-F5344CB8AC3E}">
        <p14:creationId xmlns:p14="http://schemas.microsoft.com/office/powerpoint/2010/main" val="15069545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1.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5.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1581150"/>
            <a:ext cx="5334000" cy="274320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1540453"/>
            <a:ext cx="5334000" cy="81394"/>
          </a:xfrm>
          <a:prstGeom prst="rect">
            <a:avLst/>
          </a:prstGeom>
          <a:solidFill>
            <a:srgbClr val="F2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2" descr="G:\Graphics Shared\BRANDING\2_DOL BRANDING\Govenor lockups\SWIB\SWIB.png"/>
          <p:cNvPicPr>
            <a:picLocks noChangeAspect="1" noChangeArrowheads="1"/>
          </p:cNvPicPr>
          <p:nvPr userDrawn="1"/>
        </p:nvPicPr>
        <p:blipFill>
          <a:blip r:embed="rId3" cstate="print"/>
          <a:srcRect/>
          <a:stretch>
            <a:fillRect/>
          </a:stretch>
        </p:blipFill>
        <p:spPr bwMode="auto">
          <a:xfrm>
            <a:off x="6934200" y="4248150"/>
            <a:ext cx="2051513" cy="758383"/>
          </a:xfrm>
          <a:prstGeom prst="rect">
            <a:avLst/>
          </a:prstGeom>
          <a:noFill/>
        </p:spPr>
      </p:pic>
    </p:spTree>
    <p:extLst>
      <p:ext uri="{BB962C8B-B14F-4D97-AF65-F5344CB8AC3E}">
        <p14:creationId xmlns:p14="http://schemas.microsoft.com/office/powerpoint/2010/main" val="2405248628"/>
      </p:ext>
    </p:extLst>
  </p:cSld>
  <p:clrMap bg1="lt1" tx1="dk1" bg2="lt2" tx2="dk2" accent1="accent1" accent2="accent2" accent3="accent3" accent4="accent4" accent5="accent5" accent6="accent6" hlink="hlink" folHlink="folHlink"/>
  <p:sldLayoutIdLst>
    <p:sldLayoutId id="2147483672" r:id="rId1"/>
  </p:sldLayoutIdLst>
  <p:hf sldNum="0"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A7754AA7-8025-408E-B296-E2B43FE08638}" type="slidenum">
              <a:rPr lang="en-US" smtClean="0"/>
              <a:pPr/>
              <a:t>‹#›</a:t>
            </a:fld>
            <a:endParaRPr lang="en-US" dirty="0"/>
          </a:p>
        </p:txBody>
      </p:sp>
      <p:sp>
        <p:nvSpPr>
          <p:cNvPr id="7" name="Rectangle 6"/>
          <p:cNvSpPr/>
          <p:nvPr userDrawn="1"/>
        </p:nvSpPr>
        <p:spPr>
          <a:xfrm>
            <a:off x="0" y="62344"/>
            <a:ext cx="9144000" cy="299605"/>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0" y="-19050"/>
            <a:ext cx="9144000" cy="81394"/>
          </a:xfrm>
          <a:prstGeom prst="rect">
            <a:avLst/>
          </a:prstGeom>
          <a:solidFill>
            <a:srgbClr val="F2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2" descr="G:\Graphics Shared\BRANDING\2_DOL BRANDING\Govenor lockups\SWIB\SWIB.png"/>
          <p:cNvPicPr>
            <a:picLocks noChangeAspect="1" noChangeArrowheads="1"/>
          </p:cNvPicPr>
          <p:nvPr userDrawn="1"/>
        </p:nvPicPr>
        <p:blipFill>
          <a:blip r:embed="rId13" cstate="print"/>
          <a:srcRect/>
          <a:stretch>
            <a:fillRect/>
          </a:stretch>
        </p:blipFill>
        <p:spPr bwMode="auto">
          <a:xfrm>
            <a:off x="6934200" y="4248150"/>
            <a:ext cx="2051513" cy="758383"/>
          </a:xfrm>
          <a:prstGeom prst="rect">
            <a:avLst/>
          </a:prstGeom>
          <a:noFill/>
        </p:spPr>
      </p:pic>
    </p:spTree>
    <p:extLst>
      <p:ext uri="{BB962C8B-B14F-4D97-AF65-F5344CB8AC3E}">
        <p14:creationId xmlns:p14="http://schemas.microsoft.com/office/powerpoint/2010/main" val="304337920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sldNum="0" hdr="0" ftr="0"/>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81639" tIns="40819" rIns="81639" bIns="40819"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3"/>
          </a:xfrm>
          <a:prstGeom prst="rect">
            <a:avLst/>
          </a:prstGeom>
        </p:spPr>
        <p:txBody>
          <a:bodyPr vert="horz" lIns="81639" tIns="40819" rIns="81639" bIns="4081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81639" tIns="40819" rIns="81639" bIns="40819" rtlCol="0" anchor="ctr"/>
          <a:lstStyle>
            <a:lvl1pPr algn="l">
              <a:defRPr sz="1100">
                <a:solidFill>
                  <a:schemeClr val="tx1">
                    <a:tint val="75000"/>
                  </a:schemeClr>
                </a:solidFill>
              </a:defRPr>
            </a:lvl1pPr>
          </a:lstStyle>
          <a:p>
            <a:pPr defTabSz="816388"/>
            <a:endParaRPr lang="en-US" dirty="0">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81639" tIns="40819" rIns="81639" bIns="40819" rtlCol="0" anchor="ctr"/>
          <a:lstStyle>
            <a:lvl1pPr algn="ctr">
              <a:defRPr sz="1100">
                <a:solidFill>
                  <a:schemeClr val="tx1">
                    <a:tint val="75000"/>
                  </a:schemeClr>
                </a:solidFill>
              </a:defRPr>
            </a:lvl1pPr>
          </a:lstStyle>
          <a:p>
            <a:pPr defTabSz="816388"/>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81639" tIns="40819" rIns="81639" bIns="40819" rtlCol="0" anchor="ctr"/>
          <a:lstStyle>
            <a:lvl1pPr algn="r">
              <a:defRPr sz="1100">
                <a:solidFill>
                  <a:schemeClr val="tx1">
                    <a:tint val="75000"/>
                  </a:schemeClr>
                </a:solidFill>
              </a:defRPr>
            </a:lvl1pPr>
          </a:lstStyle>
          <a:p>
            <a:pPr defTabSz="816388"/>
            <a:fld id="{77E77957-ADA5-49AC-84BF-E5549CB253D9}" type="slidenum">
              <a:rPr lang="en-US" smtClean="0">
                <a:solidFill>
                  <a:prstClr val="black">
                    <a:tint val="75000"/>
                  </a:prstClr>
                </a:solidFill>
              </a:rPr>
              <a:pPr defTabSz="816388"/>
              <a:t>‹#›</a:t>
            </a:fld>
            <a:endParaRPr lang="en-US" dirty="0">
              <a:solidFill>
                <a:prstClr val="black">
                  <a:tint val="75000"/>
                </a:prstClr>
              </a:solidFill>
            </a:endParaRPr>
          </a:p>
        </p:txBody>
      </p:sp>
    </p:spTree>
    <p:extLst>
      <p:ext uri="{BB962C8B-B14F-4D97-AF65-F5344CB8AC3E}">
        <p14:creationId xmlns:p14="http://schemas.microsoft.com/office/powerpoint/2010/main" val="50916843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hf sldNum="0" hdr="0" ftr="0"/>
  <p:txStyles>
    <p:titleStyle>
      <a:lvl1pPr algn="ctr" defTabSz="816388" rtl="0" eaLnBrk="1" latinLnBrk="0" hangingPunct="1">
        <a:spcBef>
          <a:spcPct val="0"/>
        </a:spcBef>
        <a:buNone/>
        <a:defRPr sz="3900" kern="1200">
          <a:solidFill>
            <a:schemeClr val="tx1"/>
          </a:solidFill>
          <a:latin typeface="+mj-lt"/>
          <a:ea typeface="+mj-ea"/>
          <a:cs typeface="+mj-cs"/>
        </a:defRPr>
      </a:lvl1pPr>
    </p:titleStyle>
    <p:bodyStyle>
      <a:lvl1pPr marL="306146" indent="-306146" algn="l" defTabSz="816388"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1pPr>
      <a:lvl2pPr marL="663315" indent="-255121" algn="l" defTabSz="816388"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2pPr>
      <a:lvl3pPr marL="1020485" indent="-204097" algn="l" defTabSz="816388"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3pPr>
      <a:lvl4pPr marL="1428679" indent="-204097" algn="l" defTabSz="816388"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1836873" indent="-204097" algn="l" defTabSz="816388"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245066" indent="-204097" algn="l" defTabSz="816388"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653260" indent="-204097" algn="l" defTabSz="816388"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61454" indent="-204097" algn="l" defTabSz="816388"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69648" indent="-204097" algn="l" defTabSz="816388"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816388" rtl="0" eaLnBrk="1" latinLnBrk="0" hangingPunct="1">
        <a:defRPr sz="1600" kern="1200">
          <a:solidFill>
            <a:schemeClr val="tx1"/>
          </a:solidFill>
          <a:latin typeface="+mn-lt"/>
          <a:ea typeface="+mn-ea"/>
          <a:cs typeface="+mn-cs"/>
        </a:defRPr>
      </a:lvl1pPr>
      <a:lvl2pPr marL="408194" algn="l" defTabSz="816388" rtl="0" eaLnBrk="1" latinLnBrk="0" hangingPunct="1">
        <a:defRPr sz="1600" kern="1200">
          <a:solidFill>
            <a:schemeClr val="tx1"/>
          </a:solidFill>
          <a:latin typeface="+mn-lt"/>
          <a:ea typeface="+mn-ea"/>
          <a:cs typeface="+mn-cs"/>
        </a:defRPr>
      </a:lvl2pPr>
      <a:lvl3pPr marL="816388" algn="l" defTabSz="816388" rtl="0" eaLnBrk="1" latinLnBrk="0" hangingPunct="1">
        <a:defRPr sz="1600" kern="1200">
          <a:solidFill>
            <a:schemeClr val="tx1"/>
          </a:solidFill>
          <a:latin typeface="+mn-lt"/>
          <a:ea typeface="+mn-ea"/>
          <a:cs typeface="+mn-cs"/>
        </a:defRPr>
      </a:lvl3pPr>
      <a:lvl4pPr marL="1224582" algn="l" defTabSz="816388" rtl="0" eaLnBrk="1" latinLnBrk="0" hangingPunct="1">
        <a:defRPr sz="1600" kern="1200">
          <a:solidFill>
            <a:schemeClr val="tx1"/>
          </a:solidFill>
          <a:latin typeface="+mn-lt"/>
          <a:ea typeface="+mn-ea"/>
          <a:cs typeface="+mn-cs"/>
        </a:defRPr>
      </a:lvl4pPr>
      <a:lvl5pPr marL="1632776" algn="l" defTabSz="816388" rtl="0" eaLnBrk="1" latinLnBrk="0" hangingPunct="1">
        <a:defRPr sz="1600" kern="1200">
          <a:solidFill>
            <a:schemeClr val="tx1"/>
          </a:solidFill>
          <a:latin typeface="+mn-lt"/>
          <a:ea typeface="+mn-ea"/>
          <a:cs typeface="+mn-cs"/>
        </a:defRPr>
      </a:lvl5pPr>
      <a:lvl6pPr marL="2040969" algn="l" defTabSz="816388" rtl="0" eaLnBrk="1" latinLnBrk="0" hangingPunct="1">
        <a:defRPr sz="1600" kern="1200">
          <a:solidFill>
            <a:schemeClr val="tx1"/>
          </a:solidFill>
          <a:latin typeface="+mn-lt"/>
          <a:ea typeface="+mn-ea"/>
          <a:cs typeface="+mn-cs"/>
        </a:defRPr>
      </a:lvl6pPr>
      <a:lvl7pPr marL="2449163" algn="l" defTabSz="816388" rtl="0" eaLnBrk="1" latinLnBrk="0" hangingPunct="1">
        <a:defRPr sz="1600" kern="1200">
          <a:solidFill>
            <a:schemeClr val="tx1"/>
          </a:solidFill>
          <a:latin typeface="+mn-lt"/>
          <a:ea typeface="+mn-ea"/>
          <a:cs typeface="+mn-cs"/>
        </a:defRPr>
      </a:lvl7pPr>
      <a:lvl8pPr marL="2857357" algn="l" defTabSz="816388" rtl="0" eaLnBrk="1" latinLnBrk="0" hangingPunct="1">
        <a:defRPr sz="1600" kern="1200">
          <a:solidFill>
            <a:schemeClr val="tx1"/>
          </a:solidFill>
          <a:latin typeface="+mn-lt"/>
          <a:ea typeface="+mn-ea"/>
          <a:cs typeface="+mn-cs"/>
        </a:defRPr>
      </a:lvl8pPr>
      <a:lvl9pPr marL="3265551" algn="l" defTabSz="816388" rtl="0" eaLnBrk="1" latinLnBrk="0" hangingPunct="1">
        <a:defRPr sz="1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1581150"/>
            <a:ext cx="5334000" cy="274320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userDrawn="1"/>
        </p:nvSpPr>
        <p:spPr>
          <a:xfrm>
            <a:off x="0" y="1540453"/>
            <a:ext cx="5334000" cy="81394"/>
          </a:xfrm>
          <a:prstGeom prst="rect">
            <a:avLst/>
          </a:prstGeom>
          <a:solidFill>
            <a:srgbClr val="F2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3"/>
          <p:cNvSpPr txBox="1">
            <a:spLocks/>
          </p:cNvSpPr>
          <p:nvPr userDrawn="1"/>
        </p:nvSpPr>
        <p:spPr>
          <a:xfrm>
            <a:off x="8305800" y="88105"/>
            <a:ext cx="6858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1200" smtClean="0">
                <a:solidFill>
                  <a:srgbClr val="002D73"/>
                </a:solidFill>
              </a:rPr>
              <a:pPr/>
              <a:t>‹#›</a:t>
            </a:fld>
            <a:endParaRPr lang="en-US" sz="1200" dirty="0">
              <a:solidFill>
                <a:srgbClr val="002D73"/>
              </a:solidFill>
            </a:endParaRPr>
          </a:p>
        </p:txBody>
      </p:sp>
      <p:pic>
        <p:nvPicPr>
          <p:cNvPr id="8" name="Picture 2" descr="G:\Graphics Shared\BRANDING\2_DOL BRANDING\Govenor lockups\SWIB\SWIB.png"/>
          <p:cNvPicPr>
            <a:picLocks noChangeAspect="1" noChangeArrowheads="1"/>
          </p:cNvPicPr>
          <p:nvPr userDrawn="1"/>
        </p:nvPicPr>
        <p:blipFill>
          <a:blip r:embed="rId3" cstate="print"/>
          <a:srcRect/>
          <a:stretch>
            <a:fillRect/>
          </a:stretch>
        </p:blipFill>
        <p:spPr bwMode="auto">
          <a:xfrm>
            <a:off x="6934200" y="4248150"/>
            <a:ext cx="2051513" cy="758383"/>
          </a:xfrm>
          <a:prstGeom prst="rect">
            <a:avLst/>
          </a:prstGeom>
          <a:noFill/>
        </p:spPr>
      </p:pic>
    </p:spTree>
    <p:extLst>
      <p:ext uri="{BB962C8B-B14F-4D97-AF65-F5344CB8AC3E}">
        <p14:creationId xmlns:p14="http://schemas.microsoft.com/office/powerpoint/2010/main" val="2405248628"/>
      </p:ext>
    </p:extLst>
  </p:cSld>
  <p:clrMap bg1="lt1" tx1="dk1" bg2="lt2" tx2="dk2" accent1="accent1" accent2="accent2" accent3="accent3" accent4="accent4" accent5="accent5" accent6="accent6" hlink="hlink" folHlink="folHlink"/>
  <p:sldLayoutIdLst>
    <p:sldLayoutId id="2147483990" r:id="rId1"/>
  </p:sldLayoutIdLst>
  <p:hf sldNum="0"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8A7EBF4-9389-6848-B06F-EF08B1171C3C}" type="datetimeFigureOut">
              <a:rPr lang="en-US" smtClean="0"/>
              <a:t>10/5/2023</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9177DBE-7C56-AF40-94C3-585E0D834DEE}" type="slidenum">
              <a:rPr lang="en-US" smtClean="0"/>
              <a:t>‹#›</a:t>
            </a:fld>
            <a:endParaRPr lang="en-US"/>
          </a:p>
        </p:txBody>
      </p:sp>
    </p:spTree>
    <p:extLst>
      <p:ext uri="{BB962C8B-B14F-4D97-AF65-F5344CB8AC3E}">
        <p14:creationId xmlns:p14="http://schemas.microsoft.com/office/powerpoint/2010/main" val="129506588"/>
      </p:ext>
    </p:extLst>
  </p:cSld>
  <p:clrMap bg1="lt1" tx1="dk1" bg2="lt2" tx2="dk2" accent1="accent1" accent2="accent2" accent3="accent3" accent4="accent4" accent5="accent5" accent6="accent6" hlink="hlink" folHlink="folHlink"/>
  <p:sldLayoutIdLst>
    <p:sldLayoutId id="2147483992" r:id="rId1"/>
    <p:sldLayoutId id="2147483993" r:id="rId2"/>
    <p:sldLayoutId id="2147483994" r:id="rId3"/>
    <p:sldLayoutId id="2147483995" r:id="rId4"/>
    <p:sldLayoutId id="2147483996" r:id="rId5"/>
    <p:sldLayoutId id="2147483997" r:id="rId6"/>
    <p:sldLayoutId id="2147483998" r:id="rId7"/>
    <p:sldLayoutId id="2147483999" r:id="rId8"/>
    <p:sldLayoutId id="2147484000" r:id="rId9"/>
    <p:sldLayoutId id="2147484001" r:id="rId10"/>
    <p:sldLayoutId id="214748400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5.jpeg"/><Relationship Id="rId7" Type="http://schemas.openxmlformats.org/officeDocument/2006/relationships/diagramColors" Target="../diagrams/colors3.xml"/><Relationship Id="rId2" Type="http://schemas.openxmlformats.org/officeDocument/2006/relationships/notesSlide" Target="../notesSlides/notesSlide15.xml"/><Relationship Id="rId1" Type="http://schemas.openxmlformats.org/officeDocument/2006/relationships/slideLayout" Target="../slideLayouts/slideLayout26.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9.xml"/><Relationship Id="rId1" Type="http://schemas.openxmlformats.org/officeDocument/2006/relationships/themeOverride" Target="../theme/themeOverride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9.xml"/><Relationship Id="rId1" Type="http://schemas.openxmlformats.org/officeDocument/2006/relationships/themeOverride" Target="../theme/themeOverride3.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9.xml"/><Relationship Id="rId1" Type="http://schemas.openxmlformats.org/officeDocument/2006/relationships/themeOverride" Target="../theme/themeOverride4.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9.xml"/><Relationship Id="rId1" Type="http://schemas.openxmlformats.org/officeDocument/2006/relationships/themeOverride" Target="../theme/themeOverride5.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9.xml"/><Relationship Id="rId1" Type="http://schemas.openxmlformats.org/officeDocument/2006/relationships/themeOverride" Target="../theme/themeOverride6.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9.xml"/><Relationship Id="rId1" Type="http://schemas.openxmlformats.org/officeDocument/2006/relationships/themeOverride" Target="../theme/themeOverride7.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9.xml"/><Relationship Id="rId1" Type="http://schemas.openxmlformats.org/officeDocument/2006/relationships/themeOverride" Target="../theme/themeOverride8.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9.xml"/><Relationship Id="rId1" Type="http://schemas.openxmlformats.org/officeDocument/2006/relationships/themeOverride" Target="../theme/themeOverride9.xml"/><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9.xml"/><Relationship Id="rId1" Type="http://schemas.openxmlformats.org/officeDocument/2006/relationships/themeOverride" Target="../theme/themeOverride10.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9.xml"/><Relationship Id="rId1" Type="http://schemas.openxmlformats.org/officeDocument/2006/relationships/themeOverride" Target="../theme/themeOverride1.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mailto:SWIB@labor.ny.gov" TargetMode="External"/><Relationship Id="rId1" Type="http://schemas.openxmlformats.org/officeDocument/2006/relationships/slideLayout" Target="../slideLayouts/slideLayout19.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2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jpeg"/><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26.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28353" t="5466" r="1215" b="46838"/>
          <a:stretch/>
        </p:blipFill>
        <p:spPr>
          <a:xfrm>
            <a:off x="-5832" y="1107002"/>
            <a:ext cx="9148861" cy="4036498"/>
          </a:xfrm>
          <a:prstGeom prst="rect">
            <a:avLst/>
          </a:prstGeom>
        </p:spPr>
      </p:pic>
      <p:sp>
        <p:nvSpPr>
          <p:cNvPr id="2" name="Rectangle 1"/>
          <p:cNvSpPr/>
          <p:nvPr/>
        </p:nvSpPr>
        <p:spPr>
          <a:xfrm>
            <a:off x="-5833" y="1808127"/>
            <a:ext cx="6125160" cy="2686632"/>
          </a:xfrm>
          <a:prstGeom prst="rect">
            <a:avLst/>
          </a:prstGeom>
          <a:solidFill>
            <a:srgbClr val="F7A800"/>
          </a:solidFill>
          <a:ln>
            <a:noFill/>
          </a:ln>
        </p:spPr>
        <p:style>
          <a:lnRef idx="2">
            <a:schemeClr val="accent1">
              <a:shade val="50000"/>
            </a:schemeClr>
          </a:lnRef>
          <a:fillRef idx="1">
            <a:schemeClr val="accent1"/>
          </a:fillRef>
          <a:effectRef idx="0">
            <a:schemeClr val="accent1"/>
          </a:effectRef>
          <a:fontRef idx="minor">
            <a:schemeClr val="lt1"/>
          </a:fontRef>
        </p:style>
        <p:txBody>
          <a:bodyPr lIns="57150" tIns="28575" rIns="57150" bIns="28575" rtlCol="0" anchor="ctr"/>
          <a:lstStyle/>
          <a:p>
            <a:pPr algn="ctr" defTabSz="816388"/>
            <a:endParaRPr lang="en-US" sz="1600" dirty="0">
              <a:solidFill>
                <a:prstClr val="white"/>
              </a:solidFill>
            </a:endParaRPr>
          </a:p>
        </p:txBody>
      </p:sp>
      <p:sp>
        <p:nvSpPr>
          <p:cNvPr id="5" name="Rectangle 4"/>
          <p:cNvSpPr/>
          <p:nvPr/>
        </p:nvSpPr>
        <p:spPr>
          <a:xfrm>
            <a:off x="6804" y="1665251"/>
            <a:ext cx="6112524" cy="142875"/>
          </a:xfrm>
          <a:prstGeom prst="rect">
            <a:avLst/>
          </a:prstGeom>
          <a:solidFill>
            <a:srgbClr val="27509F"/>
          </a:solidFill>
          <a:ln>
            <a:noFill/>
          </a:ln>
        </p:spPr>
        <p:style>
          <a:lnRef idx="2">
            <a:schemeClr val="accent1">
              <a:shade val="50000"/>
            </a:schemeClr>
          </a:lnRef>
          <a:fillRef idx="1">
            <a:schemeClr val="accent1"/>
          </a:fillRef>
          <a:effectRef idx="0">
            <a:schemeClr val="accent1"/>
          </a:effectRef>
          <a:fontRef idx="minor">
            <a:schemeClr val="lt1"/>
          </a:fontRef>
        </p:style>
        <p:txBody>
          <a:bodyPr lIns="57150" tIns="28575" rIns="57150" bIns="28575" rtlCol="0" anchor="ctr"/>
          <a:lstStyle/>
          <a:p>
            <a:pPr algn="ctr" defTabSz="816388"/>
            <a:endParaRPr lang="en-US" sz="1600" dirty="0">
              <a:solidFill>
                <a:prstClr val="white"/>
              </a:solidFill>
            </a:endParaRPr>
          </a:p>
        </p:txBody>
      </p:sp>
      <p:sp>
        <p:nvSpPr>
          <p:cNvPr id="3" name="TextBox 2"/>
          <p:cNvSpPr txBox="1"/>
          <p:nvPr/>
        </p:nvSpPr>
        <p:spPr>
          <a:xfrm>
            <a:off x="483340" y="2139107"/>
            <a:ext cx="5612661" cy="2294218"/>
          </a:xfrm>
          <a:prstGeom prst="rect">
            <a:avLst/>
          </a:prstGeom>
          <a:noFill/>
        </p:spPr>
        <p:txBody>
          <a:bodyPr wrap="square" lIns="57150" tIns="28575" rIns="57150" bIns="28575" rtlCol="0">
            <a:spAutoFit/>
          </a:bodyPr>
          <a:lstStyle/>
          <a:p>
            <a:pPr defTabSz="816388"/>
            <a:r>
              <a:rPr lang="en-US" sz="4000" b="1" spc="-94" baseline="30000" dirty="0">
                <a:solidFill>
                  <a:prstClr val="white"/>
                </a:solidFill>
                <a:latin typeface="Arial" panose="020B0604020202020204" pitchFamily="34" charset="0"/>
                <a:cs typeface="Arial" panose="020B0604020202020204" pitchFamily="34" charset="0"/>
              </a:rPr>
              <a:t>State Workforce Investment Board (SWIB) Quarterly Meeting</a:t>
            </a:r>
          </a:p>
          <a:p>
            <a:pPr defTabSz="816388"/>
            <a:endParaRPr lang="en-US" sz="1600" b="1" baseline="30000" dirty="0">
              <a:solidFill>
                <a:prstClr val="white"/>
              </a:solidFill>
              <a:latin typeface="Arial" panose="020B0604020202020204" pitchFamily="34" charset="0"/>
              <a:cs typeface="Arial" panose="020B0604020202020204" pitchFamily="34" charset="0"/>
            </a:endParaRPr>
          </a:p>
          <a:p>
            <a:pPr defTabSz="816388"/>
            <a:r>
              <a:rPr lang="en-US" sz="2500" b="1" baseline="30000" dirty="0">
                <a:solidFill>
                  <a:prstClr val="white"/>
                </a:solidFill>
                <a:latin typeface="Arial" panose="020B0604020202020204" pitchFamily="34" charset="0"/>
                <a:cs typeface="Arial" panose="020B0604020202020204" pitchFamily="34" charset="0"/>
              </a:rPr>
              <a:t>October 5, 2023 </a:t>
            </a:r>
          </a:p>
          <a:p>
            <a:pPr defTabSz="816388"/>
            <a:r>
              <a:rPr lang="en-US" sz="2500" b="1" baseline="30000" dirty="0">
                <a:solidFill>
                  <a:prstClr val="white"/>
                </a:solidFill>
                <a:latin typeface="Arial" panose="020B0604020202020204" pitchFamily="34" charset="0"/>
                <a:cs typeface="Arial" panose="020B0604020202020204" pitchFamily="34" charset="0"/>
              </a:rPr>
              <a:t>1:00pm - 3:00pm</a:t>
            </a:r>
          </a:p>
          <a:p>
            <a:pPr defTabSz="816388"/>
            <a:endParaRPr lang="en-US" sz="1600" b="1" baseline="30000" dirty="0">
              <a:solidFill>
                <a:prstClr val="white"/>
              </a:solidFill>
              <a:latin typeface="Arial" panose="020B0604020202020204" pitchFamily="34" charset="0"/>
              <a:cs typeface="Arial" panose="020B0604020202020204" pitchFamily="34" charset="0"/>
            </a:endParaRPr>
          </a:p>
          <a:p>
            <a:pPr defTabSz="816388"/>
            <a:r>
              <a:rPr lang="en-US" sz="1600" baseline="30000" dirty="0">
                <a:solidFill>
                  <a:prstClr val="white"/>
                </a:solidFill>
                <a:latin typeface="Arial" panose="020B0604020202020204" pitchFamily="34" charset="0"/>
                <a:cs typeface="Arial" panose="020B0604020202020204" pitchFamily="34" charset="0"/>
              </a:rPr>
              <a:t>Location: NYS Museum, Meeting Rooms A &amp; B</a:t>
            </a:r>
          </a:p>
          <a:p>
            <a:pPr defTabSz="816388"/>
            <a:r>
              <a:rPr lang="en-US" sz="1600" baseline="30000" dirty="0">
                <a:solidFill>
                  <a:prstClr val="white"/>
                </a:solidFill>
                <a:latin typeface="Arial" panose="020B0604020202020204" pitchFamily="34" charset="0"/>
                <a:cs typeface="Arial" panose="020B0604020202020204" pitchFamily="34" charset="0"/>
              </a:rPr>
              <a:t>Albany, NY</a:t>
            </a:r>
            <a:endParaRPr lang="en-US" sz="1600" b="1" baseline="30000" dirty="0">
              <a:solidFill>
                <a:prstClr val="white"/>
              </a:solidFill>
              <a:latin typeface="Arial" panose="020B0604020202020204" pitchFamily="34" charset="0"/>
              <a:cs typeface="Arial" panose="020B0604020202020204" pitchFamily="34" charset="0"/>
            </a:endParaRPr>
          </a:p>
          <a:p>
            <a:pPr defTabSz="816388"/>
            <a:endParaRPr lang="en-US" sz="1600" dirty="0">
              <a:solidFill>
                <a:prstClr val="black"/>
              </a:solidFill>
            </a:endParaRPr>
          </a:p>
        </p:txBody>
      </p:sp>
      <p:sp>
        <p:nvSpPr>
          <p:cNvPr id="7" name="TextBox 6"/>
          <p:cNvSpPr txBox="1"/>
          <p:nvPr/>
        </p:nvSpPr>
        <p:spPr>
          <a:xfrm>
            <a:off x="4003416" y="4164956"/>
            <a:ext cx="2000250" cy="303929"/>
          </a:xfrm>
          <a:prstGeom prst="rect">
            <a:avLst/>
          </a:prstGeom>
          <a:noFill/>
        </p:spPr>
        <p:txBody>
          <a:bodyPr wrap="square" lIns="57150" tIns="28575" rIns="57150" bIns="28575" rtlCol="0">
            <a:spAutoFit/>
          </a:bodyPr>
          <a:lstStyle/>
          <a:p>
            <a:pPr defTabSz="816388"/>
            <a:r>
              <a:rPr lang="en-US" sz="1600" b="1" baseline="30000" dirty="0">
                <a:solidFill>
                  <a:prstClr val="white"/>
                </a:solidFill>
                <a:latin typeface="Arial" panose="020B0604020202020204" pitchFamily="34" charset="0"/>
                <a:cs typeface="Arial" panose="020B0604020202020204" pitchFamily="34" charset="0"/>
              </a:rPr>
              <a:t>Governor Kathy Hochul</a:t>
            </a:r>
            <a:endParaRPr lang="en-US" sz="1600" dirty="0">
              <a:solidFill>
                <a:prstClr val="black"/>
              </a:solidFill>
            </a:endParaRPr>
          </a:p>
        </p:txBody>
      </p:sp>
      <p:pic>
        <p:nvPicPr>
          <p:cNvPr id="6" name="Graphic 1">
            <a:extLst>
              <a:ext uri="{FF2B5EF4-FFF2-40B4-BE49-F238E27FC236}">
                <a16:creationId xmlns:a16="http://schemas.microsoft.com/office/drawing/2014/main" id="{97541596-3976-DC62-25D5-F9BB5EC989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347" y="8725"/>
            <a:ext cx="2274570" cy="962025"/>
          </a:xfrm>
          <a:prstGeom prst="rect">
            <a:avLst/>
          </a:prstGeom>
        </p:spPr>
      </p:pic>
    </p:spTree>
    <p:extLst>
      <p:ext uri="{BB962C8B-B14F-4D97-AF65-F5344CB8AC3E}">
        <p14:creationId xmlns:p14="http://schemas.microsoft.com/office/powerpoint/2010/main" val="137288251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FF9AB16-D061-62FC-64AF-4F548DD4B1CD}"/>
              </a:ext>
            </a:extLst>
          </p:cNvPr>
          <p:cNvPicPr>
            <a:picLocks noChangeAspect="1"/>
          </p:cNvPicPr>
          <p:nvPr/>
        </p:nvPicPr>
        <p:blipFill rotWithShape="1">
          <a:blip r:embed="rId3"/>
          <a:srcRect t="23391" r="9091"/>
          <a:stretch/>
        </p:blipFill>
        <p:spPr>
          <a:xfrm>
            <a:off x="15" y="7"/>
            <a:ext cx="9143985" cy="5143493"/>
          </a:xfrm>
          <a:prstGeom prst="rect">
            <a:avLst/>
          </a:prstGeom>
        </p:spPr>
      </p:pic>
      <p:sp>
        <p:nvSpPr>
          <p:cNvPr id="9" name="Rectangle 8">
            <a:extLst>
              <a:ext uri="{FF2B5EF4-FFF2-40B4-BE49-F238E27FC236}">
                <a16:creationId xmlns:a16="http://schemas.microsoft.com/office/drawing/2014/main" id="{E920A882-26EA-4040-8856-446692EFAB9E}"/>
              </a:ext>
            </a:extLst>
          </p:cNvPr>
          <p:cNvSpPr/>
          <p:nvPr/>
        </p:nvSpPr>
        <p:spPr>
          <a:xfrm>
            <a:off x="761386" y="0"/>
            <a:ext cx="8076585" cy="5143500"/>
          </a:xfrm>
          <a:prstGeom prst="rect">
            <a:avLst/>
          </a:prstGeom>
          <a:solidFill>
            <a:schemeClr val="bg1">
              <a:alpha val="78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Title 2">
            <a:extLst>
              <a:ext uri="{FF2B5EF4-FFF2-40B4-BE49-F238E27FC236}">
                <a16:creationId xmlns:a16="http://schemas.microsoft.com/office/drawing/2014/main" id="{073F0145-758F-634D-B5AE-A4F79A943B7A}"/>
              </a:ext>
            </a:extLst>
          </p:cNvPr>
          <p:cNvSpPr>
            <a:spLocks noGrp="1"/>
          </p:cNvSpPr>
          <p:nvPr>
            <p:ph type="title"/>
          </p:nvPr>
        </p:nvSpPr>
        <p:spPr>
          <a:xfrm>
            <a:off x="1017639" y="165723"/>
            <a:ext cx="7183761" cy="746936"/>
          </a:xfrm>
        </p:spPr>
        <p:txBody>
          <a:bodyPr>
            <a:normAutofit/>
          </a:bodyPr>
          <a:lstStyle/>
          <a:p>
            <a:r>
              <a:rPr lang="en-US" sz="2100" b="1" dirty="0"/>
              <a:t>Finding Talent: </a:t>
            </a:r>
            <a:r>
              <a:rPr lang="en-US" sz="2100" dirty="0"/>
              <a:t>Hard to Fill Positions</a:t>
            </a:r>
          </a:p>
        </p:txBody>
      </p:sp>
      <p:graphicFrame>
        <p:nvGraphicFramePr>
          <p:cNvPr id="3" name="Table 2">
            <a:extLst>
              <a:ext uri="{FF2B5EF4-FFF2-40B4-BE49-F238E27FC236}">
                <a16:creationId xmlns:a16="http://schemas.microsoft.com/office/drawing/2014/main" id="{609ABF90-AF9E-194B-9580-3D239341198A}"/>
              </a:ext>
            </a:extLst>
          </p:cNvPr>
          <p:cNvGraphicFramePr>
            <a:graphicFrameLocks noGrp="1"/>
          </p:cNvGraphicFramePr>
          <p:nvPr/>
        </p:nvGraphicFramePr>
        <p:xfrm>
          <a:off x="1017638" y="857354"/>
          <a:ext cx="7576983" cy="4071394"/>
        </p:xfrm>
        <a:graphic>
          <a:graphicData uri="http://schemas.openxmlformats.org/drawingml/2006/table">
            <a:tbl>
              <a:tblPr firstRow="1" firstCol="1" bandRow="1">
                <a:tableStyleId>{5C22544A-7EE6-4342-B048-85BDC9FD1C3A}</a:tableStyleId>
              </a:tblPr>
              <a:tblGrid>
                <a:gridCol w="3578020">
                  <a:extLst>
                    <a:ext uri="{9D8B030D-6E8A-4147-A177-3AD203B41FA5}">
                      <a16:colId xmlns:a16="http://schemas.microsoft.com/office/drawing/2014/main" val="2793855415"/>
                    </a:ext>
                  </a:extLst>
                </a:gridCol>
                <a:gridCol w="350786">
                  <a:extLst>
                    <a:ext uri="{9D8B030D-6E8A-4147-A177-3AD203B41FA5}">
                      <a16:colId xmlns:a16="http://schemas.microsoft.com/office/drawing/2014/main" val="4114671284"/>
                    </a:ext>
                  </a:extLst>
                </a:gridCol>
                <a:gridCol w="3648177">
                  <a:extLst>
                    <a:ext uri="{9D8B030D-6E8A-4147-A177-3AD203B41FA5}">
                      <a16:colId xmlns:a16="http://schemas.microsoft.com/office/drawing/2014/main" val="1495210661"/>
                    </a:ext>
                  </a:extLst>
                </a:gridCol>
              </a:tblGrid>
              <a:tr h="436819">
                <a:tc>
                  <a:txBody>
                    <a:bodyPr/>
                    <a:lstStyle/>
                    <a:p>
                      <a:pPr marL="0" marR="0">
                        <a:spcBef>
                          <a:spcPts val="0"/>
                        </a:spcBef>
                        <a:spcAft>
                          <a:spcPts val="0"/>
                        </a:spcAft>
                      </a:pPr>
                      <a:r>
                        <a:rPr lang="en-US" sz="1400" b="1" i="0" kern="800" dirty="0">
                          <a:solidFill>
                            <a:schemeClr val="bg1"/>
                          </a:solidFill>
                          <a:effectLst/>
                          <a:latin typeface="Century Gothic" panose="020B0502020202020204" pitchFamily="34" charset="0"/>
                        </a:rPr>
                        <a:t>Position </a:t>
                      </a:r>
                      <a:r>
                        <a:rPr lang="en-US" sz="1400" b="0" i="0" kern="800" dirty="0">
                          <a:solidFill>
                            <a:schemeClr val="bg1"/>
                          </a:solidFill>
                          <a:effectLst/>
                          <a:latin typeface="Century Gothic" panose="020B0502020202020204" pitchFamily="34" charset="0"/>
                        </a:rPr>
                        <a:t>(Statewide, All Industries 2023)</a:t>
                      </a:r>
                      <a:endParaRPr lang="en-US" sz="1400" b="0" i="0" kern="80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51435" marR="51435"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88279"/>
                    </a:solidFill>
                  </a:tcPr>
                </a:tc>
                <a:tc>
                  <a:txBody>
                    <a:bodyPr/>
                    <a:lstStyle/>
                    <a:p>
                      <a:pPr marL="0" marR="0">
                        <a:spcBef>
                          <a:spcPts val="0"/>
                        </a:spcBef>
                        <a:spcAft>
                          <a:spcPts val="0"/>
                        </a:spcAft>
                      </a:pPr>
                      <a:r>
                        <a:rPr lang="en-US" sz="1200" b="0" i="0" kern="800" dirty="0">
                          <a:solidFill>
                            <a:schemeClr val="bg1"/>
                          </a:solidFill>
                          <a:effectLst/>
                          <a:highlight>
                            <a:srgbClr val="FFFF00"/>
                          </a:highlight>
                          <a:latin typeface="Century Gothic" panose="020B0502020202020204" pitchFamily="34" charset="0"/>
                        </a:rPr>
                        <a:t> </a:t>
                      </a:r>
                      <a:endParaRPr lang="en-US" sz="1200" b="0" i="0" kern="80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51435" marR="51435"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88279"/>
                    </a:solidFill>
                  </a:tcPr>
                </a:tc>
                <a:tc>
                  <a:txBody>
                    <a:bodyPr/>
                    <a:lstStyle/>
                    <a:p>
                      <a:pPr marL="0" marR="0">
                        <a:spcBef>
                          <a:spcPts val="0"/>
                        </a:spcBef>
                        <a:spcAft>
                          <a:spcPts val="0"/>
                        </a:spcAft>
                      </a:pPr>
                      <a:r>
                        <a:rPr lang="en-US" sz="1200" b="0" i="0" kern="800" dirty="0">
                          <a:solidFill>
                            <a:schemeClr val="bg1"/>
                          </a:solidFill>
                          <a:effectLst/>
                          <a:highlight>
                            <a:srgbClr val="FFFF00"/>
                          </a:highlight>
                          <a:latin typeface="Century Gothic" panose="020B0502020202020204" pitchFamily="34" charset="0"/>
                        </a:rPr>
                        <a:t> </a:t>
                      </a:r>
                      <a:endParaRPr lang="en-US" sz="1200" b="0" i="0" kern="80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51435" marR="51435"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88279"/>
                    </a:solidFill>
                  </a:tcPr>
                </a:tc>
                <a:extLst>
                  <a:ext uri="{0D108BD9-81ED-4DB2-BD59-A6C34878D82A}">
                    <a16:rowId xmlns:a16="http://schemas.microsoft.com/office/drawing/2014/main" val="1117607894"/>
                  </a:ext>
                </a:extLst>
              </a:tr>
              <a:tr h="242305">
                <a:tc>
                  <a:txBody>
                    <a:bodyPr/>
                    <a:lstStyle/>
                    <a:p>
                      <a:pPr marL="0" marR="0">
                        <a:spcBef>
                          <a:spcPts val="0"/>
                        </a:spcBef>
                        <a:spcAft>
                          <a:spcPts val="0"/>
                        </a:spcAft>
                      </a:pPr>
                      <a:r>
                        <a:rPr lang="en-US" sz="1200" b="0" kern="8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1. Teacher</a:t>
                      </a:r>
                      <a:endParaRPr lang="en-US" sz="1200" b="0" kern="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200" b="0" kern="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a:t>
                      </a:r>
                      <a:endParaRPr lang="en-US" sz="1200" b="0" kern="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200" b="0" kern="8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16. Engineer</a:t>
                      </a:r>
                      <a:endParaRPr lang="en-US" sz="1200" b="0" kern="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67198495"/>
                  </a:ext>
                </a:extLst>
              </a:tr>
              <a:tr h="242305">
                <a:tc>
                  <a:txBody>
                    <a:bodyPr/>
                    <a:lstStyle/>
                    <a:p>
                      <a:pPr marL="0" marR="0">
                        <a:spcBef>
                          <a:spcPts val="0"/>
                        </a:spcBef>
                        <a:spcAft>
                          <a:spcPts val="0"/>
                        </a:spcAft>
                      </a:pPr>
                      <a:r>
                        <a:rPr lang="en-US" sz="1200" b="0" kern="8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2. Laborer</a:t>
                      </a:r>
                      <a:endParaRPr lang="en-US" sz="1200" b="0" kern="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marL="0" marR="0">
                        <a:spcBef>
                          <a:spcPts val="0"/>
                        </a:spcBef>
                        <a:spcAft>
                          <a:spcPts val="0"/>
                        </a:spcAft>
                      </a:pPr>
                      <a:r>
                        <a:rPr lang="en-US" sz="1200" b="0" kern="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a:t>
                      </a:r>
                      <a:endParaRPr lang="en-US" sz="1200" b="0" kern="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200" b="0" kern="8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17. Project Manager</a:t>
                      </a:r>
                      <a:endParaRPr lang="en-US" sz="1200" b="0" kern="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645777157"/>
                  </a:ext>
                </a:extLst>
              </a:tr>
              <a:tr h="242305">
                <a:tc>
                  <a:txBody>
                    <a:bodyPr/>
                    <a:lstStyle/>
                    <a:p>
                      <a:pPr marL="0" marR="0">
                        <a:spcBef>
                          <a:spcPts val="0"/>
                        </a:spcBef>
                        <a:spcAft>
                          <a:spcPts val="0"/>
                        </a:spcAft>
                      </a:pPr>
                      <a:r>
                        <a:rPr lang="en-US" sz="1200" b="0" kern="8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3. CDL Driver</a:t>
                      </a:r>
                      <a:endParaRPr lang="en-US" sz="1200" b="0" kern="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200" b="0" kern="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a:t>
                      </a:r>
                      <a:endParaRPr lang="en-US" sz="1200" b="0" kern="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200" b="0" kern="8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18. Carpenter</a:t>
                      </a:r>
                      <a:endParaRPr lang="en-US" sz="1200" b="0" kern="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35755439"/>
                  </a:ext>
                </a:extLst>
              </a:tr>
              <a:tr h="242305">
                <a:tc>
                  <a:txBody>
                    <a:bodyPr/>
                    <a:lstStyle/>
                    <a:p>
                      <a:pPr marL="0" marR="0">
                        <a:spcBef>
                          <a:spcPts val="0"/>
                        </a:spcBef>
                        <a:spcAft>
                          <a:spcPts val="0"/>
                        </a:spcAft>
                      </a:pPr>
                      <a:r>
                        <a:rPr lang="en-US" sz="1200" b="0" kern="8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4. Administrative</a:t>
                      </a:r>
                      <a:endParaRPr lang="en-US" sz="1200" b="0" kern="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marL="0" marR="0">
                        <a:spcBef>
                          <a:spcPts val="0"/>
                        </a:spcBef>
                        <a:spcAft>
                          <a:spcPts val="0"/>
                        </a:spcAft>
                      </a:pPr>
                      <a:r>
                        <a:rPr lang="en-US" sz="1200" b="0" kern="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a:t>
                      </a:r>
                      <a:endParaRPr lang="en-US" sz="1200" b="0" kern="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200" b="0" kern="8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19. Licensed Practical Nurse</a:t>
                      </a:r>
                      <a:endParaRPr lang="en-US" sz="1200" b="0" kern="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3017044253"/>
                  </a:ext>
                </a:extLst>
              </a:tr>
              <a:tr h="242305">
                <a:tc>
                  <a:txBody>
                    <a:bodyPr/>
                    <a:lstStyle/>
                    <a:p>
                      <a:pPr marL="0" marR="0">
                        <a:spcBef>
                          <a:spcPts val="0"/>
                        </a:spcBef>
                        <a:spcAft>
                          <a:spcPts val="0"/>
                        </a:spcAft>
                      </a:pPr>
                      <a:r>
                        <a:rPr lang="en-US" sz="1200" b="0" kern="8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5. Sales</a:t>
                      </a:r>
                      <a:endParaRPr lang="en-US" sz="1200" b="0" kern="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200" b="0" kern="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a:t>
                      </a:r>
                      <a:endParaRPr lang="en-US" sz="1200" b="0" kern="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200" b="0" kern="8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20. Machinist</a:t>
                      </a:r>
                      <a:endParaRPr lang="en-US" sz="1200" b="0" kern="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33049761"/>
                  </a:ext>
                </a:extLst>
              </a:tr>
              <a:tr h="242305">
                <a:tc>
                  <a:txBody>
                    <a:bodyPr/>
                    <a:lstStyle/>
                    <a:p>
                      <a:pPr marL="0" marR="0">
                        <a:spcBef>
                          <a:spcPts val="0"/>
                        </a:spcBef>
                        <a:spcAft>
                          <a:spcPts val="0"/>
                        </a:spcAft>
                      </a:pPr>
                      <a:r>
                        <a:rPr lang="en-US" sz="1200" b="0" kern="8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6. Accountant</a:t>
                      </a:r>
                      <a:endParaRPr lang="en-US" sz="1200" b="0" kern="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marL="0" marR="0">
                        <a:spcBef>
                          <a:spcPts val="0"/>
                        </a:spcBef>
                        <a:spcAft>
                          <a:spcPts val="0"/>
                        </a:spcAft>
                      </a:pPr>
                      <a:r>
                        <a:rPr lang="en-US" sz="1200" b="0" kern="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a:t>
                      </a:r>
                      <a:endParaRPr lang="en-US" sz="1200" b="0" kern="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200" b="0" kern="8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21. Machine Operator</a:t>
                      </a:r>
                      <a:endParaRPr lang="en-US" sz="1200" b="0" kern="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350113883"/>
                  </a:ext>
                </a:extLst>
              </a:tr>
              <a:tr h="242305">
                <a:tc>
                  <a:txBody>
                    <a:bodyPr/>
                    <a:lstStyle/>
                    <a:p>
                      <a:pPr marL="0" marR="0">
                        <a:spcBef>
                          <a:spcPts val="0"/>
                        </a:spcBef>
                        <a:spcAft>
                          <a:spcPts val="0"/>
                        </a:spcAft>
                      </a:pPr>
                      <a:r>
                        <a:rPr lang="en-US" sz="1200" b="0" kern="8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7. Registered Nurse</a:t>
                      </a:r>
                      <a:endParaRPr lang="en-US" sz="1200" b="0" kern="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200" b="0" kern="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a:t>
                      </a:r>
                      <a:endParaRPr lang="en-US" sz="1200" b="0" kern="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200" b="0" kern="8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22. Cleaner</a:t>
                      </a:r>
                      <a:endParaRPr lang="en-US" sz="1200" b="0" kern="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4606716"/>
                  </a:ext>
                </a:extLst>
              </a:tr>
              <a:tr h="242305">
                <a:tc>
                  <a:txBody>
                    <a:bodyPr/>
                    <a:lstStyle/>
                    <a:p>
                      <a:pPr marL="0" marR="0">
                        <a:spcBef>
                          <a:spcPts val="0"/>
                        </a:spcBef>
                        <a:spcAft>
                          <a:spcPts val="0"/>
                        </a:spcAft>
                      </a:pPr>
                      <a:r>
                        <a:rPr lang="en-US" sz="1200" b="0" kern="8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8. Manager</a:t>
                      </a:r>
                      <a:endParaRPr lang="en-US" sz="1200" b="0" kern="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marL="0" marR="0">
                        <a:spcBef>
                          <a:spcPts val="0"/>
                        </a:spcBef>
                        <a:spcAft>
                          <a:spcPts val="0"/>
                        </a:spcAft>
                      </a:pPr>
                      <a:r>
                        <a:rPr lang="en-US" sz="1200" b="0" kern="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a:t>
                      </a:r>
                      <a:endParaRPr lang="en-US" sz="1200" b="0" kern="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200" b="0" kern="8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23. Housekeeper</a:t>
                      </a:r>
                      <a:endParaRPr lang="en-US" sz="1200" b="0" kern="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3950937849"/>
                  </a:ext>
                </a:extLst>
              </a:tr>
              <a:tr h="242305">
                <a:tc>
                  <a:txBody>
                    <a:bodyPr/>
                    <a:lstStyle/>
                    <a:p>
                      <a:pPr marL="0" marR="0">
                        <a:spcBef>
                          <a:spcPts val="0"/>
                        </a:spcBef>
                        <a:spcAft>
                          <a:spcPts val="0"/>
                        </a:spcAft>
                      </a:pPr>
                      <a:r>
                        <a:rPr lang="en-US" sz="1200" b="0" kern="8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9. Mechanic</a:t>
                      </a:r>
                      <a:endParaRPr lang="en-US" sz="1200" b="0" kern="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200" b="0" kern="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a:t>
                      </a:r>
                      <a:endParaRPr lang="en-US" sz="1200" b="0" kern="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200" b="0" kern="8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24. Maintenance Technician</a:t>
                      </a:r>
                      <a:endParaRPr lang="en-US" sz="1200" b="0" kern="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7292868"/>
                  </a:ext>
                </a:extLst>
              </a:tr>
              <a:tr h="242305">
                <a:tc>
                  <a:txBody>
                    <a:bodyPr/>
                    <a:lstStyle/>
                    <a:p>
                      <a:pPr marL="0" marR="0">
                        <a:spcBef>
                          <a:spcPts val="0"/>
                        </a:spcBef>
                        <a:spcAft>
                          <a:spcPts val="0"/>
                        </a:spcAft>
                      </a:pPr>
                      <a:r>
                        <a:rPr lang="en-US" sz="1200" b="0" kern="8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10. Warehouse Worker</a:t>
                      </a:r>
                      <a:endParaRPr lang="en-US" sz="1200" b="0" kern="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marL="0" marR="0">
                        <a:spcBef>
                          <a:spcPts val="0"/>
                        </a:spcBef>
                        <a:spcAft>
                          <a:spcPts val="0"/>
                        </a:spcAft>
                      </a:pPr>
                      <a:r>
                        <a:rPr lang="en-US" sz="1200" b="0" kern="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a:t>
                      </a:r>
                      <a:endParaRPr lang="en-US" sz="1200" b="0" kern="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200" b="0" kern="8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25. Assembler</a:t>
                      </a:r>
                      <a:endParaRPr lang="en-US" sz="1200" b="0" kern="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3786382541"/>
                  </a:ext>
                </a:extLst>
              </a:tr>
              <a:tr h="242305">
                <a:tc>
                  <a:txBody>
                    <a:bodyPr/>
                    <a:lstStyle/>
                    <a:p>
                      <a:pPr marL="0" marR="0">
                        <a:spcBef>
                          <a:spcPts val="0"/>
                        </a:spcBef>
                        <a:spcAft>
                          <a:spcPts val="0"/>
                        </a:spcAft>
                      </a:pPr>
                      <a:r>
                        <a:rPr lang="en-US" sz="1200" b="0" kern="8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11. Direct Support Professional</a:t>
                      </a:r>
                      <a:endParaRPr lang="en-US" sz="1200" b="0" kern="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200" b="0" kern="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a:t>
                      </a:r>
                      <a:endParaRPr lang="en-US" sz="1200" b="0" kern="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200" b="0" kern="8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26. Quality Control</a:t>
                      </a:r>
                      <a:endParaRPr lang="en-US" sz="1200" b="0" kern="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74794127"/>
                  </a:ext>
                </a:extLst>
              </a:tr>
              <a:tr h="242305">
                <a:tc>
                  <a:txBody>
                    <a:bodyPr/>
                    <a:lstStyle/>
                    <a:p>
                      <a:pPr marL="0" marR="0">
                        <a:spcBef>
                          <a:spcPts val="0"/>
                        </a:spcBef>
                        <a:spcAft>
                          <a:spcPts val="0"/>
                        </a:spcAft>
                      </a:pPr>
                      <a:r>
                        <a:rPr lang="en-US" sz="1200" b="0" kern="8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12. Customer Service Representative</a:t>
                      </a:r>
                      <a:endParaRPr lang="en-US" sz="1200" b="0" kern="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marL="0" marR="0">
                        <a:spcBef>
                          <a:spcPts val="0"/>
                        </a:spcBef>
                        <a:spcAft>
                          <a:spcPts val="0"/>
                        </a:spcAft>
                      </a:pPr>
                      <a:r>
                        <a:rPr lang="en-US" sz="1200" b="0" kern="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a:t>
                      </a:r>
                      <a:endParaRPr lang="en-US" sz="1200" b="0" kern="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200" b="0" kern="8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27. Information Technology</a:t>
                      </a:r>
                      <a:endParaRPr lang="en-US" sz="1200" b="0" kern="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3734449168"/>
                  </a:ext>
                </a:extLst>
              </a:tr>
              <a:tr h="242305">
                <a:tc>
                  <a:txBody>
                    <a:bodyPr/>
                    <a:lstStyle/>
                    <a:p>
                      <a:pPr marL="0" marR="0">
                        <a:spcBef>
                          <a:spcPts val="0"/>
                        </a:spcBef>
                        <a:spcAft>
                          <a:spcPts val="0"/>
                        </a:spcAft>
                      </a:pPr>
                      <a:r>
                        <a:rPr lang="en-US" sz="1200" b="0" kern="8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13. CNC Machinist</a:t>
                      </a:r>
                      <a:endParaRPr lang="en-US" sz="1200" b="0" kern="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200" b="0" kern="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a:t>
                      </a:r>
                      <a:endParaRPr lang="en-US" sz="1200" b="0" kern="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200" b="0" kern="8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28. Case Manager</a:t>
                      </a:r>
                      <a:endParaRPr lang="en-US" sz="1200" b="0" kern="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69036217"/>
                  </a:ext>
                </a:extLst>
              </a:tr>
              <a:tr h="242305">
                <a:tc>
                  <a:txBody>
                    <a:bodyPr/>
                    <a:lstStyle/>
                    <a:p>
                      <a:pPr marL="0" marR="0">
                        <a:spcBef>
                          <a:spcPts val="0"/>
                        </a:spcBef>
                        <a:spcAft>
                          <a:spcPts val="0"/>
                        </a:spcAft>
                      </a:pPr>
                      <a:r>
                        <a:rPr lang="en-US" sz="1200" b="0" kern="8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14. Electrician</a:t>
                      </a:r>
                      <a:endParaRPr lang="en-US" sz="1200" b="0" kern="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marL="0" marR="0">
                        <a:spcBef>
                          <a:spcPts val="0"/>
                        </a:spcBef>
                        <a:spcAft>
                          <a:spcPts val="0"/>
                        </a:spcAft>
                      </a:pPr>
                      <a:r>
                        <a:rPr lang="en-US" sz="1200" b="0" kern="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a:t>
                      </a:r>
                      <a:endParaRPr lang="en-US" sz="1200" b="0" kern="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200" b="0" kern="8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29. Driver</a:t>
                      </a:r>
                      <a:endParaRPr lang="en-US" sz="1200" b="0" kern="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086656697"/>
                  </a:ext>
                </a:extLst>
              </a:tr>
              <a:tr h="242305">
                <a:tc>
                  <a:txBody>
                    <a:bodyPr/>
                    <a:lstStyle/>
                    <a:p>
                      <a:pPr marL="0" marR="0">
                        <a:spcBef>
                          <a:spcPts val="0"/>
                        </a:spcBef>
                        <a:spcAft>
                          <a:spcPts val="0"/>
                        </a:spcAft>
                      </a:pPr>
                      <a:r>
                        <a:rPr lang="en-US" sz="1200" b="0" kern="8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15. Cook</a:t>
                      </a:r>
                      <a:endParaRPr lang="en-US" sz="1200" b="0" kern="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200" b="0" kern="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a:t>
                      </a:r>
                      <a:endParaRPr lang="en-US" sz="1200" b="0" kern="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200" b="0" kern="8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30. Social Worker</a:t>
                      </a:r>
                      <a:endParaRPr lang="en-US" sz="1200" b="0" kern="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23650498"/>
                  </a:ext>
                </a:extLst>
              </a:tr>
            </a:tbl>
          </a:graphicData>
        </a:graphic>
      </p:graphicFrame>
    </p:spTree>
    <p:extLst>
      <p:ext uri="{BB962C8B-B14F-4D97-AF65-F5344CB8AC3E}">
        <p14:creationId xmlns:p14="http://schemas.microsoft.com/office/powerpoint/2010/main" val="629441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FD96FAB-722B-FBAB-D1FC-56DFF7954892}"/>
              </a:ext>
            </a:extLst>
          </p:cNvPr>
          <p:cNvPicPr>
            <a:picLocks noChangeAspect="1"/>
          </p:cNvPicPr>
          <p:nvPr/>
        </p:nvPicPr>
        <p:blipFill rotWithShape="1">
          <a:blip r:embed="rId3"/>
          <a:srcRect t="23391" r="9091"/>
          <a:stretch/>
        </p:blipFill>
        <p:spPr>
          <a:xfrm>
            <a:off x="15" y="7"/>
            <a:ext cx="9143985" cy="5143493"/>
          </a:xfrm>
          <a:prstGeom prst="rect">
            <a:avLst/>
          </a:prstGeom>
        </p:spPr>
      </p:pic>
      <p:sp>
        <p:nvSpPr>
          <p:cNvPr id="6" name="Rectangle 5">
            <a:extLst>
              <a:ext uri="{FF2B5EF4-FFF2-40B4-BE49-F238E27FC236}">
                <a16:creationId xmlns:a16="http://schemas.microsoft.com/office/drawing/2014/main" id="{C0772567-A580-C4BF-7042-589193131014}"/>
              </a:ext>
            </a:extLst>
          </p:cNvPr>
          <p:cNvSpPr/>
          <p:nvPr/>
        </p:nvSpPr>
        <p:spPr>
          <a:xfrm>
            <a:off x="2100798" y="1"/>
            <a:ext cx="6710705" cy="5143492"/>
          </a:xfrm>
          <a:prstGeom prst="rect">
            <a:avLst/>
          </a:prstGeom>
          <a:solidFill>
            <a:schemeClr val="bg1">
              <a:alpha val="78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Title 2"/>
          <p:cNvSpPr>
            <a:spLocks noGrp="1"/>
          </p:cNvSpPr>
          <p:nvPr>
            <p:ph type="title"/>
          </p:nvPr>
        </p:nvSpPr>
        <p:spPr>
          <a:xfrm>
            <a:off x="2935900" y="218574"/>
            <a:ext cx="5243378" cy="746936"/>
          </a:xfrm>
        </p:spPr>
        <p:txBody>
          <a:bodyPr>
            <a:normAutofit/>
          </a:bodyPr>
          <a:lstStyle/>
          <a:p>
            <a:r>
              <a:rPr lang="en-US" sz="2100" dirty="0"/>
              <a:t>Common </a:t>
            </a:r>
            <a:r>
              <a:rPr lang="en-US" sz="2100" b="1" dirty="0"/>
              <a:t>skills</a:t>
            </a:r>
            <a:r>
              <a:rPr lang="en-US" sz="2100" dirty="0"/>
              <a:t> </a:t>
            </a:r>
            <a:r>
              <a:rPr lang="en-US" sz="2100" b="1" dirty="0"/>
              <a:t>lacking </a:t>
            </a:r>
            <a:br>
              <a:rPr lang="en-US" sz="2100" b="1" dirty="0"/>
            </a:br>
            <a:r>
              <a:rPr lang="en-US" sz="2100" dirty="0"/>
              <a:t>among job applicants and new employees</a:t>
            </a:r>
          </a:p>
        </p:txBody>
      </p:sp>
      <p:graphicFrame>
        <p:nvGraphicFramePr>
          <p:cNvPr id="5" name="Table 4"/>
          <p:cNvGraphicFramePr>
            <a:graphicFrameLocks noGrp="1"/>
          </p:cNvGraphicFramePr>
          <p:nvPr/>
        </p:nvGraphicFramePr>
        <p:xfrm>
          <a:off x="2761307" y="1003945"/>
          <a:ext cx="5389691" cy="3692165"/>
        </p:xfrm>
        <a:graphic>
          <a:graphicData uri="http://schemas.openxmlformats.org/drawingml/2006/table">
            <a:tbl>
              <a:tblPr>
                <a:tableStyleId>{5940675A-B579-460E-94D1-54222C63F5DA}</a:tableStyleId>
              </a:tblPr>
              <a:tblGrid>
                <a:gridCol w="2734146">
                  <a:extLst>
                    <a:ext uri="{9D8B030D-6E8A-4147-A177-3AD203B41FA5}">
                      <a16:colId xmlns:a16="http://schemas.microsoft.com/office/drawing/2014/main" val="20000"/>
                    </a:ext>
                  </a:extLst>
                </a:gridCol>
                <a:gridCol w="878187">
                  <a:extLst>
                    <a:ext uri="{9D8B030D-6E8A-4147-A177-3AD203B41FA5}">
                      <a16:colId xmlns:a16="http://schemas.microsoft.com/office/drawing/2014/main" val="2735575952"/>
                    </a:ext>
                  </a:extLst>
                </a:gridCol>
                <a:gridCol w="855064">
                  <a:extLst>
                    <a:ext uri="{9D8B030D-6E8A-4147-A177-3AD203B41FA5}">
                      <a16:colId xmlns:a16="http://schemas.microsoft.com/office/drawing/2014/main" val="4080375963"/>
                    </a:ext>
                  </a:extLst>
                </a:gridCol>
                <a:gridCol w="922294">
                  <a:extLst>
                    <a:ext uri="{9D8B030D-6E8A-4147-A177-3AD203B41FA5}">
                      <a16:colId xmlns:a16="http://schemas.microsoft.com/office/drawing/2014/main" val="20001"/>
                    </a:ext>
                  </a:extLst>
                </a:gridCol>
              </a:tblGrid>
              <a:tr h="592458">
                <a:tc>
                  <a:txBody>
                    <a:bodyPr/>
                    <a:lstStyle/>
                    <a:p>
                      <a:pPr algn="l" fontAlgn="b"/>
                      <a:r>
                        <a:rPr lang="en-US" sz="1300" b="1" i="0" u="none" strike="noStrike" dirty="0">
                          <a:solidFill>
                            <a:schemeClr val="bg1"/>
                          </a:solidFill>
                          <a:effectLst/>
                          <a:latin typeface="Century Gothic" panose="020B0502020202020204" pitchFamily="34" charset="0"/>
                          <a:cs typeface="Segoe UI Light"/>
                        </a:rPr>
                        <a:t>Non-Technical</a:t>
                      </a:r>
                      <a:r>
                        <a:rPr lang="en-US" sz="1300" b="1" i="0" u="none" strike="noStrike" baseline="0" dirty="0">
                          <a:solidFill>
                            <a:schemeClr val="bg1"/>
                          </a:solidFill>
                          <a:effectLst/>
                          <a:latin typeface="Century Gothic" panose="020B0502020202020204" pitchFamily="34" charset="0"/>
                          <a:cs typeface="Segoe UI Light"/>
                        </a:rPr>
                        <a:t> Skills </a:t>
                      </a:r>
                      <a:br>
                        <a:rPr lang="en-US" sz="1300" b="1" i="0" u="none" strike="noStrike" baseline="0" dirty="0">
                          <a:solidFill>
                            <a:schemeClr val="bg1"/>
                          </a:solidFill>
                          <a:effectLst/>
                          <a:latin typeface="Century Gothic" panose="020B0502020202020204" pitchFamily="34" charset="0"/>
                          <a:cs typeface="Segoe UI Light"/>
                        </a:rPr>
                      </a:br>
                      <a:r>
                        <a:rPr lang="en-US" sz="1300" b="0" i="0" u="none" strike="noStrike" baseline="0" dirty="0">
                          <a:solidFill>
                            <a:schemeClr val="bg1"/>
                          </a:solidFill>
                          <a:effectLst/>
                          <a:latin typeface="Century Gothic" panose="020B0502020202020204" pitchFamily="34" charset="0"/>
                          <a:cs typeface="Segoe UI Light"/>
                        </a:rPr>
                        <a:t>(Statewide, All industries)</a:t>
                      </a:r>
                      <a:endParaRPr lang="en-US" sz="1300" b="0" i="0" u="none" strike="noStrike" dirty="0">
                        <a:solidFill>
                          <a:schemeClr val="bg1"/>
                        </a:solidFill>
                        <a:effectLst/>
                        <a:latin typeface="Century Gothic" panose="020B0502020202020204" pitchFamily="34" charset="0"/>
                        <a:cs typeface="Segoe UI Light"/>
                      </a:endParaRPr>
                    </a:p>
                  </a:txBody>
                  <a:tcPr marL="7964" marR="7964" marT="7964" marB="0"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288279"/>
                    </a:solidFill>
                  </a:tcPr>
                </a:tc>
                <a:tc>
                  <a:txBody>
                    <a:bodyPr/>
                    <a:lstStyle/>
                    <a:p>
                      <a:pPr algn="ctr" fontAlgn="b"/>
                      <a:r>
                        <a:rPr lang="en-US" sz="1300" b="1" i="0" u="none" strike="noStrike" dirty="0">
                          <a:solidFill>
                            <a:schemeClr val="bg1"/>
                          </a:solidFill>
                          <a:effectLst/>
                          <a:latin typeface="Century Gothic" panose="020B0502020202020204" pitchFamily="34" charset="0"/>
                          <a:cs typeface="Segoe UI Light"/>
                        </a:rPr>
                        <a:t>2021</a:t>
                      </a:r>
                    </a:p>
                  </a:txBody>
                  <a:tcPr marL="7964" marR="7964" marT="796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288279"/>
                    </a:solidFill>
                  </a:tcPr>
                </a:tc>
                <a:tc>
                  <a:txBody>
                    <a:bodyPr/>
                    <a:lstStyle/>
                    <a:p>
                      <a:pPr algn="ctr" fontAlgn="b"/>
                      <a:r>
                        <a:rPr lang="en-US" sz="1300" b="1" i="0" u="none" strike="noStrike" dirty="0">
                          <a:solidFill>
                            <a:schemeClr val="bg1"/>
                          </a:solidFill>
                          <a:effectLst/>
                          <a:latin typeface="Century Gothic" panose="020B0502020202020204" pitchFamily="34" charset="0"/>
                          <a:cs typeface="Segoe UI Light"/>
                        </a:rPr>
                        <a:t>2022</a:t>
                      </a:r>
                    </a:p>
                  </a:txBody>
                  <a:tcPr marL="7964" marR="7964" marT="796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288279"/>
                    </a:solidFill>
                  </a:tcPr>
                </a:tc>
                <a:tc>
                  <a:txBody>
                    <a:bodyPr/>
                    <a:lstStyle/>
                    <a:p>
                      <a:pPr algn="ctr" fontAlgn="b"/>
                      <a:r>
                        <a:rPr lang="en-US" sz="1300" b="1" i="0" u="none" strike="noStrike" dirty="0">
                          <a:solidFill>
                            <a:schemeClr val="bg1"/>
                          </a:solidFill>
                          <a:effectLst/>
                          <a:latin typeface="Century Gothic" panose="020B0502020202020204" pitchFamily="34" charset="0"/>
                          <a:cs typeface="Segoe UI Light"/>
                        </a:rPr>
                        <a:t>2023</a:t>
                      </a:r>
                    </a:p>
                  </a:txBody>
                  <a:tcPr marL="7964" marR="7964" marT="7964" marB="0"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288279"/>
                    </a:solidFill>
                  </a:tcPr>
                </a:tc>
                <a:extLst>
                  <a:ext uri="{0D108BD9-81ED-4DB2-BD59-A6C34878D82A}">
                    <a16:rowId xmlns:a16="http://schemas.microsoft.com/office/drawing/2014/main" val="10000"/>
                  </a:ext>
                </a:extLst>
              </a:tr>
              <a:tr h="238439">
                <a:tc>
                  <a:txBody>
                    <a:bodyPr/>
                    <a:lstStyle/>
                    <a:p>
                      <a:pPr algn="l" rtl="0" fontAlgn="ctr"/>
                      <a:r>
                        <a:rPr lang="en-US" sz="1300" b="0" i="0" u="none" strike="noStrike">
                          <a:solidFill>
                            <a:srgbClr val="000000"/>
                          </a:solidFill>
                          <a:effectLst/>
                          <a:latin typeface="Century Gothic" panose="020B0502020202020204" pitchFamily="34" charset="0"/>
                        </a:rPr>
                        <a:t>Self-motivation</a:t>
                      </a:r>
                    </a:p>
                  </a:txBody>
                  <a:tcPr marL="9525" marR="9525" marT="9525" marB="0"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en-US" sz="1300" b="0" i="0" u="none" strike="noStrike">
                          <a:solidFill>
                            <a:srgbClr val="000000"/>
                          </a:solidFill>
                          <a:effectLst/>
                          <a:latin typeface="Century Gothic" panose="020B0502020202020204" pitchFamily="34" charset="0"/>
                        </a:rPr>
                        <a:t>64%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algn="ctr" rtl="1" fontAlgn="ctr"/>
                      <a:r>
                        <a:rPr lang="en-US" sz="1300" b="0" i="0" u="none" strike="noStrike">
                          <a:solidFill>
                            <a:srgbClr val="000000"/>
                          </a:solidFill>
                          <a:effectLst/>
                          <a:latin typeface="Century Gothic" panose="020B0502020202020204" pitchFamily="34" charset="0"/>
                        </a:rPr>
                        <a:t>70%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algn="ctr" rtl="0" fontAlgn="b"/>
                      <a:r>
                        <a:rPr lang="en-US" sz="1300" b="0" i="0" u="none" strike="noStrike" dirty="0">
                          <a:solidFill>
                            <a:srgbClr val="000000"/>
                          </a:solidFill>
                          <a:effectLst/>
                          <a:latin typeface="Century Gothic" panose="020B0502020202020204" pitchFamily="34" charset="0"/>
                        </a:rPr>
                        <a:t>61%</a:t>
                      </a:r>
                    </a:p>
                  </a:txBody>
                  <a:tcPr marL="9525" marR="9525" marT="9525" marB="0"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2"/>
                  </a:ext>
                </a:extLst>
              </a:tr>
              <a:tr h="238439">
                <a:tc>
                  <a:txBody>
                    <a:bodyPr/>
                    <a:lstStyle/>
                    <a:p>
                      <a:pPr algn="l" rtl="0" fontAlgn="ctr"/>
                      <a:r>
                        <a:rPr lang="en-US" sz="1300" b="0" i="0" u="none" strike="noStrike">
                          <a:solidFill>
                            <a:srgbClr val="000000"/>
                          </a:solidFill>
                          <a:effectLst/>
                          <a:latin typeface="Century Gothic" panose="020B0502020202020204" pitchFamily="34" charset="0"/>
                        </a:rPr>
                        <a:t>Communication skills</a:t>
                      </a:r>
                    </a:p>
                  </a:txBody>
                  <a:tcPr marL="9525" marR="9525" marT="9525" marB="0"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rtl="0" fontAlgn="ctr"/>
                      <a:r>
                        <a:rPr lang="en-US" sz="1300" b="0" i="0" u="none" strike="noStrike">
                          <a:solidFill>
                            <a:srgbClr val="000000"/>
                          </a:solidFill>
                          <a:effectLst/>
                          <a:latin typeface="Century Gothic" panose="020B0502020202020204" pitchFamily="34" charset="0"/>
                        </a:rPr>
                        <a:t>66%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rtl="0" fontAlgn="ctr"/>
                      <a:r>
                        <a:rPr lang="en-US" sz="1300" b="0" i="0" u="none" strike="noStrike">
                          <a:solidFill>
                            <a:srgbClr val="000000"/>
                          </a:solidFill>
                          <a:effectLst/>
                          <a:latin typeface="Century Gothic" panose="020B0502020202020204" pitchFamily="34" charset="0"/>
                        </a:rPr>
                        <a:t>52%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rtl="0" fontAlgn="b"/>
                      <a:r>
                        <a:rPr lang="en-US" sz="1300" b="0" i="0" u="none" strike="noStrike" dirty="0">
                          <a:solidFill>
                            <a:srgbClr val="000000"/>
                          </a:solidFill>
                          <a:effectLst/>
                          <a:latin typeface="Century Gothic" panose="020B0502020202020204" pitchFamily="34" charset="0"/>
                        </a:rPr>
                        <a:t>56%</a:t>
                      </a:r>
                    </a:p>
                  </a:txBody>
                  <a:tcPr marL="9525" marR="9525" marT="9525" marB="0"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38439">
                <a:tc>
                  <a:txBody>
                    <a:bodyPr/>
                    <a:lstStyle/>
                    <a:p>
                      <a:pPr algn="l" rtl="0" fontAlgn="ctr"/>
                      <a:r>
                        <a:rPr lang="en-US" sz="1300" b="0" i="0" u="none" strike="noStrike">
                          <a:solidFill>
                            <a:srgbClr val="000000"/>
                          </a:solidFill>
                          <a:effectLst/>
                          <a:latin typeface="Century Gothic" panose="020B0502020202020204" pitchFamily="34" charset="0"/>
                        </a:rPr>
                        <a:t>Problem-solving/critical thinking</a:t>
                      </a:r>
                    </a:p>
                  </a:txBody>
                  <a:tcPr marL="9525" marR="9525" marT="9525" marB="0"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en-US" sz="1300" b="0" i="0" u="none" strike="noStrike">
                          <a:solidFill>
                            <a:srgbClr val="000000"/>
                          </a:solidFill>
                          <a:effectLst/>
                          <a:latin typeface="Century Gothic" panose="020B0502020202020204" pitchFamily="34" charset="0"/>
                        </a:rPr>
                        <a:t>63%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algn="ctr" rtl="1" fontAlgn="ctr"/>
                      <a:r>
                        <a:rPr lang="en-US" sz="1300" b="0" i="0" u="none" strike="noStrike" dirty="0">
                          <a:solidFill>
                            <a:srgbClr val="000000"/>
                          </a:solidFill>
                          <a:effectLst/>
                          <a:latin typeface="Century Gothic" panose="020B0502020202020204" pitchFamily="34" charset="0"/>
                        </a:rPr>
                        <a:t>48%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algn="ctr" rtl="0" fontAlgn="b"/>
                      <a:r>
                        <a:rPr lang="en-US" sz="1300" b="0" i="0" u="none" strike="noStrike" dirty="0">
                          <a:solidFill>
                            <a:srgbClr val="000000"/>
                          </a:solidFill>
                          <a:effectLst/>
                          <a:latin typeface="Century Gothic" panose="020B0502020202020204" pitchFamily="34" charset="0"/>
                        </a:rPr>
                        <a:t>52%</a:t>
                      </a:r>
                    </a:p>
                  </a:txBody>
                  <a:tcPr marL="9525" marR="9525" marT="9525" marB="0"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4"/>
                  </a:ext>
                </a:extLst>
              </a:tr>
              <a:tr h="238439">
                <a:tc>
                  <a:txBody>
                    <a:bodyPr/>
                    <a:lstStyle/>
                    <a:p>
                      <a:pPr algn="l" rtl="0" fontAlgn="ctr"/>
                      <a:r>
                        <a:rPr lang="en-US" sz="1300" b="0" i="0" u="none" strike="noStrike">
                          <a:solidFill>
                            <a:srgbClr val="000000"/>
                          </a:solidFill>
                          <a:effectLst/>
                          <a:latin typeface="Century Gothic" panose="020B0502020202020204" pitchFamily="34" charset="0"/>
                        </a:rPr>
                        <a:t>Timeliness/attendance</a:t>
                      </a:r>
                    </a:p>
                  </a:txBody>
                  <a:tcPr marL="9525" marR="9525" marT="9525" marB="0"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rtl="0" fontAlgn="ctr"/>
                      <a:r>
                        <a:rPr lang="en-US" sz="1300" b="0" i="0" u="none" strike="noStrike">
                          <a:solidFill>
                            <a:srgbClr val="000000"/>
                          </a:solidFill>
                          <a:effectLst/>
                          <a:latin typeface="Century Gothic" panose="020B0502020202020204" pitchFamily="34" charset="0"/>
                        </a:rPr>
                        <a:t>51%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rtl="0" fontAlgn="ctr"/>
                      <a:r>
                        <a:rPr lang="en-US" sz="1300" b="0" i="0" u="none" strike="noStrike">
                          <a:solidFill>
                            <a:srgbClr val="000000"/>
                          </a:solidFill>
                          <a:effectLst/>
                          <a:latin typeface="Century Gothic" panose="020B0502020202020204" pitchFamily="34" charset="0"/>
                        </a:rPr>
                        <a:t>55%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rtl="0" fontAlgn="b"/>
                      <a:r>
                        <a:rPr lang="en-US" sz="1300" b="0" i="0" u="none" strike="noStrike" dirty="0">
                          <a:solidFill>
                            <a:srgbClr val="000000"/>
                          </a:solidFill>
                          <a:effectLst/>
                          <a:latin typeface="Century Gothic" panose="020B0502020202020204" pitchFamily="34" charset="0"/>
                        </a:rPr>
                        <a:t>51%</a:t>
                      </a:r>
                    </a:p>
                  </a:txBody>
                  <a:tcPr marL="9525" marR="9525" marT="9525" marB="0"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38439">
                <a:tc>
                  <a:txBody>
                    <a:bodyPr/>
                    <a:lstStyle/>
                    <a:p>
                      <a:pPr algn="l" rtl="0" fontAlgn="ctr"/>
                      <a:r>
                        <a:rPr lang="en-US" sz="1300" b="0" i="0" u="none" strike="noStrike">
                          <a:solidFill>
                            <a:srgbClr val="000000"/>
                          </a:solidFill>
                          <a:effectLst/>
                          <a:latin typeface="Century Gothic" panose="020B0502020202020204" pitchFamily="34" charset="0"/>
                        </a:rPr>
                        <a:t>Attention to detail</a:t>
                      </a:r>
                    </a:p>
                  </a:txBody>
                  <a:tcPr marL="9525" marR="9525" marT="9525" marB="0"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en-US" sz="1300" b="0" i="0" u="none" strike="noStrike">
                          <a:solidFill>
                            <a:srgbClr val="000000"/>
                          </a:solidFill>
                          <a:effectLst/>
                          <a:latin typeface="Century Gothic" panose="020B0502020202020204" pitchFamily="34" charset="0"/>
                        </a:rPr>
                        <a:t>58%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en-US" sz="1300" b="0" i="0" u="none" strike="noStrike">
                          <a:solidFill>
                            <a:srgbClr val="000000"/>
                          </a:solidFill>
                          <a:effectLst/>
                          <a:latin typeface="Century Gothic" panose="020B0502020202020204" pitchFamily="34" charset="0"/>
                        </a:rPr>
                        <a:t>50%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algn="ctr" rtl="0" fontAlgn="b"/>
                      <a:r>
                        <a:rPr lang="en-US" sz="1300" b="0" i="0" u="none" strike="noStrike" dirty="0">
                          <a:solidFill>
                            <a:srgbClr val="000000"/>
                          </a:solidFill>
                          <a:effectLst/>
                          <a:latin typeface="Century Gothic" panose="020B0502020202020204" pitchFamily="34" charset="0"/>
                        </a:rPr>
                        <a:t>46%</a:t>
                      </a:r>
                    </a:p>
                  </a:txBody>
                  <a:tcPr marL="9525" marR="9525" marT="9525" marB="0"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6"/>
                  </a:ext>
                </a:extLst>
              </a:tr>
              <a:tr h="238439">
                <a:tc>
                  <a:txBody>
                    <a:bodyPr/>
                    <a:lstStyle/>
                    <a:p>
                      <a:pPr algn="l" rtl="0" fontAlgn="ctr"/>
                      <a:r>
                        <a:rPr lang="en-US" sz="1300" b="0" i="0" u="none" strike="noStrike">
                          <a:solidFill>
                            <a:srgbClr val="000000"/>
                          </a:solidFill>
                          <a:effectLst/>
                          <a:latin typeface="Century Gothic" panose="020B0502020202020204" pitchFamily="34" charset="0"/>
                        </a:rPr>
                        <a:t>Time management</a:t>
                      </a:r>
                    </a:p>
                  </a:txBody>
                  <a:tcPr marL="9525" marR="9525" marT="9525" marB="0"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rtl="0" fontAlgn="ctr"/>
                      <a:r>
                        <a:rPr lang="en-US" sz="1300" b="0" i="0" u="none" strike="noStrike">
                          <a:solidFill>
                            <a:srgbClr val="000000"/>
                          </a:solidFill>
                          <a:effectLst/>
                          <a:latin typeface="Century Gothic" panose="020B0502020202020204" pitchFamily="34" charset="0"/>
                        </a:rPr>
                        <a:t>44%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rtl="1" fontAlgn="ctr"/>
                      <a:r>
                        <a:rPr lang="en-US" sz="1300" b="0" i="0" u="none" strike="noStrike">
                          <a:solidFill>
                            <a:srgbClr val="000000"/>
                          </a:solidFill>
                          <a:effectLst/>
                          <a:latin typeface="Century Gothic" panose="020B0502020202020204" pitchFamily="34" charset="0"/>
                        </a:rPr>
                        <a:t>32%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rtl="0" fontAlgn="b"/>
                      <a:r>
                        <a:rPr lang="en-US" sz="1300" b="0" i="0" u="none" strike="noStrike" dirty="0">
                          <a:solidFill>
                            <a:srgbClr val="000000"/>
                          </a:solidFill>
                          <a:effectLst/>
                          <a:latin typeface="Century Gothic" panose="020B0502020202020204" pitchFamily="34" charset="0"/>
                        </a:rPr>
                        <a:t>32%</a:t>
                      </a:r>
                    </a:p>
                  </a:txBody>
                  <a:tcPr marL="9525" marR="9525" marT="9525" marB="0"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38439">
                <a:tc>
                  <a:txBody>
                    <a:bodyPr/>
                    <a:lstStyle/>
                    <a:p>
                      <a:pPr algn="l" rtl="0" fontAlgn="ctr"/>
                      <a:r>
                        <a:rPr lang="en-US" sz="1300" b="0" i="0" u="none" strike="noStrike">
                          <a:solidFill>
                            <a:srgbClr val="000000"/>
                          </a:solidFill>
                          <a:effectLst/>
                          <a:latin typeface="Century Gothic" panose="020B0502020202020204" pitchFamily="34" charset="0"/>
                        </a:rPr>
                        <a:t>Ability to take criticism</a:t>
                      </a:r>
                    </a:p>
                  </a:txBody>
                  <a:tcPr marL="9525" marR="9525" marT="9525" marB="0"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en-US" sz="1300" b="0" i="0" u="none" strike="noStrike">
                          <a:solidFill>
                            <a:srgbClr val="000000"/>
                          </a:solidFill>
                          <a:effectLst/>
                          <a:latin typeface="Century Gothic" panose="020B0502020202020204" pitchFamily="34" charset="0"/>
                        </a:rPr>
                        <a:t>40%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algn="ctr" rtl="1" fontAlgn="ctr"/>
                      <a:r>
                        <a:rPr lang="en-US" sz="1300" b="0" i="0" u="none" strike="noStrike">
                          <a:solidFill>
                            <a:srgbClr val="000000"/>
                          </a:solidFill>
                          <a:effectLst/>
                          <a:latin typeface="Century Gothic" panose="020B0502020202020204" pitchFamily="34" charset="0"/>
                        </a:rPr>
                        <a:t>31%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algn="ctr" rtl="0" fontAlgn="b"/>
                      <a:r>
                        <a:rPr lang="en-US" sz="1300" b="0" i="0" u="none" strike="noStrike" dirty="0">
                          <a:solidFill>
                            <a:srgbClr val="000000"/>
                          </a:solidFill>
                          <a:effectLst/>
                          <a:latin typeface="Century Gothic" panose="020B0502020202020204" pitchFamily="34" charset="0"/>
                        </a:rPr>
                        <a:t>27%</a:t>
                      </a:r>
                    </a:p>
                  </a:txBody>
                  <a:tcPr marL="9525" marR="9525" marT="9525" marB="0"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8"/>
                  </a:ext>
                </a:extLst>
              </a:tr>
              <a:tr h="238439">
                <a:tc>
                  <a:txBody>
                    <a:bodyPr/>
                    <a:lstStyle/>
                    <a:p>
                      <a:pPr algn="l" rtl="0" fontAlgn="ctr"/>
                      <a:r>
                        <a:rPr lang="en-US" sz="1300" b="0" i="0" u="none" strike="noStrike">
                          <a:solidFill>
                            <a:srgbClr val="000000"/>
                          </a:solidFill>
                          <a:effectLst/>
                          <a:latin typeface="Century Gothic" panose="020B0502020202020204" pitchFamily="34" charset="0"/>
                        </a:rPr>
                        <a:t>Personal awareness</a:t>
                      </a:r>
                    </a:p>
                  </a:txBody>
                  <a:tcPr marL="9525" marR="9525" marT="9525" marB="0"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rtl="0" fontAlgn="ctr"/>
                      <a:r>
                        <a:rPr lang="en-US" sz="1300" b="0" i="0" u="none" strike="noStrike">
                          <a:solidFill>
                            <a:srgbClr val="000000"/>
                          </a:solidFill>
                          <a:effectLst/>
                          <a:latin typeface="Century Gothic" panose="020B0502020202020204" pitchFamily="34" charset="0"/>
                        </a:rPr>
                        <a:t>34%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rtl="1" fontAlgn="ctr"/>
                      <a:r>
                        <a:rPr lang="en-US" sz="1300" b="0" i="0" u="none" strike="noStrike">
                          <a:solidFill>
                            <a:srgbClr val="000000"/>
                          </a:solidFill>
                          <a:effectLst/>
                          <a:latin typeface="Century Gothic" panose="020B0502020202020204" pitchFamily="34" charset="0"/>
                        </a:rPr>
                        <a:t>27%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rtl="0" fontAlgn="b"/>
                      <a:r>
                        <a:rPr lang="en-US" sz="1300" b="0" i="0" u="none" strike="noStrike" dirty="0">
                          <a:solidFill>
                            <a:srgbClr val="000000"/>
                          </a:solidFill>
                          <a:effectLst/>
                          <a:latin typeface="Century Gothic" panose="020B0502020202020204" pitchFamily="34" charset="0"/>
                        </a:rPr>
                        <a:t>26%</a:t>
                      </a:r>
                    </a:p>
                  </a:txBody>
                  <a:tcPr marL="9525" marR="9525" marT="9525" marB="0"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238439">
                <a:tc>
                  <a:txBody>
                    <a:bodyPr/>
                    <a:lstStyle/>
                    <a:p>
                      <a:pPr algn="l" rtl="0" fontAlgn="ctr"/>
                      <a:r>
                        <a:rPr lang="en-US" sz="1300" b="0" i="0" u="none" strike="noStrike">
                          <a:solidFill>
                            <a:srgbClr val="000000"/>
                          </a:solidFill>
                          <a:effectLst/>
                          <a:latin typeface="Century Gothic" panose="020B0502020202020204" pitchFamily="34" charset="0"/>
                        </a:rPr>
                        <a:t>Teamwork</a:t>
                      </a:r>
                    </a:p>
                  </a:txBody>
                  <a:tcPr marL="9525" marR="9525" marT="9525" marB="0"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en-US" sz="1300" b="0" i="0" u="none" strike="noStrike">
                          <a:solidFill>
                            <a:srgbClr val="000000"/>
                          </a:solidFill>
                          <a:effectLst/>
                          <a:latin typeface="Century Gothic" panose="020B0502020202020204" pitchFamily="34" charset="0"/>
                        </a:rPr>
                        <a:t>31%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algn="ctr" rtl="1" fontAlgn="ctr"/>
                      <a:r>
                        <a:rPr lang="en-US" sz="1300" b="0" i="0" u="none" strike="noStrike">
                          <a:solidFill>
                            <a:srgbClr val="000000"/>
                          </a:solidFill>
                          <a:effectLst/>
                          <a:latin typeface="Century Gothic" panose="020B0502020202020204" pitchFamily="34" charset="0"/>
                        </a:rPr>
                        <a:t>24%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algn="ctr" rtl="0" fontAlgn="b"/>
                      <a:r>
                        <a:rPr lang="en-US" sz="1300" b="0" i="0" u="none" strike="noStrike" dirty="0">
                          <a:solidFill>
                            <a:srgbClr val="000000"/>
                          </a:solidFill>
                          <a:effectLst/>
                          <a:latin typeface="Century Gothic" panose="020B0502020202020204" pitchFamily="34" charset="0"/>
                        </a:rPr>
                        <a:t>21%</a:t>
                      </a:r>
                    </a:p>
                  </a:txBody>
                  <a:tcPr marL="9525" marR="9525" marT="9525" marB="0"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10"/>
                  </a:ext>
                </a:extLst>
              </a:tr>
              <a:tr h="238439">
                <a:tc>
                  <a:txBody>
                    <a:bodyPr/>
                    <a:lstStyle/>
                    <a:p>
                      <a:pPr algn="l" rtl="0" fontAlgn="ctr"/>
                      <a:r>
                        <a:rPr lang="en-US" sz="1300" b="0" i="0" u="none" strike="noStrike">
                          <a:solidFill>
                            <a:srgbClr val="000000"/>
                          </a:solidFill>
                          <a:effectLst/>
                          <a:latin typeface="Century Gothic" panose="020B0502020202020204" pitchFamily="34" charset="0"/>
                        </a:rPr>
                        <a:t>English skills/grammar</a:t>
                      </a:r>
                    </a:p>
                  </a:txBody>
                  <a:tcPr marL="9525" marR="9525" marT="9525" marB="0"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rtl="0" fontAlgn="ctr"/>
                      <a:r>
                        <a:rPr lang="en-US" sz="1300" b="0" i="0" u="none" strike="noStrike">
                          <a:solidFill>
                            <a:srgbClr val="000000"/>
                          </a:solidFill>
                          <a:effectLst/>
                          <a:latin typeface="Century Gothic" panose="020B0502020202020204" pitchFamily="34" charset="0"/>
                        </a:rPr>
                        <a:t>31%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rtl="1" fontAlgn="ctr"/>
                      <a:r>
                        <a:rPr lang="en-US" sz="1300" b="0" i="0" u="none" strike="noStrike">
                          <a:solidFill>
                            <a:srgbClr val="000000"/>
                          </a:solidFill>
                          <a:effectLst/>
                          <a:latin typeface="Century Gothic" panose="020B0502020202020204" pitchFamily="34" charset="0"/>
                        </a:rPr>
                        <a:t>19%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rtl="0" fontAlgn="b"/>
                      <a:r>
                        <a:rPr lang="en-US" sz="1300" b="0" i="0" u="none" strike="noStrike" dirty="0">
                          <a:solidFill>
                            <a:srgbClr val="000000"/>
                          </a:solidFill>
                          <a:effectLst/>
                          <a:latin typeface="Century Gothic" panose="020B0502020202020204" pitchFamily="34" charset="0"/>
                        </a:rPr>
                        <a:t>21%</a:t>
                      </a:r>
                    </a:p>
                  </a:txBody>
                  <a:tcPr marL="9525" marR="9525" marT="9525" marB="0"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238439">
                <a:tc>
                  <a:txBody>
                    <a:bodyPr/>
                    <a:lstStyle/>
                    <a:p>
                      <a:pPr algn="l" rtl="0" fontAlgn="ctr"/>
                      <a:r>
                        <a:rPr lang="en-US" sz="1300" b="0" i="0" u="none" strike="noStrike">
                          <a:solidFill>
                            <a:srgbClr val="000000"/>
                          </a:solidFill>
                          <a:effectLst/>
                          <a:latin typeface="Century Gothic" panose="020B0502020202020204" pitchFamily="34" charset="0"/>
                        </a:rPr>
                        <a:t>Customer service</a:t>
                      </a:r>
                    </a:p>
                  </a:txBody>
                  <a:tcPr marL="9525" marR="9525" marT="9525" marB="0"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en-US" sz="1300" b="0" i="0" u="none" strike="noStrike">
                          <a:solidFill>
                            <a:srgbClr val="000000"/>
                          </a:solidFill>
                          <a:effectLst/>
                          <a:latin typeface="Century Gothic" panose="020B0502020202020204" pitchFamily="34" charset="0"/>
                        </a:rPr>
                        <a:t>24%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algn="ctr" rtl="1" fontAlgn="ctr"/>
                      <a:r>
                        <a:rPr lang="en-US" sz="1300" b="0" i="0" u="none" strike="noStrike">
                          <a:solidFill>
                            <a:srgbClr val="000000"/>
                          </a:solidFill>
                          <a:effectLst/>
                          <a:latin typeface="Century Gothic" panose="020B0502020202020204" pitchFamily="34" charset="0"/>
                        </a:rPr>
                        <a:t>19%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algn="ctr" rtl="0" fontAlgn="b"/>
                      <a:r>
                        <a:rPr lang="en-US" sz="1300" b="0" i="0" u="none" strike="noStrike" dirty="0">
                          <a:solidFill>
                            <a:srgbClr val="000000"/>
                          </a:solidFill>
                          <a:effectLst/>
                          <a:latin typeface="Century Gothic" panose="020B0502020202020204" pitchFamily="34" charset="0"/>
                        </a:rPr>
                        <a:t>20%</a:t>
                      </a:r>
                    </a:p>
                  </a:txBody>
                  <a:tcPr marL="9525" marR="9525" marT="9525" marB="0"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12"/>
                  </a:ext>
                </a:extLst>
              </a:tr>
              <a:tr h="238439">
                <a:tc>
                  <a:txBody>
                    <a:bodyPr/>
                    <a:lstStyle/>
                    <a:p>
                      <a:pPr algn="l" rtl="0" fontAlgn="ctr"/>
                      <a:r>
                        <a:rPr lang="en-US" sz="1300" b="0" i="0" u="none" strike="noStrike">
                          <a:solidFill>
                            <a:srgbClr val="000000"/>
                          </a:solidFill>
                          <a:effectLst/>
                          <a:latin typeface="Century Gothic" panose="020B0502020202020204" pitchFamily="34" charset="0"/>
                        </a:rPr>
                        <a:t>Conflict management</a:t>
                      </a:r>
                    </a:p>
                  </a:txBody>
                  <a:tcPr marL="9525" marR="9525" marT="9525" marB="0"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rtl="0" fontAlgn="ctr"/>
                      <a:r>
                        <a:rPr lang="en-US" sz="1300" b="0" i="0" u="none" strike="noStrike">
                          <a:solidFill>
                            <a:srgbClr val="000000"/>
                          </a:solidFill>
                          <a:effectLst/>
                          <a:latin typeface="Century Gothic" panose="020B0502020202020204" pitchFamily="34" charset="0"/>
                        </a:rPr>
                        <a:t>33%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rtl="1" fontAlgn="ctr"/>
                      <a:r>
                        <a:rPr lang="en-US" sz="1300" b="0" i="0" u="none" strike="noStrike">
                          <a:solidFill>
                            <a:srgbClr val="000000"/>
                          </a:solidFill>
                          <a:effectLst/>
                          <a:latin typeface="Century Gothic" panose="020B0502020202020204" pitchFamily="34" charset="0"/>
                        </a:rPr>
                        <a:t>17%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rtl="0" fontAlgn="b"/>
                      <a:r>
                        <a:rPr lang="en-US" sz="1300" b="0" i="0" u="none" strike="noStrike" dirty="0">
                          <a:solidFill>
                            <a:srgbClr val="000000"/>
                          </a:solidFill>
                          <a:effectLst/>
                          <a:latin typeface="Century Gothic" panose="020B0502020202020204" pitchFamily="34" charset="0"/>
                        </a:rPr>
                        <a:t>18%</a:t>
                      </a:r>
                    </a:p>
                  </a:txBody>
                  <a:tcPr marL="9525" marR="9525" marT="9525" marB="0"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238439">
                <a:tc>
                  <a:txBody>
                    <a:bodyPr/>
                    <a:lstStyle/>
                    <a:p>
                      <a:pPr algn="l" rtl="0" fontAlgn="ctr"/>
                      <a:r>
                        <a:rPr lang="en-US" sz="1300" b="0" i="0" u="none" strike="noStrike">
                          <a:solidFill>
                            <a:srgbClr val="000000"/>
                          </a:solidFill>
                          <a:effectLst/>
                          <a:latin typeface="Century Gothic" panose="020B0502020202020204" pitchFamily="34" charset="0"/>
                        </a:rPr>
                        <a:t>Basic math skills</a:t>
                      </a:r>
                    </a:p>
                  </a:txBody>
                  <a:tcPr marL="9525" marR="9525" marT="9525" marB="0"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en-US" sz="1300" b="0" i="0" u="none" strike="noStrike">
                          <a:solidFill>
                            <a:srgbClr val="000000"/>
                          </a:solidFill>
                          <a:effectLst/>
                          <a:latin typeface="Century Gothic" panose="020B0502020202020204" pitchFamily="34" charset="0"/>
                        </a:rPr>
                        <a:t>30%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algn="ctr" rtl="1" fontAlgn="ctr"/>
                      <a:r>
                        <a:rPr lang="en-US" sz="1300" b="0" i="0" u="none" strike="noStrike">
                          <a:solidFill>
                            <a:srgbClr val="000000"/>
                          </a:solidFill>
                          <a:effectLst/>
                          <a:latin typeface="Century Gothic" panose="020B0502020202020204" pitchFamily="34" charset="0"/>
                        </a:rPr>
                        <a:t>15%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algn="ctr" rtl="0" fontAlgn="b"/>
                      <a:r>
                        <a:rPr lang="en-US" sz="1300" b="0" i="0" u="none" strike="noStrike" dirty="0">
                          <a:solidFill>
                            <a:srgbClr val="000000"/>
                          </a:solidFill>
                          <a:effectLst/>
                          <a:latin typeface="Century Gothic" panose="020B0502020202020204" pitchFamily="34" charset="0"/>
                        </a:rPr>
                        <a:t>17%</a:t>
                      </a:r>
                    </a:p>
                  </a:txBody>
                  <a:tcPr marL="9525" marR="9525" marT="9525" marB="0"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1465289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9BB9098-9EC2-CA56-4F23-62A37E1D11B6}"/>
              </a:ext>
            </a:extLst>
          </p:cNvPr>
          <p:cNvPicPr>
            <a:picLocks noChangeAspect="1"/>
          </p:cNvPicPr>
          <p:nvPr/>
        </p:nvPicPr>
        <p:blipFill rotWithShape="1">
          <a:blip r:embed="rId3"/>
          <a:srcRect t="23391" r="9091"/>
          <a:stretch/>
        </p:blipFill>
        <p:spPr>
          <a:xfrm>
            <a:off x="15" y="7"/>
            <a:ext cx="9143985" cy="5143493"/>
          </a:xfrm>
          <a:prstGeom prst="rect">
            <a:avLst/>
          </a:prstGeom>
        </p:spPr>
      </p:pic>
      <p:sp>
        <p:nvSpPr>
          <p:cNvPr id="2" name="Rectangle 1">
            <a:extLst>
              <a:ext uri="{FF2B5EF4-FFF2-40B4-BE49-F238E27FC236}">
                <a16:creationId xmlns:a16="http://schemas.microsoft.com/office/drawing/2014/main" id="{3286B177-648A-3DBA-C94F-02A6EA69C32C}"/>
              </a:ext>
            </a:extLst>
          </p:cNvPr>
          <p:cNvSpPr/>
          <p:nvPr/>
        </p:nvSpPr>
        <p:spPr>
          <a:xfrm>
            <a:off x="2100798" y="1"/>
            <a:ext cx="6710705" cy="5143492"/>
          </a:xfrm>
          <a:prstGeom prst="rect">
            <a:avLst/>
          </a:prstGeom>
          <a:solidFill>
            <a:schemeClr val="bg1">
              <a:alpha val="78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Title 2">
            <a:extLst>
              <a:ext uri="{FF2B5EF4-FFF2-40B4-BE49-F238E27FC236}">
                <a16:creationId xmlns:a16="http://schemas.microsoft.com/office/drawing/2014/main" id="{7AE8A083-8FF7-B781-63A0-B88951BC0062}"/>
              </a:ext>
            </a:extLst>
          </p:cNvPr>
          <p:cNvSpPr txBox="1">
            <a:spLocks/>
          </p:cNvSpPr>
          <p:nvPr/>
        </p:nvSpPr>
        <p:spPr>
          <a:xfrm>
            <a:off x="2935900" y="233152"/>
            <a:ext cx="5243378" cy="74693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100" b="0" i="0" u="none" strike="noStrike" kern="1200" cap="none" spc="0" normalizeH="0" baseline="0" noProof="0" dirty="0">
                <a:ln>
                  <a:noFill/>
                </a:ln>
                <a:solidFill>
                  <a:prstClr val="black"/>
                </a:solidFill>
                <a:effectLst/>
                <a:uLnTx/>
                <a:uFillTx/>
                <a:latin typeface="Calibri"/>
                <a:ea typeface="+mj-ea"/>
                <a:cs typeface="+mj-cs"/>
              </a:rPr>
              <a:t>Common </a:t>
            </a:r>
            <a:r>
              <a:rPr kumimoji="0" lang="en-US" sz="2100" b="1" i="0" u="none" strike="noStrike" kern="1200" cap="none" spc="0" normalizeH="0" baseline="0" noProof="0" dirty="0">
                <a:ln>
                  <a:noFill/>
                </a:ln>
                <a:solidFill>
                  <a:prstClr val="black"/>
                </a:solidFill>
                <a:effectLst/>
                <a:uLnTx/>
                <a:uFillTx/>
                <a:latin typeface="Calibri"/>
                <a:ea typeface="+mj-ea"/>
                <a:cs typeface="+mj-cs"/>
              </a:rPr>
              <a:t>skills</a:t>
            </a:r>
            <a:r>
              <a:rPr kumimoji="0" lang="en-US" sz="2100" b="0" i="0" u="none" strike="noStrike" kern="1200" cap="none" spc="0" normalizeH="0" baseline="0" noProof="0" dirty="0">
                <a:ln>
                  <a:noFill/>
                </a:ln>
                <a:solidFill>
                  <a:prstClr val="black"/>
                </a:solidFill>
                <a:effectLst/>
                <a:uLnTx/>
                <a:uFillTx/>
                <a:latin typeface="Calibri"/>
                <a:ea typeface="+mj-ea"/>
                <a:cs typeface="+mj-cs"/>
              </a:rPr>
              <a:t> </a:t>
            </a:r>
            <a:r>
              <a:rPr kumimoji="0" lang="en-US" sz="2100" b="1" i="0" u="none" strike="noStrike" kern="1200" cap="none" spc="0" normalizeH="0" baseline="0" noProof="0" dirty="0">
                <a:ln>
                  <a:noFill/>
                </a:ln>
                <a:solidFill>
                  <a:prstClr val="black"/>
                </a:solidFill>
                <a:effectLst/>
                <a:uLnTx/>
                <a:uFillTx/>
                <a:latin typeface="Calibri"/>
                <a:ea typeface="+mj-ea"/>
                <a:cs typeface="+mj-cs"/>
              </a:rPr>
              <a:t>lacking </a:t>
            </a:r>
            <a:br>
              <a:rPr kumimoji="0" lang="en-US" sz="2100" b="1" i="0" u="none" strike="noStrike" kern="1200" cap="none" spc="0" normalizeH="0" baseline="0" noProof="0" dirty="0">
                <a:ln>
                  <a:noFill/>
                </a:ln>
                <a:solidFill>
                  <a:prstClr val="black"/>
                </a:solidFill>
                <a:effectLst/>
                <a:uLnTx/>
                <a:uFillTx/>
                <a:latin typeface="Calibri"/>
                <a:ea typeface="+mj-ea"/>
                <a:cs typeface="+mj-cs"/>
              </a:rPr>
            </a:br>
            <a:r>
              <a:rPr kumimoji="0" lang="en-US" sz="2100" b="0" i="0" u="none" strike="noStrike" kern="1200" cap="none" spc="0" normalizeH="0" baseline="0" noProof="0" dirty="0">
                <a:ln>
                  <a:noFill/>
                </a:ln>
                <a:solidFill>
                  <a:prstClr val="black"/>
                </a:solidFill>
                <a:effectLst/>
                <a:uLnTx/>
                <a:uFillTx/>
                <a:latin typeface="Calibri"/>
                <a:ea typeface="+mj-ea"/>
                <a:cs typeface="+mj-cs"/>
              </a:rPr>
              <a:t>among job applicants and new employees</a:t>
            </a:r>
          </a:p>
        </p:txBody>
      </p:sp>
      <p:graphicFrame>
        <p:nvGraphicFramePr>
          <p:cNvPr id="10" name="Table 9">
            <a:extLst>
              <a:ext uri="{FF2B5EF4-FFF2-40B4-BE49-F238E27FC236}">
                <a16:creationId xmlns:a16="http://schemas.microsoft.com/office/drawing/2014/main" id="{25173A73-EB78-6C9B-4FB0-B80DFEF42930}"/>
              </a:ext>
            </a:extLst>
          </p:cNvPr>
          <p:cNvGraphicFramePr>
            <a:graphicFrameLocks noGrp="1"/>
          </p:cNvGraphicFramePr>
          <p:nvPr/>
        </p:nvGraphicFramePr>
        <p:xfrm>
          <a:off x="2761306" y="1005932"/>
          <a:ext cx="5389691" cy="3203315"/>
        </p:xfrm>
        <a:graphic>
          <a:graphicData uri="http://schemas.openxmlformats.org/drawingml/2006/table">
            <a:tbl>
              <a:tblPr>
                <a:tableStyleId>{5940675A-B579-460E-94D1-54222C63F5DA}</a:tableStyleId>
              </a:tblPr>
              <a:tblGrid>
                <a:gridCol w="2773643">
                  <a:extLst>
                    <a:ext uri="{9D8B030D-6E8A-4147-A177-3AD203B41FA5}">
                      <a16:colId xmlns:a16="http://schemas.microsoft.com/office/drawing/2014/main" val="20000"/>
                    </a:ext>
                  </a:extLst>
                </a:gridCol>
                <a:gridCol w="901114">
                  <a:extLst>
                    <a:ext uri="{9D8B030D-6E8A-4147-A177-3AD203B41FA5}">
                      <a16:colId xmlns:a16="http://schemas.microsoft.com/office/drawing/2014/main" val="2148424312"/>
                    </a:ext>
                  </a:extLst>
                </a:gridCol>
                <a:gridCol w="901114">
                  <a:extLst>
                    <a:ext uri="{9D8B030D-6E8A-4147-A177-3AD203B41FA5}">
                      <a16:colId xmlns:a16="http://schemas.microsoft.com/office/drawing/2014/main" val="3228190825"/>
                    </a:ext>
                  </a:extLst>
                </a:gridCol>
                <a:gridCol w="813820">
                  <a:extLst>
                    <a:ext uri="{9D8B030D-6E8A-4147-A177-3AD203B41FA5}">
                      <a16:colId xmlns:a16="http://schemas.microsoft.com/office/drawing/2014/main" val="20001"/>
                    </a:ext>
                  </a:extLst>
                </a:gridCol>
              </a:tblGrid>
              <a:tr h="677285">
                <a:tc>
                  <a:txBody>
                    <a:bodyPr/>
                    <a:lstStyle/>
                    <a:p>
                      <a:pPr algn="l" fontAlgn="b"/>
                      <a:r>
                        <a:rPr lang="en-US" sz="1300" b="1" i="0" u="none" strike="noStrike" dirty="0">
                          <a:solidFill>
                            <a:schemeClr val="bg1"/>
                          </a:solidFill>
                          <a:effectLst/>
                          <a:latin typeface="Century Gothic" panose="020B0502020202020204" pitchFamily="34" charset="0"/>
                          <a:cs typeface="Segoe UI Light"/>
                        </a:rPr>
                        <a:t>Technical</a:t>
                      </a:r>
                      <a:r>
                        <a:rPr lang="en-US" sz="1300" b="1" i="0" u="none" strike="noStrike" baseline="0" dirty="0">
                          <a:solidFill>
                            <a:schemeClr val="bg1"/>
                          </a:solidFill>
                          <a:effectLst/>
                          <a:latin typeface="Century Gothic" panose="020B0502020202020204" pitchFamily="34" charset="0"/>
                          <a:cs typeface="Segoe UI Light"/>
                        </a:rPr>
                        <a:t> Skills </a:t>
                      </a:r>
                      <a:br>
                        <a:rPr lang="en-US" sz="1300" b="1" i="0" u="none" strike="noStrike" baseline="0" dirty="0">
                          <a:solidFill>
                            <a:schemeClr val="bg1"/>
                          </a:solidFill>
                          <a:effectLst/>
                          <a:latin typeface="Century Gothic" panose="020B0502020202020204" pitchFamily="34" charset="0"/>
                          <a:cs typeface="Segoe UI Light"/>
                        </a:rPr>
                      </a:br>
                      <a:r>
                        <a:rPr lang="en-US" sz="1300" b="0" i="0" u="none" strike="noStrike" baseline="0" dirty="0">
                          <a:solidFill>
                            <a:schemeClr val="bg1"/>
                          </a:solidFill>
                          <a:effectLst/>
                          <a:latin typeface="Century Gothic" panose="020B0502020202020204" pitchFamily="34" charset="0"/>
                          <a:cs typeface="Segoe UI Light"/>
                        </a:rPr>
                        <a:t>(Statewide, All industries)</a:t>
                      </a:r>
                      <a:endParaRPr lang="en-US" sz="1300" b="1" i="0" u="none" strike="noStrike" dirty="0">
                        <a:solidFill>
                          <a:schemeClr val="bg1"/>
                        </a:solidFill>
                        <a:effectLst/>
                        <a:latin typeface="Century Gothic" panose="020B0502020202020204" pitchFamily="34" charset="0"/>
                        <a:cs typeface="Segoe UI Light"/>
                      </a:endParaRPr>
                    </a:p>
                  </a:txBody>
                  <a:tcPr marL="7964" marR="7964" marT="7964" marB="0"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288279"/>
                    </a:solidFill>
                  </a:tcPr>
                </a:tc>
                <a:tc>
                  <a:txBody>
                    <a:bodyPr/>
                    <a:lstStyle/>
                    <a:p>
                      <a:pPr algn="ctr" fontAlgn="b"/>
                      <a:r>
                        <a:rPr lang="en-US" sz="1300" b="1" i="0" u="none" strike="noStrike" dirty="0">
                          <a:solidFill>
                            <a:schemeClr val="bg1"/>
                          </a:solidFill>
                          <a:effectLst/>
                          <a:latin typeface="Century Gothic" panose="020B0502020202020204" pitchFamily="34" charset="0"/>
                          <a:cs typeface="Segoe UI Light"/>
                        </a:rPr>
                        <a:t>2021</a:t>
                      </a:r>
                    </a:p>
                  </a:txBody>
                  <a:tcPr marL="7964" marR="7964" marT="796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288279"/>
                    </a:solidFill>
                  </a:tcPr>
                </a:tc>
                <a:tc>
                  <a:txBody>
                    <a:bodyPr/>
                    <a:lstStyle/>
                    <a:p>
                      <a:pPr algn="ctr" fontAlgn="b"/>
                      <a:r>
                        <a:rPr lang="en-US" sz="1300" b="1" i="0" u="none" strike="noStrike" dirty="0">
                          <a:solidFill>
                            <a:schemeClr val="bg1"/>
                          </a:solidFill>
                          <a:effectLst/>
                          <a:latin typeface="Century Gothic" panose="020B0502020202020204" pitchFamily="34" charset="0"/>
                          <a:cs typeface="Segoe UI Light"/>
                        </a:rPr>
                        <a:t>2022</a:t>
                      </a:r>
                    </a:p>
                  </a:txBody>
                  <a:tcPr marL="7964" marR="7964" marT="796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288279"/>
                    </a:solidFill>
                  </a:tcPr>
                </a:tc>
                <a:tc>
                  <a:txBody>
                    <a:bodyPr/>
                    <a:lstStyle/>
                    <a:p>
                      <a:pPr algn="ctr" fontAlgn="b"/>
                      <a:r>
                        <a:rPr lang="en-US" sz="1300" b="1" i="0" u="none" strike="noStrike" dirty="0">
                          <a:solidFill>
                            <a:schemeClr val="bg1"/>
                          </a:solidFill>
                          <a:effectLst/>
                          <a:latin typeface="Century Gothic" panose="020B0502020202020204" pitchFamily="34" charset="0"/>
                          <a:cs typeface="Segoe UI Light"/>
                        </a:rPr>
                        <a:t>2023</a:t>
                      </a:r>
                      <a:endParaRPr lang="mr-IN" sz="1300" b="1" i="0" u="none" strike="noStrike" dirty="0">
                        <a:solidFill>
                          <a:schemeClr val="bg1"/>
                        </a:solidFill>
                        <a:effectLst/>
                        <a:latin typeface="Century Gothic" panose="020B0502020202020204" pitchFamily="34" charset="0"/>
                        <a:cs typeface="Segoe UI Light"/>
                      </a:endParaRPr>
                    </a:p>
                  </a:txBody>
                  <a:tcPr marL="7964" marR="7964" marT="7964" marB="0"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288279"/>
                    </a:solidFill>
                  </a:tcPr>
                </a:tc>
                <a:extLst>
                  <a:ext uri="{0D108BD9-81ED-4DB2-BD59-A6C34878D82A}">
                    <a16:rowId xmlns:a16="http://schemas.microsoft.com/office/drawing/2014/main" val="10000"/>
                  </a:ext>
                </a:extLst>
              </a:tr>
              <a:tr h="342900">
                <a:tc>
                  <a:txBody>
                    <a:bodyPr/>
                    <a:lstStyle/>
                    <a:p>
                      <a:pPr algn="l" rtl="0" fontAlgn="ctr"/>
                      <a:r>
                        <a:rPr lang="en-US" sz="1300" b="0" i="0" u="none" strike="noStrike" dirty="0">
                          <a:solidFill>
                            <a:srgbClr val="000000"/>
                          </a:solidFill>
                          <a:effectLst/>
                          <a:latin typeface="Century Gothic" panose="020B0502020202020204" pitchFamily="34" charset="0"/>
                        </a:rPr>
                        <a:t>Basic computer use /</a:t>
                      </a:r>
                    </a:p>
                    <a:p>
                      <a:pPr algn="l" rtl="0" fontAlgn="ctr"/>
                      <a:r>
                        <a:rPr lang="en-US" sz="1300" b="0" i="0" u="none" strike="noStrike" dirty="0">
                          <a:solidFill>
                            <a:srgbClr val="000000"/>
                          </a:solidFill>
                          <a:effectLst/>
                          <a:latin typeface="Century Gothic" panose="020B0502020202020204" pitchFamily="34" charset="0"/>
                        </a:rPr>
                        <a:t>computer literacy</a:t>
                      </a:r>
                    </a:p>
                  </a:txBody>
                  <a:tcPr marL="9525" marR="9525" marT="9525" marB="0"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rtl="0" fontAlgn="ctr"/>
                      <a:r>
                        <a:rPr lang="en-US" sz="1300" b="0" i="0" u="none" strike="noStrike" dirty="0">
                          <a:solidFill>
                            <a:srgbClr val="000000"/>
                          </a:solidFill>
                          <a:effectLst/>
                          <a:latin typeface="Century Gothic" panose="020B0502020202020204" pitchFamily="34" charset="0"/>
                        </a:rPr>
                        <a:t>47%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rtl="0" fontAlgn="ctr"/>
                      <a:r>
                        <a:rPr lang="en-US" sz="1300" b="0" i="0" u="none" strike="noStrike" dirty="0">
                          <a:solidFill>
                            <a:srgbClr val="000000"/>
                          </a:solidFill>
                          <a:effectLst/>
                          <a:latin typeface="Century Gothic" panose="020B0502020202020204" pitchFamily="34" charset="0"/>
                        </a:rPr>
                        <a:t>44%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300" b="0" i="0" u="none" strike="noStrike" dirty="0">
                          <a:solidFill>
                            <a:srgbClr val="000000"/>
                          </a:solidFill>
                          <a:effectLst/>
                          <a:latin typeface="Century Gothic" panose="020B0502020202020204" pitchFamily="34" charset="0"/>
                        </a:rPr>
                        <a:t>48%</a:t>
                      </a:r>
                    </a:p>
                  </a:txBody>
                  <a:tcPr marL="9525" marR="9525" marT="9525" marB="0"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42900">
                <a:tc>
                  <a:txBody>
                    <a:bodyPr/>
                    <a:lstStyle/>
                    <a:p>
                      <a:pPr algn="l" rtl="0" fontAlgn="ctr"/>
                      <a:r>
                        <a:rPr lang="en-US" sz="1300" b="0" i="0" u="none" strike="noStrike">
                          <a:solidFill>
                            <a:srgbClr val="000000"/>
                          </a:solidFill>
                          <a:effectLst/>
                          <a:latin typeface="Century Gothic" panose="020B0502020202020204" pitchFamily="34" charset="0"/>
                        </a:rPr>
                        <a:t>Software proficiency in Excel</a:t>
                      </a:r>
                    </a:p>
                  </a:txBody>
                  <a:tcPr marL="9525" marR="9525" marT="9525" marB="0"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en-US" sz="1300" b="0" i="0" u="none" strike="noStrike" dirty="0">
                          <a:solidFill>
                            <a:srgbClr val="000000"/>
                          </a:solidFill>
                          <a:effectLst/>
                          <a:latin typeface="Century Gothic" panose="020B0502020202020204" pitchFamily="34" charset="0"/>
                        </a:rPr>
                        <a:t>39%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algn="ctr" rtl="1" fontAlgn="ctr"/>
                      <a:r>
                        <a:rPr lang="en-US" sz="1300" b="0" i="0" u="none" strike="noStrike" dirty="0">
                          <a:solidFill>
                            <a:srgbClr val="000000"/>
                          </a:solidFill>
                          <a:effectLst/>
                          <a:latin typeface="Century Gothic" panose="020B0502020202020204" pitchFamily="34" charset="0"/>
                        </a:rPr>
                        <a:t>32%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algn="ctr" fontAlgn="b"/>
                      <a:r>
                        <a:rPr lang="en-US" sz="1300" b="0" i="0" u="none" strike="noStrike" dirty="0">
                          <a:solidFill>
                            <a:srgbClr val="000000"/>
                          </a:solidFill>
                          <a:effectLst/>
                          <a:latin typeface="Century Gothic" panose="020B0502020202020204" pitchFamily="34" charset="0"/>
                        </a:rPr>
                        <a:t>34%</a:t>
                      </a:r>
                    </a:p>
                  </a:txBody>
                  <a:tcPr marL="9525" marR="9525" marT="9525" marB="0"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2"/>
                  </a:ext>
                </a:extLst>
              </a:tr>
              <a:tr h="342900">
                <a:tc>
                  <a:txBody>
                    <a:bodyPr/>
                    <a:lstStyle/>
                    <a:p>
                      <a:pPr algn="l" rtl="0" fontAlgn="ctr"/>
                      <a:r>
                        <a:rPr lang="en-US" sz="1300" b="0" i="0" u="none" strike="noStrike" dirty="0">
                          <a:solidFill>
                            <a:srgbClr val="000000"/>
                          </a:solidFill>
                          <a:effectLst/>
                          <a:latin typeface="Century Gothic" panose="020B0502020202020204" pitchFamily="34" charset="0"/>
                        </a:rPr>
                        <a:t>Email</a:t>
                      </a:r>
                    </a:p>
                  </a:txBody>
                  <a:tcPr marL="9525" marR="9525" marT="9525" marB="0"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rtl="0" fontAlgn="ctr"/>
                      <a:r>
                        <a:rPr lang="en-US" sz="1300" b="0" i="0" u="none" strike="noStrike" dirty="0">
                          <a:solidFill>
                            <a:srgbClr val="000000"/>
                          </a:solidFill>
                          <a:effectLst/>
                          <a:latin typeface="Century Gothic" panose="020B0502020202020204" pitchFamily="34" charset="0"/>
                        </a:rPr>
                        <a:t>19%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rtl="0" fontAlgn="ctr"/>
                      <a:r>
                        <a:rPr lang="en-US" sz="1300" b="0" i="0" u="none" strike="noStrike" dirty="0">
                          <a:solidFill>
                            <a:srgbClr val="000000"/>
                          </a:solidFill>
                          <a:effectLst/>
                          <a:latin typeface="Century Gothic" panose="020B0502020202020204" pitchFamily="34" charset="0"/>
                        </a:rPr>
                        <a:t>19%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300" b="0" i="0" u="none" strike="noStrike" dirty="0">
                          <a:solidFill>
                            <a:srgbClr val="000000"/>
                          </a:solidFill>
                          <a:effectLst/>
                          <a:latin typeface="Century Gothic" panose="020B0502020202020204" pitchFamily="34" charset="0"/>
                        </a:rPr>
                        <a:t>22%</a:t>
                      </a:r>
                    </a:p>
                  </a:txBody>
                  <a:tcPr marL="9525" marR="9525" marT="9525" marB="0"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42900">
                <a:tc>
                  <a:txBody>
                    <a:bodyPr/>
                    <a:lstStyle/>
                    <a:p>
                      <a:pPr algn="l" rtl="0" fontAlgn="ctr"/>
                      <a:r>
                        <a:rPr lang="en-US" sz="1300" b="0" i="0" u="none" strike="noStrike">
                          <a:solidFill>
                            <a:srgbClr val="000000"/>
                          </a:solidFill>
                          <a:effectLst/>
                          <a:latin typeface="Century Gothic" panose="020B0502020202020204" pitchFamily="34" charset="0"/>
                        </a:rPr>
                        <a:t>Mechanical technical / engineering</a:t>
                      </a:r>
                    </a:p>
                  </a:txBody>
                  <a:tcPr marL="9525" marR="9525" marT="9525" marB="0"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en-US" sz="1300" b="0" i="0" u="none" strike="noStrike" dirty="0">
                          <a:solidFill>
                            <a:srgbClr val="000000"/>
                          </a:solidFill>
                          <a:effectLst/>
                          <a:latin typeface="Century Gothic" panose="020B0502020202020204" pitchFamily="34" charset="0"/>
                        </a:rPr>
                        <a:t>23%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algn="ctr" rtl="1" fontAlgn="ctr"/>
                      <a:r>
                        <a:rPr lang="en-US" sz="1300" b="0" i="0" u="none" strike="noStrike" dirty="0">
                          <a:solidFill>
                            <a:srgbClr val="000000"/>
                          </a:solidFill>
                          <a:effectLst/>
                          <a:latin typeface="Century Gothic" panose="020B0502020202020204" pitchFamily="34" charset="0"/>
                        </a:rPr>
                        <a:t>19%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algn="ctr" fontAlgn="b"/>
                      <a:r>
                        <a:rPr lang="en-US" sz="1300" b="0" i="0" u="none" strike="noStrike" dirty="0">
                          <a:solidFill>
                            <a:srgbClr val="000000"/>
                          </a:solidFill>
                          <a:effectLst/>
                          <a:latin typeface="Century Gothic" panose="020B0502020202020204" pitchFamily="34" charset="0"/>
                        </a:rPr>
                        <a:t>22%</a:t>
                      </a:r>
                    </a:p>
                  </a:txBody>
                  <a:tcPr marL="9525" marR="9525" marT="9525" marB="0"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4"/>
                  </a:ext>
                </a:extLst>
              </a:tr>
              <a:tr h="342900">
                <a:tc>
                  <a:txBody>
                    <a:bodyPr/>
                    <a:lstStyle/>
                    <a:p>
                      <a:pPr algn="l" rtl="0" fontAlgn="ctr"/>
                      <a:r>
                        <a:rPr lang="en-US" sz="1300" b="0" i="0" u="none" strike="noStrike">
                          <a:solidFill>
                            <a:srgbClr val="000000"/>
                          </a:solidFill>
                          <a:effectLst/>
                          <a:latin typeface="Century Gothic" panose="020B0502020202020204" pitchFamily="34" charset="0"/>
                        </a:rPr>
                        <a:t>Software proficiency in Word</a:t>
                      </a:r>
                    </a:p>
                  </a:txBody>
                  <a:tcPr marL="9525" marR="9525" marT="9525" marB="0"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rtl="0" fontAlgn="ctr"/>
                      <a:r>
                        <a:rPr lang="en-US" sz="1300" b="0" i="0" u="none" strike="noStrike" dirty="0">
                          <a:solidFill>
                            <a:srgbClr val="000000"/>
                          </a:solidFill>
                          <a:effectLst/>
                          <a:latin typeface="Century Gothic" panose="020B0502020202020204" pitchFamily="34" charset="0"/>
                        </a:rPr>
                        <a:t>23%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rtl="1" fontAlgn="ctr"/>
                      <a:r>
                        <a:rPr lang="en-US" sz="1300" b="0" i="0" u="none" strike="noStrike" dirty="0">
                          <a:solidFill>
                            <a:srgbClr val="000000"/>
                          </a:solidFill>
                          <a:effectLst/>
                          <a:latin typeface="Century Gothic" panose="020B0502020202020204" pitchFamily="34" charset="0"/>
                        </a:rPr>
                        <a:t>17%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300" b="0" i="0" u="none" strike="noStrike" dirty="0">
                          <a:solidFill>
                            <a:srgbClr val="000000"/>
                          </a:solidFill>
                          <a:effectLst/>
                          <a:latin typeface="Century Gothic" panose="020B0502020202020204" pitchFamily="34" charset="0"/>
                        </a:rPr>
                        <a:t>19%</a:t>
                      </a:r>
                    </a:p>
                  </a:txBody>
                  <a:tcPr marL="9525" marR="9525" marT="9525" marB="0"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42900">
                <a:tc>
                  <a:txBody>
                    <a:bodyPr/>
                    <a:lstStyle/>
                    <a:p>
                      <a:pPr algn="l" rtl="0" fontAlgn="ctr"/>
                      <a:r>
                        <a:rPr lang="en-US" sz="1300" b="0" i="0" u="none" strike="noStrike">
                          <a:solidFill>
                            <a:srgbClr val="000000"/>
                          </a:solidFill>
                          <a:effectLst/>
                          <a:latin typeface="Century Gothic" panose="020B0502020202020204" pitchFamily="34" charset="0"/>
                        </a:rPr>
                        <a:t>Data analysis</a:t>
                      </a:r>
                    </a:p>
                  </a:txBody>
                  <a:tcPr marL="9525" marR="9525" marT="9525" marB="0"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en-US" sz="1300" b="0" i="0" u="none" strike="noStrike" dirty="0">
                          <a:solidFill>
                            <a:srgbClr val="000000"/>
                          </a:solidFill>
                          <a:effectLst/>
                          <a:latin typeface="Century Gothic" panose="020B0502020202020204" pitchFamily="34" charset="0"/>
                        </a:rPr>
                        <a:t>15%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algn="ctr" rtl="1" fontAlgn="ctr"/>
                      <a:r>
                        <a:rPr lang="en-US" sz="1300" b="0" i="0" u="none" strike="noStrike" dirty="0">
                          <a:solidFill>
                            <a:srgbClr val="000000"/>
                          </a:solidFill>
                          <a:effectLst/>
                          <a:latin typeface="Century Gothic" panose="020B0502020202020204" pitchFamily="34" charset="0"/>
                        </a:rPr>
                        <a:t>16%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algn="ctr" fontAlgn="b"/>
                      <a:r>
                        <a:rPr lang="en-US" sz="1300" b="0" i="0" u="none" strike="noStrike" dirty="0">
                          <a:solidFill>
                            <a:srgbClr val="000000"/>
                          </a:solidFill>
                          <a:effectLst/>
                          <a:latin typeface="Century Gothic" panose="020B0502020202020204" pitchFamily="34" charset="0"/>
                        </a:rPr>
                        <a:t>19%</a:t>
                      </a:r>
                    </a:p>
                  </a:txBody>
                  <a:tcPr marL="9525" marR="9525" marT="9525" marB="0"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6"/>
                  </a:ext>
                </a:extLst>
              </a:tr>
              <a:tr h="342900">
                <a:tc>
                  <a:txBody>
                    <a:bodyPr/>
                    <a:lstStyle/>
                    <a:p>
                      <a:pPr algn="l" rtl="0" fontAlgn="ctr"/>
                      <a:r>
                        <a:rPr lang="en-US" sz="1300" b="0" i="0" u="none" strike="noStrike">
                          <a:solidFill>
                            <a:srgbClr val="000000"/>
                          </a:solidFill>
                          <a:effectLst/>
                          <a:latin typeface="Century Gothic" panose="020B0502020202020204" pitchFamily="34" charset="0"/>
                        </a:rPr>
                        <a:t>Typing</a:t>
                      </a:r>
                    </a:p>
                  </a:txBody>
                  <a:tcPr marL="9525" marR="9525" marT="9525" marB="0"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rtl="0" fontAlgn="ctr"/>
                      <a:r>
                        <a:rPr lang="en-US" sz="1300" b="0" i="0" u="none" strike="noStrike" dirty="0">
                          <a:solidFill>
                            <a:srgbClr val="000000"/>
                          </a:solidFill>
                          <a:effectLst/>
                          <a:latin typeface="Century Gothic" panose="020B0502020202020204" pitchFamily="34" charset="0"/>
                        </a:rPr>
                        <a:t>19%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rtl="1" fontAlgn="ctr"/>
                      <a:r>
                        <a:rPr lang="en-US" sz="1300" b="0" i="0" u="none" strike="noStrike" dirty="0">
                          <a:solidFill>
                            <a:srgbClr val="000000"/>
                          </a:solidFill>
                          <a:effectLst/>
                          <a:latin typeface="Century Gothic" panose="020B0502020202020204" pitchFamily="34" charset="0"/>
                        </a:rPr>
                        <a:t>16%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300" b="0" i="0" u="none" strike="noStrike" dirty="0">
                          <a:solidFill>
                            <a:srgbClr val="000000"/>
                          </a:solidFill>
                          <a:effectLst/>
                          <a:latin typeface="Century Gothic" panose="020B0502020202020204" pitchFamily="34" charset="0"/>
                        </a:rPr>
                        <a:t>18%</a:t>
                      </a:r>
                    </a:p>
                  </a:txBody>
                  <a:tcPr marL="9525" marR="9525" marT="9525" marB="0"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751058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47A9C66-60A1-43A9-B1A9-3CE76C56A260}"/>
              </a:ext>
            </a:extLst>
          </p:cNvPr>
          <p:cNvPicPr>
            <a:picLocks noChangeAspect="1"/>
          </p:cNvPicPr>
          <p:nvPr/>
        </p:nvPicPr>
        <p:blipFill rotWithShape="1">
          <a:blip r:embed="rId3"/>
          <a:srcRect t="23391" r="9091"/>
          <a:stretch/>
        </p:blipFill>
        <p:spPr>
          <a:xfrm>
            <a:off x="15" y="7"/>
            <a:ext cx="9143985" cy="5143493"/>
          </a:xfrm>
          <a:prstGeom prst="rect">
            <a:avLst/>
          </a:prstGeom>
        </p:spPr>
      </p:pic>
      <p:sp>
        <p:nvSpPr>
          <p:cNvPr id="7" name="Rectangle 6">
            <a:extLst>
              <a:ext uri="{FF2B5EF4-FFF2-40B4-BE49-F238E27FC236}">
                <a16:creationId xmlns:a16="http://schemas.microsoft.com/office/drawing/2014/main" id="{8F74E759-AA05-9480-416E-8CF738445785}"/>
              </a:ext>
            </a:extLst>
          </p:cNvPr>
          <p:cNvSpPr/>
          <p:nvPr/>
        </p:nvSpPr>
        <p:spPr>
          <a:xfrm>
            <a:off x="2082297" y="0"/>
            <a:ext cx="6755674" cy="5143500"/>
          </a:xfrm>
          <a:prstGeom prst="rect">
            <a:avLst/>
          </a:prstGeom>
          <a:solidFill>
            <a:schemeClr val="bg1">
              <a:alpha val="78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a:ea typeface="+mn-ea"/>
              <a:cs typeface="+mn-cs"/>
            </a:endParaRPr>
          </a:p>
        </p:txBody>
      </p:sp>
      <p:graphicFrame>
        <p:nvGraphicFramePr>
          <p:cNvPr id="5" name="Table 4"/>
          <p:cNvGraphicFramePr>
            <a:graphicFrameLocks noGrp="1"/>
          </p:cNvGraphicFramePr>
          <p:nvPr/>
        </p:nvGraphicFramePr>
        <p:xfrm>
          <a:off x="2971799" y="775344"/>
          <a:ext cx="5207478" cy="4004884"/>
        </p:xfrm>
        <a:graphic>
          <a:graphicData uri="http://schemas.openxmlformats.org/drawingml/2006/table">
            <a:tbl>
              <a:tblPr>
                <a:tableStyleId>{5940675A-B579-460E-94D1-54222C63F5DA}</a:tableStyleId>
              </a:tblPr>
              <a:tblGrid>
                <a:gridCol w="4671552">
                  <a:extLst>
                    <a:ext uri="{9D8B030D-6E8A-4147-A177-3AD203B41FA5}">
                      <a16:colId xmlns:a16="http://schemas.microsoft.com/office/drawing/2014/main" val="20000"/>
                    </a:ext>
                  </a:extLst>
                </a:gridCol>
                <a:gridCol w="535926">
                  <a:extLst>
                    <a:ext uri="{9D8B030D-6E8A-4147-A177-3AD203B41FA5}">
                      <a16:colId xmlns:a16="http://schemas.microsoft.com/office/drawing/2014/main" val="4230474230"/>
                    </a:ext>
                  </a:extLst>
                </a:gridCol>
              </a:tblGrid>
              <a:tr h="737123">
                <a:tc>
                  <a:txBody>
                    <a:bodyPr/>
                    <a:lstStyle/>
                    <a:p>
                      <a:pPr algn="l" fontAlgn="b"/>
                      <a:r>
                        <a:rPr lang="en-US" sz="1400" b="1" i="0" u="none" strike="noStrike" dirty="0">
                          <a:solidFill>
                            <a:schemeClr val="bg1"/>
                          </a:solidFill>
                          <a:effectLst/>
                          <a:latin typeface="Century Gothic" panose="020B0502020202020204" pitchFamily="34" charset="0"/>
                          <a:cs typeface="Segoe UI Light"/>
                        </a:rPr>
                        <a:t>Barrier </a:t>
                      </a:r>
                      <a:r>
                        <a:rPr lang="en-US" sz="1400" b="0" i="0" u="none" strike="noStrike" dirty="0">
                          <a:solidFill>
                            <a:schemeClr val="bg1"/>
                          </a:solidFill>
                          <a:effectLst/>
                          <a:latin typeface="Century Gothic" panose="020B0502020202020204" pitchFamily="34" charset="0"/>
                          <a:cs typeface="Segoe UI Light"/>
                        </a:rPr>
                        <a:t>(Statewide, All Industries 2023)</a:t>
                      </a:r>
                    </a:p>
                  </a:txBody>
                  <a:tcPr marL="7964" marR="7964" marT="796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88279"/>
                    </a:solidFill>
                  </a:tcPr>
                </a:tc>
                <a:tc>
                  <a:txBody>
                    <a:bodyPr/>
                    <a:lstStyle/>
                    <a:p>
                      <a:pPr algn="ctr" fontAlgn="b"/>
                      <a:r>
                        <a:rPr lang="en-US" sz="1400" b="1" i="0" u="none" strike="noStrike" dirty="0">
                          <a:solidFill>
                            <a:schemeClr val="bg1"/>
                          </a:solidFill>
                          <a:effectLst/>
                          <a:latin typeface="Century Gothic" panose="020B0502020202020204" pitchFamily="34" charset="0"/>
                          <a:cs typeface="Segoe UI Light"/>
                        </a:rPr>
                        <a:t>%</a:t>
                      </a:r>
                    </a:p>
                  </a:txBody>
                  <a:tcPr marL="7964" marR="7964" marT="796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88279"/>
                    </a:solidFill>
                  </a:tcPr>
                </a:tc>
                <a:extLst>
                  <a:ext uri="{0D108BD9-81ED-4DB2-BD59-A6C34878D82A}">
                    <a16:rowId xmlns:a16="http://schemas.microsoft.com/office/drawing/2014/main" val="10000"/>
                  </a:ext>
                </a:extLst>
              </a:tr>
              <a:tr h="466823">
                <a:tc>
                  <a:txBody>
                    <a:bodyPr/>
                    <a:lstStyle/>
                    <a:p>
                      <a:pPr algn="l" fontAlgn="b"/>
                      <a:r>
                        <a:rPr lang="en-US" sz="1400" b="0" i="0" u="none" strike="noStrike" dirty="0">
                          <a:solidFill>
                            <a:srgbClr val="000000"/>
                          </a:solidFill>
                          <a:effectLst/>
                          <a:latin typeface="Century Gothic" panose="020B0502020202020204" pitchFamily="34" charset="0"/>
                        </a:rPr>
                        <a:t>Lack of experience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Century Gothic" panose="020B0502020202020204" pitchFamily="34" charset="0"/>
                        </a:rPr>
                        <a:t>52%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24880440"/>
                  </a:ext>
                </a:extLst>
              </a:tr>
              <a:tr h="466823">
                <a:tc>
                  <a:txBody>
                    <a:bodyPr/>
                    <a:lstStyle/>
                    <a:p>
                      <a:pPr algn="l" fontAlgn="b"/>
                      <a:r>
                        <a:rPr lang="en-US" sz="1400" b="0" i="0" u="none" strike="noStrike" dirty="0">
                          <a:solidFill>
                            <a:srgbClr val="000000"/>
                          </a:solidFill>
                          <a:effectLst/>
                          <a:latin typeface="Century Gothic" panose="020B0502020202020204" pitchFamily="34" charset="0"/>
                        </a:rPr>
                        <a:t>Self-motivation, initiative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algn="ctr" fontAlgn="b"/>
                      <a:r>
                        <a:rPr lang="en-US" sz="1400" b="0" i="0" u="none" strike="noStrike" dirty="0">
                          <a:solidFill>
                            <a:srgbClr val="000000"/>
                          </a:solidFill>
                          <a:effectLst/>
                          <a:latin typeface="Century Gothic" panose="020B0502020202020204" pitchFamily="34" charset="0"/>
                        </a:rPr>
                        <a:t>45%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577005541"/>
                  </a:ext>
                </a:extLst>
              </a:tr>
              <a:tr h="466823">
                <a:tc>
                  <a:txBody>
                    <a:bodyPr/>
                    <a:lstStyle/>
                    <a:p>
                      <a:pPr algn="l" fontAlgn="b"/>
                      <a:r>
                        <a:rPr lang="en-US" sz="1400" b="0" i="0" u="none" strike="noStrike" dirty="0">
                          <a:solidFill>
                            <a:srgbClr val="000000"/>
                          </a:solidFill>
                          <a:effectLst/>
                          <a:latin typeface="Century Gothic" panose="020B0502020202020204" pitchFamily="34" charset="0"/>
                        </a:rPr>
                        <a:t>Gap in salary and wage expectations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Century Gothic" panose="020B0502020202020204" pitchFamily="34" charset="0"/>
                        </a:rPr>
                        <a:t>43%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66823">
                <a:tc>
                  <a:txBody>
                    <a:bodyPr/>
                    <a:lstStyle/>
                    <a:p>
                      <a:pPr algn="l" fontAlgn="b"/>
                      <a:r>
                        <a:rPr lang="en-US" sz="1400" b="0" i="0" u="none" strike="noStrike" dirty="0">
                          <a:solidFill>
                            <a:srgbClr val="000000"/>
                          </a:solidFill>
                          <a:effectLst/>
                          <a:latin typeface="Century Gothic" panose="020B0502020202020204" pitchFamily="34" charset="0"/>
                        </a:rPr>
                        <a:t>Transportation</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algn="ctr" fontAlgn="b"/>
                      <a:r>
                        <a:rPr lang="en-US" sz="1400" b="0" i="0" u="none" strike="noStrike" dirty="0">
                          <a:solidFill>
                            <a:srgbClr val="000000"/>
                          </a:solidFill>
                          <a:effectLst/>
                          <a:latin typeface="Century Gothic" panose="020B0502020202020204" pitchFamily="34" charset="0"/>
                        </a:rPr>
                        <a:t>35%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2"/>
                  </a:ext>
                </a:extLst>
              </a:tr>
              <a:tr h="466823">
                <a:tc>
                  <a:txBody>
                    <a:bodyPr/>
                    <a:lstStyle/>
                    <a:p>
                      <a:pPr algn="l" fontAlgn="b"/>
                      <a:r>
                        <a:rPr lang="en-US" sz="1400" b="0" i="0" u="none" strike="noStrike" dirty="0">
                          <a:solidFill>
                            <a:srgbClr val="000000"/>
                          </a:solidFill>
                          <a:effectLst/>
                          <a:latin typeface="Century Gothic" panose="020B0502020202020204" pitchFamily="34" charset="0"/>
                        </a:rPr>
                        <a:t>Insufficient education/training</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Century Gothic" panose="020B0502020202020204" pitchFamily="34" charset="0"/>
                        </a:rPr>
                        <a:t>35%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66823">
                <a:tc>
                  <a:txBody>
                    <a:bodyPr/>
                    <a:lstStyle/>
                    <a:p>
                      <a:pPr algn="l" fontAlgn="b"/>
                      <a:r>
                        <a:rPr lang="en-US" sz="1400" b="0" i="0" u="none" strike="noStrike" dirty="0">
                          <a:solidFill>
                            <a:srgbClr val="000000"/>
                          </a:solidFill>
                          <a:effectLst/>
                          <a:latin typeface="Century Gothic" panose="020B0502020202020204" pitchFamily="34" charset="0"/>
                        </a:rPr>
                        <a:t>Scheduling</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algn="ctr" fontAlgn="b"/>
                      <a:r>
                        <a:rPr lang="en-US" sz="1400" b="0" i="0" u="none" strike="noStrike" dirty="0">
                          <a:solidFill>
                            <a:srgbClr val="000000"/>
                          </a:solidFill>
                          <a:effectLst/>
                          <a:latin typeface="Century Gothic" panose="020B0502020202020204" pitchFamily="34" charset="0"/>
                        </a:rPr>
                        <a:t>28%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4"/>
                  </a:ext>
                </a:extLst>
              </a:tr>
              <a:tr h="466823">
                <a:tc>
                  <a:txBody>
                    <a:bodyPr/>
                    <a:lstStyle/>
                    <a:p>
                      <a:pPr algn="l" fontAlgn="b"/>
                      <a:r>
                        <a:rPr lang="en-US" sz="1400" b="0" i="0" u="none" strike="noStrike" dirty="0">
                          <a:solidFill>
                            <a:srgbClr val="000000"/>
                          </a:solidFill>
                          <a:effectLst/>
                          <a:latin typeface="Century Gothic" panose="020B0502020202020204" pitchFamily="34" charset="0"/>
                        </a:rPr>
                        <a:t>Child care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Century Gothic" panose="020B0502020202020204" pitchFamily="34" charset="0"/>
                        </a:rPr>
                        <a:t>26%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6" name="Title 2">
            <a:extLst>
              <a:ext uri="{FF2B5EF4-FFF2-40B4-BE49-F238E27FC236}">
                <a16:creationId xmlns:a16="http://schemas.microsoft.com/office/drawing/2014/main" id="{6640F872-E349-2585-4588-AC129622428C}"/>
              </a:ext>
            </a:extLst>
          </p:cNvPr>
          <p:cNvSpPr txBox="1">
            <a:spLocks/>
          </p:cNvSpPr>
          <p:nvPr/>
        </p:nvSpPr>
        <p:spPr>
          <a:xfrm>
            <a:off x="2940871" y="100962"/>
            <a:ext cx="5243378" cy="746936"/>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100" b="1" i="0" u="none" strike="noStrike" kern="1200" cap="none" spc="0" normalizeH="0" baseline="0" noProof="0" dirty="0">
                <a:ln>
                  <a:noFill/>
                </a:ln>
                <a:solidFill>
                  <a:prstClr val="black"/>
                </a:solidFill>
                <a:effectLst/>
                <a:uLnTx/>
                <a:uFillTx/>
                <a:latin typeface="Calibri"/>
                <a:ea typeface="+mj-ea"/>
                <a:cs typeface="+mj-cs"/>
              </a:rPr>
              <a:t>Barriers that prevent you from hiring</a:t>
            </a:r>
            <a:r>
              <a:rPr kumimoji="0" lang="en-US" sz="2100" b="0" i="0" u="none" strike="noStrike" kern="1200" cap="none" spc="0" normalizeH="0" baseline="0" noProof="0" dirty="0">
                <a:ln>
                  <a:noFill/>
                </a:ln>
                <a:solidFill>
                  <a:prstClr val="black"/>
                </a:solidFill>
                <a:effectLst/>
                <a:uLnTx/>
                <a:uFillTx/>
                <a:latin typeface="Calibri"/>
                <a:ea typeface="+mj-ea"/>
                <a:cs typeface="+mj-cs"/>
              </a:rPr>
              <a:t> a candidate or prevent them from taking a job</a:t>
            </a:r>
          </a:p>
        </p:txBody>
      </p:sp>
    </p:spTree>
    <p:extLst>
      <p:ext uri="{BB962C8B-B14F-4D97-AF65-F5344CB8AC3E}">
        <p14:creationId xmlns:p14="http://schemas.microsoft.com/office/powerpoint/2010/main" val="3064332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109F407-1F1C-534F-91E3-36E0CEDE8D67}"/>
              </a:ext>
            </a:extLst>
          </p:cNvPr>
          <p:cNvPicPr>
            <a:picLocks noChangeAspect="1"/>
          </p:cNvPicPr>
          <p:nvPr/>
        </p:nvPicPr>
        <p:blipFill rotWithShape="1">
          <a:blip r:embed="rId3"/>
          <a:srcRect t="23391" r="9091"/>
          <a:stretch/>
        </p:blipFill>
        <p:spPr>
          <a:xfrm>
            <a:off x="15" y="7"/>
            <a:ext cx="9143985" cy="5143493"/>
          </a:xfrm>
          <a:prstGeom prst="rect">
            <a:avLst/>
          </a:prstGeom>
        </p:spPr>
      </p:pic>
      <p:sp>
        <p:nvSpPr>
          <p:cNvPr id="9" name="Rectangle 8">
            <a:extLst>
              <a:ext uri="{FF2B5EF4-FFF2-40B4-BE49-F238E27FC236}">
                <a16:creationId xmlns:a16="http://schemas.microsoft.com/office/drawing/2014/main" id="{E920A882-26EA-4040-8856-446692EFAB9E}"/>
              </a:ext>
            </a:extLst>
          </p:cNvPr>
          <p:cNvSpPr/>
          <p:nvPr/>
        </p:nvSpPr>
        <p:spPr>
          <a:xfrm>
            <a:off x="761386" y="0"/>
            <a:ext cx="8076585" cy="5143500"/>
          </a:xfrm>
          <a:prstGeom prst="rect">
            <a:avLst/>
          </a:prstGeom>
          <a:solidFill>
            <a:schemeClr val="bg1">
              <a:alpha val="78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Title 2">
            <a:extLst>
              <a:ext uri="{FF2B5EF4-FFF2-40B4-BE49-F238E27FC236}">
                <a16:creationId xmlns:a16="http://schemas.microsoft.com/office/drawing/2014/main" id="{073F0145-758F-634D-B5AE-A4F79A943B7A}"/>
              </a:ext>
            </a:extLst>
          </p:cNvPr>
          <p:cNvSpPr>
            <a:spLocks noGrp="1"/>
          </p:cNvSpPr>
          <p:nvPr>
            <p:ph type="title"/>
          </p:nvPr>
        </p:nvSpPr>
        <p:spPr>
          <a:xfrm>
            <a:off x="1017639" y="38981"/>
            <a:ext cx="7183761" cy="746936"/>
          </a:xfrm>
        </p:spPr>
        <p:txBody>
          <a:bodyPr>
            <a:normAutofit/>
          </a:bodyPr>
          <a:lstStyle/>
          <a:p>
            <a:r>
              <a:rPr lang="en-US" sz="2100" b="1" dirty="0"/>
              <a:t>Finding Talent</a:t>
            </a:r>
          </a:p>
        </p:txBody>
      </p:sp>
      <p:graphicFrame>
        <p:nvGraphicFramePr>
          <p:cNvPr id="7" name="Table 6">
            <a:extLst>
              <a:ext uri="{FF2B5EF4-FFF2-40B4-BE49-F238E27FC236}">
                <a16:creationId xmlns:a16="http://schemas.microsoft.com/office/drawing/2014/main" id="{FE43AA7D-1EFA-7546-AFB1-0150EAC344A3}"/>
              </a:ext>
            </a:extLst>
          </p:cNvPr>
          <p:cNvGraphicFramePr>
            <a:graphicFrameLocks noGrp="1"/>
          </p:cNvGraphicFramePr>
          <p:nvPr/>
        </p:nvGraphicFramePr>
        <p:xfrm>
          <a:off x="1084006" y="778598"/>
          <a:ext cx="7411067" cy="4101217"/>
        </p:xfrm>
        <a:graphic>
          <a:graphicData uri="http://schemas.openxmlformats.org/drawingml/2006/table">
            <a:tbl>
              <a:tblPr>
                <a:tableStyleId>{5C22544A-7EE6-4342-B048-85BDC9FD1C3A}</a:tableStyleId>
              </a:tblPr>
              <a:tblGrid>
                <a:gridCol w="2953365">
                  <a:extLst>
                    <a:ext uri="{9D8B030D-6E8A-4147-A177-3AD203B41FA5}">
                      <a16:colId xmlns:a16="http://schemas.microsoft.com/office/drawing/2014/main" val="1011712744"/>
                    </a:ext>
                  </a:extLst>
                </a:gridCol>
                <a:gridCol w="497759">
                  <a:extLst>
                    <a:ext uri="{9D8B030D-6E8A-4147-A177-3AD203B41FA5}">
                      <a16:colId xmlns:a16="http://schemas.microsoft.com/office/drawing/2014/main" val="2319406230"/>
                    </a:ext>
                  </a:extLst>
                </a:gridCol>
                <a:gridCol w="497758">
                  <a:extLst>
                    <a:ext uri="{9D8B030D-6E8A-4147-A177-3AD203B41FA5}">
                      <a16:colId xmlns:a16="http://schemas.microsoft.com/office/drawing/2014/main" val="2724055890"/>
                    </a:ext>
                  </a:extLst>
                </a:gridCol>
                <a:gridCol w="2975487">
                  <a:extLst>
                    <a:ext uri="{9D8B030D-6E8A-4147-A177-3AD203B41FA5}">
                      <a16:colId xmlns:a16="http://schemas.microsoft.com/office/drawing/2014/main" val="2021340830"/>
                    </a:ext>
                  </a:extLst>
                </a:gridCol>
                <a:gridCol w="457025">
                  <a:extLst>
                    <a:ext uri="{9D8B030D-6E8A-4147-A177-3AD203B41FA5}">
                      <a16:colId xmlns:a16="http://schemas.microsoft.com/office/drawing/2014/main" val="2420275611"/>
                    </a:ext>
                  </a:extLst>
                </a:gridCol>
                <a:gridCol w="29673">
                  <a:extLst>
                    <a:ext uri="{9D8B030D-6E8A-4147-A177-3AD203B41FA5}">
                      <a16:colId xmlns:a16="http://schemas.microsoft.com/office/drawing/2014/main" val="3556302684"/>
                    </a:ext>
                  </a:extLst>
                </a:gridCol>
              </a:tblGrid>
              <a:tr h="695617">
                <a:tc>
                  <a:txBody>
                    <a:bodyPr/>
                    <a:lstStyle/>
                    <a:p>
                      <a:pPr marL="0" marR="0">
                        <a:spcBef>
                          <a:spcPts val="0"/>
                        </a:spcBef>
                        <a:spcAft>
                          <a:spcPts val="0"/>
                        </a:spcAft>
                      </a:pPr>
                      <a:r>
                        <a:rPr lang="en-US" sz="1400" b="1" u="none" kern="80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Popular Recruitment Tools </a:t>
                      </a:r>
                      <a:br>
                        <a:rPr lang="en-US" sz="1400" b="1" u="none" kern="80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br>
                      <a:r>
                        <a:rPr lang="en-US" sz="1400" u="none" kern="80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(Statewide, All industries, 2023)</a:t>
                      </a:r>
                      <a:endParaRPr lang="en-US" sz="1400" u="none" kern="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096" marR="8096" marT="8096"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88279"/>
                    </a:solidFill>
                  </a:tcPr>
                </a:tc>
                <a:tc>
                  <a:txBody>
                    <a:bodyPr/>
                    <a:lstStyle/>
                    <a:p>
                      <a:pPr marL="0" marR="0" algn="ctr">
                        <a:spcBef>
                          <a:spcPts val="0"/>
                        </a:spcBef>
                        <a:spcAft>
                          <a:spcPts val="0"/>
                        </a:spcAft>
                      </a:pPr>
                      <a:r>
                        <a:rPr lang="en-US" sz="1400" b="1" u="none" kern="80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a:t>
                      </a:r>
                      <a:endParaRPr lang="en-US" sz="1400" u="none" kern="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096" marR="8096" marT="8096"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88279"/>
                    </a:solidFill>
                  </a:tcPr>
                </a:tc>
                <a:tc>
                  <a:txBody>
                    <a:bodyPr/>
                    <a:lstStyle/>
                    <a:p>
                      <a:pPr marL="0" marR="0">
                        <a:spcBef>
                          <a:spcPts val="0"/>
                        </a:spcBef>
                        <a:spcAft>
                          <a:spcPts val="0"/>
                        </a:spcAft>
                      </a:pPr>
                      <a:r>
                        <a:rPr lang="en-US" sz="1400" b="1" u="none" strike="noStrike" kern="80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US" sz="1400" u="none" kern="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400" b="1" u="none" kern="80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Most Successful Recruitment Tool </a:t>
                      </a:r>
                      <a:r>
                        <a:rPr lang="en-US" sz="1400" u="none" kern="80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(Statewide, All industries, 2023)</a:t>
                      </a:r>
                      <a:endParaRPr lang="en-US" sz="1400" u="none" kern="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88279"/>
                    </a:solidFill>
                  </a:tcPr>
                </a:tc>
                <a:tc>
                  <a:txBody>
                    <a:bodyPr/>
                    <a:lstStyle/>
                    <a:p>
                      <a:pPr marL="0" marR="0" algn="ctr">
                        <a:spcBef>
                          <a:spcPts val="0"/>
                        </a:spcBef>
                        <a:spcAft>
                          <a:spcPts val="0"/>
                        </a:spcAft>
                      </a:pPr>
                      <a:r>
                        <a:rPr lang="en-US" sz="1400" b="1" u="none" kern="80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a:t>
                      </a:r>
                      <a:endParaRPr lang="en-US" sz="1400" u="none" kern="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88279"/>
                    </a:solidFill>
                  </a:tcPr>
                </a:tc>
                <a:tc>
                  <a:txBody>
                    <a:bodyPr/>
                    <a:lstStyle/>
                    <a:p>
                      <a:pPr marL="0" marR="0">
                        <a:spcBef>
                          <a:spcPts val="0"/>
                        </a:spcBef>
                        <a:spcAft>
                          <a:spcPts val="0"/>
                        </a:spcAft>
                      </a:pPr>
                      <a:r>
                        <a:rPr lang="en-US" sz="900" kern="800">
                          <a:effectLst/>
                        </a:rPr>
                        <a:t> </a:t>
                      </a:r>
                      <a:endParaRPr lang="en-US" sz="900" kern="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92393727"/>
                  </a:ext>
                </a:extLst>
              </a:tr>
              <a:tr h="414165">
                <a:tc>
                  <a:txBody>
                    <a:bodyPr/>
                    <a:lstStyle/>
                    <a:p>
                      <a:pPr algn="l" fontAlgn="b"/>
                      <a:r>
                        <a:rPr lang="en-US" sz="1200" b="0" i="0" u="none" strike="noStrike" dirty="0">
                          <a:solidFill>
                            <a:srgbClr val="000000"/>
                          </a:solidFill>
                          <a:effectLst/>
                          <a:latin typeface="Century Gothic" panose="020B0502020202020204" pitchFamily="34" charset="0"/>
                        </a:rPr>
                        <a:t>Word of mouth / Networking through current employees / Referrals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entury Gothic" panose="020B0502020202020204" pitchFamily="34" charset="0"/>
                        </a:rPr>
                        <a:t>78%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41275" marR="0" algn="ctr">
                        <a:spcBef>
                          <a:spcPts val="0"/>
                        </a:spcBef>
                        <a:spcAft>
                          <a:spcPts val="0"/>
                        </a:spcAft>
                      </a:pPr>
                      <a:r>
                        <a:rPr lang="ar-SA" sz="1200" b="0" i="0" kern="800" dirty="0">
                          <a:effectLst/>
                          <a:latin typeface="Century Gothic" panose="020B0502020202020204" pitchFamily="34" charset="0"/>
                        </a:rPr>
                        <a:t> </a:t>
                      </a:r>
                      <a:endParaRPr lang="en-US" sz="1200" b="0" i="0" kern="8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200" b="0" i="0" u="none" strike="noStrike">
                          <a:solidFill>
                            <a:srgbClr val="000000"/>
                          </a:solidFill>
                          <a:effectLst/>
                          <a:latin typeface="Century Gothic" panose="020B0502020202020204" pitchFamily="34" charset="0"/>
                        </a:rPr>
                        <a:t>Word of mouth / Networking through current employees / Referrals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entury Gothic" panose="020B0502020202020204" pitchFamily="34" charset="0"/>
                        </a:rPr>
                        <a:t>56%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900" kern="800">
                          <a:effectLst/>
                        </a:rPr>
                        <a:t> </a:t>
                      </a:r>
                      <a:endParaRPr lang="en-US" sz="900" kern="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39411214"/>
                  </a:ext>
                </a:extLst>
              </a:tr>
              <a:tr h="319791">
                <a:tc>
                  <a:txBody>
                    <a:bodyPr/>
                    <a:lstStyle/>
                    <a:p>
                      <a:pPr algn="l" fontAlgn="b"/>
                      <a:r>
                        <a:rPr lang="en-US" sz="1200" b="0" i="0" u="none" strike="noStrike" dirty="0">
                          <a:solidFill>
                            <a:srgbClr val="000000"/>
                          </a:solidFill>
                          <a:effectLst/>
                          <a:latin typeface="Century Gothic" panose="020B0502020202020204" pitchFamily="34" charset="0"/>
                        </a:rPr>
                        <a:t>Indeed</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algn="ctr" fontAlgn="b"/>
                      <a:r>
                        <a:rPr lang="en-US" sz="1200" b="0" i="0" u="none" strike="noStrike" dirty="0">
                          <a:solidFill>
                            <a:srgbClr val="000000"/>
                          </a:solidFill>
                          <a:effectLst/>
                          <a:latin typeface="Century Gothic" panose="020B0502020202020204" pitchFamily="34" charset="0"/>
                        </a:rPr>
                        <a:t>73%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marL="41275" marR="0" algn="ctr">
                        <a:spcBef>
                          <a:spcPts val="0"/>
                        </a:spcBef>
                        <a:spcAft>
                          <a:spcPts val="0"/>
                        </a:spcAft>
                      </a:pPr>
                      <a:endParaRPr lang="en-US" sz="1200" b="0" i="0" kern="8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200" b="0" i="0" u="none" strike="noStrike">
                          <a:solidFill>
                            <a:srgbClr val="000000"/>
                          </a:solidFill>
                          <a:effectLst/>
                          <a:latin typeface="Century Gothic" panose="020B0502020202020204" pitchFamily="34" charset="0"/>
                        </a:rPr>
                        <a:t>Indeed</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algn="ctr" fontAlgn="b"/>
                      <a:r>
                        <a:rPr lang="en-US" sz="1200" b="0" i="0" u="none" strike="noStrike" dirty="0">
                          <a:solidFill>
                            <a:srgbClr val="000000"/>
                          </a:solidFill>
                          <a:effectLst/>
                          <a:latin typeface="Century Gothic" panose="020B0502020202020204" pitchFamily="34" charset="0"/>
                        </a:rPr>
                        <a:t>52%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marL="0" marR="0">
                        <a:spcBef>
                          <a:spcPts val="0"/>
                        </a:spcBef>
                        <a:spcAft>
                          <a:spcPts val="0"/>
                        </a:spcAft>
                      </a:pPr>
                      <a:endParaRPr lang="en-US" sz="900" kern="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56851908"/>
                  </a:ext>
                </a:extLst>
              </a:tr>
              <a:tr h="309827">
                <a:tc>
                  <a:txBody>
                    <a:bodyPr/>
                    <a:lstStyle/>
                    <a:p>
                      <a:pPr algn="l" fontAlgn="b"/>
                      <a:r>
                        <a:rPr lang="en-US" sz="1200" b="0" i="0" u="none" strike="noStrike" dirty="0">
                          <a:solidFill>
                            <a:srgbClr val="000000"/>
                          </a:solidFill>
                          <a:effectLst/>
                          <a:latin typeface="Century Gothic" panose="020B0502020202020204" pitchFamily="34" charset="0"/>
                        </a:rPr>
                        <a:t>Company website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entury Gothic" panose="020B0502020202020204" pitchFamily="34" charset="0"/>
                        </a:rPr>
                        <a:t>63%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41275" marR="0" algn="ctr">
                        <a:spcBef>
                          <a:spcPts val="0"/>
                        </a:spcBef>
                        <a:spcAft>
                          <a:spcPts val="0"/>
                        </a:spcAft>
                      </a:pPr>
                      <a:r>
                        <a:rPr lang="en-US" sz="1200" b="0" i="0" kern="800" dirty="0">
                          <a:effectLst/>
                          <a:latin typeface="Century Gothic" panose="020B0502020202020204" pitchFamily="34" charset="0"/>
                        </a:rPr>
                        <a:t> </a:t>
                      </a:r>
                      <a:endParaRPr lang="en-US" sz="1200" b="0" i="0" kern="8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200" b="0" i="0" u="none" strike="noStrike">
                          <a:solidFill>
                            <a:srgbClr val="000000"/>
                          </a:solidFill>
                          <a:effectLst/>
                          <a:latin typeface="Century Gothic" panose="020B0502020202020204" pitchFamily="34" charset="0"/>
                        </a:rPr>
                        <a:t>Company website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entury Gothic" panose="020B0502020202020204" pitchFamily="34" charset="0"/>
                        </a:rPr>
                        <a:t>20%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900" kern="800">
                          <a:effectLst/>
                        </a:rPr>
                        <a:t> </a:t>
                      </a:r>
                      <a:endParaRPr lang="en-US" sz="900" kern="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31972765"/>
                  </a:ext>
                </a:extLst>
              </a:tr>
              <a:tr h="414165">
                <a:tc>
                  <a:txBody>
                    <a:bodyPr/>
                    <a:lstStyle/>
                    <a:p>
                      <a:pPr algn="l" fontAlgn="b"/>
                      <a:r>
                        <a:rPr lang="en-US" sz="1200" b="0" i="0" u="none" strike="noStrike">
                          <a:solidFill>
                            <a:srgbClr val="000000"/>
                          </a:solidFill>
                          <a:effectLst/>
                          <a:latin typeface="Century Gothic" panose="020B0502020202020204" pitchFamily="34" charset="0"/>
                        </a:rPr>
                        <a:t>NYS Dept. of Labor/NYS Job Bank</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algn="ctr" fontAlgn="b"/>
                      <a:r>
                        <a:rPr lang="en-US" sz="1200" b="0" i="0" u="none" strike="noStrike" dirty="0">
                          <a:solidFill>
                            <a:srgbClr val="000000"/>
                          </a:solidFill>
                          <a:effectLst/>
                          <a:latin typeface="Century Gothic" panose="020B0502020202020204" pitchFamily="34" charset="0"/>
                        </a:rPr>
                        <a:t>52%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marL="41275" marR="0" algn="ctr">
                        <a:spcBef>
                          <a:spcPts val="0"/>
                        </a:spcBef>
                        <a:spcAft>
                          <a:spcPts val="0"/>
                        </a:spcAft>
                      </a:pPr>
                      <a:r>
                        <a:rPr lang="en-US" sz="1200" b="0" i="0" kern="800" dirty="0">
                          <a:effectLst/>
                          <a:latin typeface="Century Gothic" panose="020B0502020202020204" pitchFamily="34" charset="0"/>
                        </a:rPr>
                        <a:t> </a:t>
                      </a:r>
                      <a:endParaRPr lang="en-US" sz="1200" b="0" i="0" kern="8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200" b="0" i="0" u="none" strike="noStrike" dirty="0">
                          <a:solidFill>
                            <a:srgbClr val="000000"/>
                          </a:solidFill>
                          <a:effectLst/>
                          <a:latin typeface="Century Gothic" panose="020B0502020202020204" pitchFamily="34" charset="0"/>
                        </a:rPr>
                        <a:t>Third-party recruiter/head-hunter/staffing firm</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algn="ctr" fontAlgn="b"/>
                      <a:r>
                        <a:rPr lang="en-US" sz="1200" b="0" i="0" u="none" strike="noStrike" dirty="0">
                          <a:solidFill>
                            <a:srgbClr val="000000"/>
                          </a:solidFill>
                          <a:effectLst/>
                          <a:latin typeface="Century Gothic" panose="020B0502020202020204" pitchFamily="34" charset="0"/>
                        </a:rPr>
                        <a:t>15%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marL="0" marR="0">
                        <a:spcBef>
                          <a:spcPts val="0"/>
                        </a:spcBef>
                        <a:spcAft>
                          <a:spcPts val="0"/>
                        </a:spcAft>
                      </a:pPr>
                      <a:r>
                        <a:rPr lang="en-US" sz="900" kern="800" dirty="0">
                          <a:effectLst/>
                        </a:rPr>
                        <a:t> </a:t>
                      </a:r>
                      <a:endParaRPr lang="en-US" sz="900" kern="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3285243604"/>
                  </a:ext>
                </a:extLst>
              </a:tr>
              <a:tr h="269275">
                <a:tc>
                  <a:txBody>
                    <a:bodyPr/>
                    <a:lstStyle/>
                    <a:p>
                      <a:pPr algn="l" fontAlgn="b"/>
                      <a:r>
                        <a:rPr lang="en-US" sz="1200" b="0" i="0" u="none" strike="noStrike" dirty="0">
                          <a:solidFill>
                            <a:srgbClr val="000000"/>
                          </a:solidFill>
                          <a:effectLst/>
                          <a:latin typeface="Century Gothic" panose="020B0502020202020204" pitchFamily="34" charset="0"/>
                        </a:rPr>
                        <a:t>Facebook</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entury Gothic" panose="020B0502020202020204" pitchFamily="34" charset="0"/>
                        </a:rPr>
                        <a:t>45%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41275" marR="0" algn="ctr">
                        <a:spcBef>
                          <a:spcPts val="0"/>
                        </a:spcBef>
                        <a:spcAft>
                          <a:spcPts val="0"/>
                        </a:spcAft>
                      </a:pPr>
                      <a:r>
                        <a:rPr lang="en-US" sz="1200" b="0" i="0" kern="800" dirty="0">
                          <a:effectLst/>
                          <a:latin typeface="Century Gothic" panose="020B0502020202020204" pitchFamily="34" charset="0"/>
                        </a:rPr>
                        <a:t> </a:t>
                      </a:r>
                      <a:endParaRPr lang="en-US" sz="1200" b="0" i="0" kern="8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200" b="0" i="0" u="none" strike="noStrike" dirty="0">
                          <a:solidFill>
                            <a:srgbClr val="000000"/>
                          </a:solidFill>
                          <a:effectLst/>
                          <a:latin typeface="Century Gothic" panose="020B0502020202020204" pitchFamily="34" charset="0"/>
                        </a:rPr>
                        <a:t>Facebook</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entury Gothic" panose="020B0502020202020204" pitchFamily="34" charset="0"/>
                        </a:rPr>
                        <a:t>13%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900" kern="800" dirty="0">
                          <a:effectLst/>
                        </a:rPr>
                        <a:t> </a:t>
                      </a:r>
                      <a:endParaRPr lang="en-US" sz="900" kern="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41956572"/>
                  </a:ext>
                </a:extLst>
              </a:tr>
              <a:tr h="309827">
                <a:tc>
                  <a:txBody>
                    <a:bodyPr/>
                    <a:lstStyle/>
                    <a:p>
                      <a:pPr algn="l" fontAlgn="b"/>
                      <a:r>
                        <a:rPr lang="en-US" sz="1200" b="0" i="0" u="none" strike="noStrike" dirty="0">
                          <a:solidFill>
                            <a:srgbClr val="000000"/>
                          </a:solidFill>
                          <a:effectLst/>
                          <a:latin typeface="Century Gothic" panose="020B0502020202020204" pitchFamily="34" charset="0"/>
                        </a:rPr>
                        <a:t>LinkedIn</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algn="ctr" fontAlgn="b"/>
                      <a:r>
                        <a:rPr lang="en-US" sz="1200" b="0" i="0" u="none" strike="noStrike" dirty="0">
                          <a:solidFill>
                            <a:srgbClr val="000000"/>
                          </a:solidFill>
                          <a:effectLst/>
                          <a:latin typeface="Century Gothic" panose="020B0502020202020204" pitchFamily="34" charset="0"/>
                        </a:rPr>
                        <a:t>40%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marL="41275" marR="0" algn="ctr">
                        <a:spcBef>
                          <a:spcPts val="0"/>
                        </a:spcBef>
                        <a:spcAft>
                          <a:spcPts val="0"/>
                        </a:spcAft>
                      </a:pPr>
                      <a:r>
                        <a:rPr lang="ar-SA" sz="1200" b="0" i="0" kern="800" dirty="0">
                          <a:effectLst/>
                          <a:latin typeface="Century Gothic" panose="020B0502020202020204" pitchFamily="34" charset="0"/>
                        </a:rPr>
                        <a:t> </a:t>
                      </a:r>
                      <a:endParaRPr lang="en-US" sz="1200" b="0" i="0" kern="8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200" b="0" i="0" u="none" strike="noStrike" dirty="0">
                          <a:solidFill>
                            <a:srgbClr val="000000"/>
                          </a:solidFill>
                          <a:effectLst/>
                          <a:latin typeface="Century Gothic" panose="020B0502020202020204" pitchFamily="34" charset="0"/>
                        </a:rPr>
                        <a:t>LinkedIn</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algn="ctr" fontAlgn="b"/>
                      <a:r>
                        <a:rPr lang="en-US" sz="1200" b="0" i="0" u="none" strike="noStrike" dirty="0">
                          <a:solidFill>
                            <a:srgbClr val="000000"/>
                          </a:solidFill>
                          <a:effectLst/>
                          <a:latin typeface="Century Gothic" panose="020B0502020202020204" pitchFamily="34" charset="0"/>
                        </a:rPr>
                        <a:t>12%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marL="0" marR="0">
                        <a:spcBef>
                          <a:spcPts val="0"/>
                        </a:spcBef>
                        <a:spcAft>
                          <a:spcPts val="0"/>
                        </a:spcAft>
                      </a:pPr>
                      <a:r>
                        <a:rPr lang="en-US" sz="900" kern="800" dirty="0">
                          <a:effectLst/>
                        </a:rPr>
                        <a:t> </a:t>
                      </a:r>
                      <a:endParaRPr lang="en-US" sz="900" kern="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315903164"/>
                  </a:ext>
                </a:extLst>
              </a:tr>
              <a:tr h="414165">
                <a:tc>
                  <a:txBody>
                    <a:bodyPr/>
                    <a:lstStyle/>
                    <a:p>
                      <a:pPr algn="l" fontAlgn="b"/>
                      <a:r>
                        <a:rPr lang="en-US" sz="1200" b="0" i="0" u="none" strike="noStrike" dirty="0">
                          <a:solidFill>
                            <a:srgbClr val="000000"/>
                          </a:solidFill>
                          <a:effectLst/>
                          <a:latin typeface="Century Gothic" panose="020B0502020202020204" pitchFamily="34" charset="0"/>
                        </a:rPr>
                        <a:t>Third-party recruiter / staffing firm /</a:t>
                      </a:r>
                      <a:br>
                        <a:rPr lang="en-US" sz="1200" b="0" i="0" u="none" strike="noStrike" dirty="0">
                          <a:solidFill>
                            <a:srgbClr val="000000"/>
                          </a:solidFill>
                          <a:effectLst/>
                          <a:latin typeface="Century Gothic" panose="020B0502020202020204" pitchFamily="34" charset="0"/>
                        </a:rPr>
                      </a:br>
                      <a:r>
                        <a:rPr lang="en-US" sz="1200" b="0" i="0" u="none" strike="noStrike" dirty="0">
                          <a:solidFill>
                            <a:srgbClr val="000000"/>
                          </a:solidFill>
                          <a:effectLst/>
                          <a:latin typeface="Century Gothic" panose="020B0502020202020204" pitchFamily="34" charset="0"/>
                        </a:rPr>
                        <a:t>head-hunter</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entury Gothic" panose="020B0502020202020204" pitchFamily="34" charset="0"/>
                        </a:rPr>
                        <a:t>32%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41275" marR="0" algn="ctr">
                        <a:spcBef>
                          <a:spcPts val="0"/>
                        </a:spcBef>
                        <a:spcAft>
                          <a:spcPts val="0"/>
                        </a:spcAft>
                      </a:pPr>
                      <a:r>
                        <a:rPr lang="ar-SA" sz="1200" b="0" i="0" kern="800" dirty="0">
                          <a:effectLst/>
                          <a:latin typeface="Century Gothic" panose="020B0502020202020204" pitchFamily="34" charset="0"/>
                        </a:rPr>
                        <a:t> </a:t>
                      </a:r>
                      <a:endParaRPr lang="en-US" sz="1200" b="0" i="0" kern="8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41275" marR="0">
                        <a:spcBef>
                          <a:spcPts val="0"/>
                        </a:spcBef>
                        <a:spcAft>
                          <a:spcPts val="0"/>
                        </a:spcAft>
                      </a:pPr>
                      <a:endParaRPr lang="en-US" sz="1200" b="0" i="0" kern="8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0"/>
                        </a:spcBef>
                        <a:spcAft>
                          <a:spcPts val="0"/>
                        </a:spcAft>
                      </a:pPr>
                      <a:endParaRPr lang="en-US" sz="1200" b="0" i="0" kern="8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900" kern="800" dirty="0">
                          <a:effectLst/>
                        </a:rPr>
                        <a:t> </a:t>
                      </a:r>
                      <a:endParaRPr lang="en-US" sz="900" kern="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25758467"/>
                  </a:ext>
                </a:extLst>
              </a:tr>
              <a:tr h="333063">
                <a:tc>
                  <a:txBody>
                    <a:bodyPr/>
                    <a:lstStyle/>
                    <a:p>
                      <a:pPr algn="l" fontAlgn="b"/>
                      <a:r>
                        <a:rPr lang="en-US" sz="1200" b="0" i="0" u="none" strike="noStrike" dirty="0">
                          <a:solidFill>
                            <a:srgbClr val="000000"/>
                          </a:solidFill>
                          <a:effectLst/>
                          <a:latin typeface="Century Gothic" panose="020B0502020202020204" pitchFamily="34" charset="0"/>
                        </a:rPr>
                        <a:t>In-person career fairs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algn="ctr" fontAlgn="b"/>
                      <a:r>
                        <a:rPr lang="en-US" sz="1200" b="0" i="0" u="none" strike="noStrike" dirty="0">
                          <a:solidFill>
                            <a:srgbClr val="000000"/>
                          </a:solidFill>
                          <a:effectLst/>
                          <a:latin typeface="Century Gothic" panose="020B0502020202020204" pitchFamily="34" charset="0"/>
                        </a:rPr>
                        <a:t>32%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marL="41275" marR="0" algn="ctr">
                        <a:spcBef>
                          <a:spcPts val="0"/>
                        </a:spcBef>
                        <a:spcAft>
                          <a:spcPts val="0"/>
                        </a:spcAft>
                      </a:pPr>
                      <a:r>
                        <a:rPr lang="ar-SA" sz="1200" b="0" i="0" kern="800" dirty="0">
                          <a:effectLst/>
                          <a:latin typeface="Century Gothic" panose="020B0502020202020204" pitchFamily="34" charset="0"/>
                        </a:rPr>
                        <a:t> </a:t>
                      </a:r>
                      <a:endParaRPr lang="en-US" sz="1200" b="0" i="0" kern="8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41275" marR="0">
                        <a:spcBef>
                          <a:spcPts val="0"/>
                        </a:spcBef>
                        <a:spcAft>
                          <a:spcPts val="0"/>
                        </a:spcAft>
                      </a:pPr>
                      <a:endParaRPr lang="en-US" sz="1200" b="0" i="0" kern="8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0"/>
                        </a:spcBef>
                        <a:spcAft>
                          <a:spcPts val="0"/>
                        </a:spcAft>
                      </a:pPr>
                      <a:endParaRPr lang="en-US" sz="1200" b="0" i="0" kern="8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900" kern="800" dirty="0">
                          <a:effectLst/>
                        </a:rPr>
                        <a:t> </a:t>
                      </a:r>
                      <a:endParaRPr lang="en-US" sz="900" kern="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54503109"/>
                  </a:ext>
                </a:extLst>
              </a:tr>
              <a:tr h="321153">
                <a:tc>
                  <a:txBody>
                    <a:bodyPr/>
                    <a:lstStyle/>
                    <a:p>
                      <a:pPr algn="l" fontAlgn="b"/>
                      <a:r>
                        <a:rPr lang="en-US" sz="1200" b="0" i="0" u="none" strike="noStrike" dirty="0">
                          <a:solidFill>
                            <a:srgbClr val="000000"/>
                          </a:solidFill>
                          <a:effectLst/>
                          <a:latin typeface="Century Gothic" panose="020B0502020202020204" pitchFamily="34" charset="0"/>
                        </a:rPr>
                        <a:t>Direct campus recruiting/college fairs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entury Gothic" panose="020B0502020202020204" pitchFamily="34" charset="0"/>
                        </a:rPr>
                        <a:t>27%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41275" marR="0" algn="ctr">
                        <a:spcBef>
                          <a:spcPts val="0"/>
                        </a:spcBef>
                        <a:spcAft>
                          <a:spcPts val="0"/>
                        </a:spcAft>
                      </a:pPr>
                      <a:endParaRPr lang="en-US" sz="1200" b="0" i="0" kern="8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41275" marR="0">
                        <a:spcBef>
                          <a:spcPts val="0"/>
                        </a:spcBef>
                        <a:spcAft>
                          <a:spcPts val="0"/>
                        </a:spcAft>
                      </a:pPr>
                      <a:endParaRPr lang="en-US" sz="1200" b="0" i="0" kern="8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0"/>
                        </a:spcBef>
                        <a:spcAft>
                          <a:spcPts val="0"/>
                        </a:spcAft>
                      </a:pPr>
                      <a:endParaRPr lang="en-US" sz="1200" b="0" i="0" kern="8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spcBef>
                          <a:spcPts val="0"/>
                        </a:spcBef>
                        <a:spcAft>
                          <a:spcPts val="0"/>
                        </a:spcAft>
                      </a:pPr>
                      <a:endParaRPr lang="en-US" sz="900" kern="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0589185"/>
                  </a:ext>
                </a:extLst>
              </a:tr>
              <a:tr h="300169">
                <a:tc>
                  <a:txBody>
                    <a:bodyPr/>
                    <a:lstStyle/>
                    <a:p>
                      <a:pPr algn="l" fontAlgn="b"/>
                      <a:r>
                        <a:rPr lang="en-US" sz="1200" b="0" i="0" u="none" strike="noStrike">
                          <a:solidFill>
                            <a:srgbClr val="000000"/>
                          </a:solidFill>
                          <a:effectLst/>
                          <a:latin typeface="Century Gothic" panose="020B0502020202020204" pitchFamily="34" charset="0"/>
                        </a:rPr>
                        <a:t>Handshake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algn="ctr" fontAlgn="b"/>
                      <a:r>
                        <a:rPr lang="en-US" sz="1200" b="0" i="0" u="none" strike="noStrike" dirty="0">
                          <a:solidFill>
                            <a:srgbClr val="000000"/>
                          </a:solidFill>
                          <a:effectLst/>
                          <a:latin typeface="Century Gothic" panose="020B0502020202020204" pitchFamily="34" charset="0"/>
                        </a:rPr>
                        <a:t>21%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marL="41275" marR="0" algn="ctr">
                        <a:spcBef>
                          <a:spcPts val="0"/>
                        </a:spcBef>
                        <a:spcAft>
                          <a:spcPts val="0"/>
                        </a:spcAft>
                      </a:pPr>
                      <a:endParaRPr lang="en-US" sz="1200" b="0" i="0" kern="8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41275" marR="0">
                        <a:spcBef>
                          <a:spcPts val="0"/>
                        </a:spcBef>
                        <a:spcAft>
                          <a:spcPts val="0"/>
                        </a:spcAft>
                      </a:pPr>
                      <a:endParaRPr lang="en-US" sz="1200" b="0" i="0" kern="8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0"/>
                        </a:spcBef>
                        <a:spcAft>
                          <a:spcPts val="0"/>
                        </a:spcAft>
                      </a:pPr>
                      <a:endParaRPr lang="en-US" sz="1200" b="0" i="0" kern="8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spcBef>
                          <a:spcPts val="0"/>
                        </a:spcBef>
                        <a:spcAft>
                          <a:spcPts val="0"/>
                        </a:spcAft>
                      </a:pPr>
                      <a:endParaRPr lang="en-US" sz="900" kern="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68120297"/>
                  </a:ext>
                </a:extLst>
              </a:tr>
            </a:tbl>
          </a:graphicData>
        </a:graphic>
      </p:graphicFrame>
    </p:spTree>
    <p:extLst>
      <p:ext uri="{BB962C8B-B14F-4D97-AF65-F5344CB8AC3E}">
        <p14:creationId xmlns:p14="http://schemas.microsoft.com/office/powerpoint/2010/main" val="287527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362232F-7EE4-F044-A137-28589BCAEF1D}"/>
              </a:ext>
            </a:extLst>
          </p:cNvPr>
          <p:cNvPicPr>
            <a:picLocks noChangeAspect="1"/>
          </p:cNvPicPr>
          <p:nvPr/>
        </p:nvPicPr>
        <p:blipFill rotWithShape="1">
          <a:blip r:embed="rId3"/>
          <a:srcRect t="23391" r="9091"/>
          <a:stretch/>
        </p:blipFill>
        <p:spPr>
          <a:xfrm>
            <a:off x="15" y="7"/>
            <a:ext cx="9143985" cy="5143493"/>
          </a:xfrm>
          <a:prstGeom prst="rect">
            <a:avLst/>
          </a:prstGeom>
        </p:spPr>
      </p:pic>
      <p:sp>
        <p:nvSpPr>
          <p:cNvPr id="2" name="Rectangle 1">
            <a:extLst>
              <a:ext uri="{FF2B5EF4-FFF2-40B4-BE49-F238E27FC236}">
                <a16:creationId xmlns:a16="http://schemas.microsoft.com/office/drawing/2014/main" id="{2D24E06D-25E3-A53E-5AE2-65396A527F82}"/>
              </a:ext>
            </a:extLst>
          </p:cNvPr>
          <p:cNvSpPr/>
          <p:nvPr/>
        </p:nvSpPr>
        <p:spPr>
          <a:xfrm>
            <a:off x="1113576" y="0"/>
            <a:ext cx="6590923" cy="5143500"/>
          </a:xfrm>
          <a:prstGeom prst="rect">
            <a:avLst/>
          </a:prstGeom>
          <a:solidFill>
            <a:schemeClr val="bg1">
              <a:alpha val="78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a:ea typeface="+mn-ea"/>
              <a:cs typeface="+mn-cs"/>
            </a:endParaRPr>
          </a:p>
        </p:txBody>
      </p:sp>
      <p:graphicFrame>
        <p:nvGraphicFramePr>
          <p:cNvPr id="11" name="Table 10">
            <a:extLst>
              <a:ext uri="{FF2B5EF4-FFF2-40B4-BE49-F238E27FC236}">
                <a16:creationId xmlns:a16="http://schemas.microsoft.com/office/drawing/2014/main" id="{8107FE1A-63FE-2C44-9119-6F55D562288C}"/>
              </a:ext>
            </a:extLst>
          </p:cNvPr>
          <p:cNvGraphicFramePr>
            <a:graphicFrameLocks noGrp="1"/>
          </p:cNvGraphicFramePr>
          <p:nvPr/>
        </p:nvGraphicFramePr>
        <p:xfrm>
          <a:off x="1729213" y="775346"/>
          <a:ext cx="5267169" cy="3395231"/>
        </p:xfrm>
        <a:graphic>
          <a:graphicData uri="http://schemas.openxmlformats.org/drawingml/2006/table">
            <a:tbl>
              <a:tblPr>
                <a:tableStyleId>{5C22544A-7EE6-4342-B048-85BDC9FD1C3A}</a:tableStyleId>
              </a:tblPr>
              <a:tblGrid>
                <a:gridCol w="4471504">
                  <a:extLst>
                    <a:ext uri="{9D8B030D-6E8A-4147-A177-3AD203B41FA5}">
                      <a16:colId xmlns:a16="http://schemas.microsoft.com/office/drawing/2014/main" val="1042368359"/>
                    </a:ext>
                  </a:extLst>
                </a:gridCol>
                <a:gridCol w="795665">
                  <a:extLst>
                    <a:ext uri="{9D8B030D-6E8A-4147-A177-3AD203B41FA5}">
                      <a16:colId xmlns:a16="http://schemas.microsoft.com/office/drawing/2014/main" val="3418170778"/>
                    </a:ext>
                  </a:extLst>
                </a:gridCol>
              </a:tblGrid>
              <a:tr h="588185">
                <a:tc>
                  <a:txBody>
                    <a:bodyPr/>
                    <a:lstStyle/>
                    <a:p>
                      <a:pPr marL="0" marR="0">
                        <a:spcBef>
                          <a:spcPts val="0"/>
                        </a:spcBef>
                        <a:spcAft>
                          <a:spcPts val="0"/>
                        </a:spcAft>
                      </a:pPr>
                      <a:r>
                        <a:rPr lang="en-US" sz="1400" b="1" i="0" kern="800" dirty="0">
                          <a:solidFill>
                            <a:schemeClr val="bg1"/>
                          </a:solidFill>
                          <a:effectLst/>
                          <a:latin typeface="Century Gothic" panose="020B0502020202020204" pitchFamily="34" charset="0"/>
                        </a:rPr>
                        <a:t>Training Desired, but Not Provided</a:t>
                      </a:r>
                    </a:p>
                    <a:p>
                      <a:pPr marL="0" marR="0">
                        <a:spcBef>
                          <a:spcPts val="0"/>
                        </a:spcBef>
                        <a:spcAft>
                          <a:spcPts val="0"/>
                        </a:spcAft>
                      </a:pPr>
                      <a:r>
                        <a:rPr lang="en-US" sz="1400" b="0" i="0" kern="800" dirty="0">
                          <a:solidFill>
                            <a:schemeClr val="bg1"/>
                          </a:solidFill>
                          <a:effectLst/>
                          <a:latin typeface="Century Gothic" panose="020B0502020202020204" pitchFamily="34" charset="0"/>
                        </a:rPr>
                        <a:t>(Statewide, All industries, 2023)</a:t>
                      </a:r>
                      <a:endParaRPr lang="en-US" sz="1400" b="0" i="0" kern="80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0" marR="0" marT="0" marB="0" anchor="ctr">
                    <a:solidFill>
                      <a:srgbClr val="288279"/>
                    </a:solidFill>
                  </a:tcPr>
                </a:tc>
                <a:tc>
                  <a:txBody>
                    <a:bodyPr/>
                    <a:lstStyle/>
                    <a:p>
                      <a:pPr marL="0" marR="0" algn="ctr">
                        <a:spcBef>
                          <a:spcPts val="0"/>
                        </a:spcBef>
                        <a:spcAft>
                          <a:spcPts val="0"/>
                        </a:spcAft>
                      </a:pPr>
                      <a:r>
                        <a:rPr lang="en-US" sz="1400" b="1" i="0" kern="800" dirty="0">
                          <a:solidFill>
                            <a:schemeClr val="bg1"/>
                          </a:solidFill>
                          <a:effectLst/>
                          <a:latin typeface="Century Gothic" panose="020B0502020202020204" pitchFamily="34" charset="0"/>
                        </a:rPr>
                        <a:t>%</a:t>
                      </a:r>
                      <a:endParaRPr lang="en-US" sz="1400" b="1" i="0" kern="80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0" marR="0" marT="0" marB="0" anchor="ctr">
                    <a:solidFill>
                      <a:srgbClr val="288279"/>
                    </a:solidFill>
                  </a:tcPr>
                </a:tc>
                <a:extLst>
                  <a:ext uri="{0D108BD9-81ED-4DB2-BD59-A6C34878D82A}">
                    <a16:rowId xmlns:a16="http://schemas.microsoft.com/office/drawing/2014/main" val="2078437402"/>
                  </a:ext>
                </a:extLst>
              </a:tr>
              <a:tr h="311894">
                <a:tc>
                  <a:txBody>
                    <a:bodyPr/>
                    <a:lstStyle/>
                    <a:p>
                      <a:pPr algn="l" fontAlgn="b"/>
                      <a:r>
                        <a:rPr lang="en-US" sz="1300" b="0" i="0" u="none" strike="noStrike" dirty="0">
                          <a:solidFill>
                            <a:srgbClr val="000000"/>
                          </a:solidFill>
                          <a:effectLst/>
                          <a:latin typeface="Century Gothic" panose="020B0502020202020204" pitchFamily="34" charset="0"/>
                        </a:rPr>
                        <a:t>Management/leadership development or training</a:t>
                      </a:r>
                    </a:p>
                  </a:txBody>
                  <a:tcPr marL="9525" marR="9525" marT="9525" marB="0" anchor="ctr">
                    <a:noFill/>
                  </a:tcPr>
                </a:tc>
                <a:tc>
                  <a:txBody>
                    <a:bodyPr/>
                    <a:lstStyle/>
                    <a:p>
                      <a:pPr algn="ctr" fontAlgn="b"/>
                      <a:r>
                        <a:rPr lang="en-US" sz="1300" b="0" i="0" u="none" strike="noStrike" dirty="0">
                          <a:solidFill>
                            <a:srgbClr val="000000"/>
                          </a:solidFill>
                          <a:effectLst/>
                          <a:latin typeface="Century Gothic" panose="020B0502020202020204" pitchFamily="34" charset="0"/>
                        </a:rPr>
                        <a:t>28%</a:t>
                      </a:r>
                    </a:p>
                  </a:txBody>
                  <a:tcPr marL="9525" marR="9525" marT="9525" marB="0" anchor="ctr">
                    <a:noFill/>
                  </a:tcPr>
                </a:tc>
                <a:extLst>
                  <a:ext uri="{0D108BD9-81ED-4DB2-BD59-A6C34878D82A}">
                    <a16:rowId xmlns:a16="http://schemas.microsoft.com/office/drawing/2014/main" val="564130935"/>
                  </a:ext>
                </a:extLst>
              </a:tr>
              <a:tr h="311894">
                <a:tc>
                  <a:txBody>
                    <a:bodyPr/>
                    <a:lstStyle/>
                    <a:p>
                      <a:pPr algn="l" fontAlgn="b"/>
                      <a:r>
                        <a:rPr lang="en-US" sz="1300" b="0" i="0" u="none" strike="noStrike" dirty="0">
                          <a:solidFill>
                            <a:srgbClr val="000000"/>
                          </a:solidFill>
                          <a:effectLst/>
                          <a:latin typeface="Century Gothic" panose="020B0502020202020204" pitchFamily="34" charset="0"/>
                        </a:rPr>
                        <a:t>Mentoring/coaching</a:t>
                      </a:r>
                    </a:p>
                  </a:txBody>
                  <a:tcPr marL="9525" marR="9525" marT="9525" marB="0" anchor="ctr">
                    <a:solidFill>
                      <a:schemeClr val="bg1">
                        <a:lumMod val="75000"/>
                      </a:schemeClr>
                    </a:solidFill>
                  </a:tcPr>
                </a:tc>
                <a:tc>
                  <a:txBody>
                    <a:bodyPr/>
                    <a:lstStyle/>
                    <a:p>
                      <a:pPr algn="ctr" fontAlgn="b"/>
                      <a:r>
                        <a:rPr lang="en-US" sz="1300" b="0" i="0" u="none" strike="noStrike" dirty="0">
                          <a:solidFill>
                            <a:srgbClr val="000000"/>
                          </a:solidFill>
                          <a:effectLst/>
                          <a:latin typeface="Century Gothic" panose="020B0502020202020204" pitchFamily="34" charset="0"/>
                        </a:rPr>
                        <a:t>26%</a:t>
                      </a:r>
                    </a:p>
                  </a:txBody>
                  <a:tcPr marL="9525" marR="9525" marT="9525" marB="0" anchor="ctr">
                    <a:solidFill>
                      <a:schemeClr val="bg1">
                        <a:lumMod val="75000"/>
                      </a:schemeClr>
                    </a:solidFill>
                  </a:tcPr>
                </a:tc>
                <a:extLst>
                  <a:ext uri="{0D108BD9-81ED-4DB2-BD59-A6C34878D82A}">
                    <a16:rowId xmlns:a16="http://schemas.microsoft.com/office/drawing/2014/main" val="1266692748"/>
                  </a:ext>
                </a:extLst>
              </a:tr>
              <a:tr h="311894">
                <a:tc>
                  <a:txBody>
                    <a:bodyPr/>
                    <a:lstStyle/>
                    <a:p>
                      <a:pPr algn="l" fontAlgn="b"/>
                      <a:r>
                        <a:rPr lang="en-US" sz="1300" b="0" i="0" u="none" strike="noStrike" dirty="0">
                          <a:solidFill>
                            <a:srgbClr val="000000"/>
                          </a:solidFill>
                          <a:effectLst/>
                          <a:latin typeface="Century Gothic" panose="020B0502020202020204" pitchFamily="34" charset="0"/>
                        </a:rPr>
                        <a:t>On-the-job training</a:t>
                      </a:r>
                    </a:p>
                  </a:txBody>
                  <a:tcPr marL="9525" marR="9525" marT="9525" marB="0" anchor="ctr">
                    <a:noFill/>
                  </a:tcPr>
                </a:tc>
                <a:tc>
                  <a:txBody>
                    <a:bodyPr/>
                    <a:lstStyle/>
                    <a:p>
                      <a:pPr algn="ctr" fontAlgn="b"/>
                      <a:r>
                        <a:rPr lang="en-US" sz="1300" b="0" i="0" u="none" strike="noStrike" dirty="0">
                          <a:solidFill>
                            <a:srgbClr val="000000"/>
                          </a:solidFill>
                          <a:effectLst/>
                          <a:latin typeface="Century Gothic" panose="020B0502020202020204" pitchFamily="34" charset="0"/>
                        </a:rPr>
                        <a:t>24%</a:t>
                      </a:r>
                    </a:p>
                  </a:txBody>
                  <a:tcPr marL="9525" marR="9525" marT="9525" marB="0" anchor="ctr">
                    <a:noFill/>
                  </a:tcPr>
                </a:tc>
                <a:extLst>
                  <a:ext uri="{0D108BD9-81ED-4DB2-BD59-A6C34878D82A}">
                    <a16:rowId xmlns:a16="http://schemas.microsoft.com/office/drawing/2014/main" val="540605659"/>
                  </a:ext>
                </a:extLst>
              </a:tr>
              <a:tr h="311894">
                <a:tc>
                  <a:txBody>
                    <a:bodyPr/>
                    <a:lstStyle/>
                    <a:p>
                      <a:pPr algn="l" fontAlgn="b"/>
                      <a:r>
                        <a:rPr lang="en-US" sz="1300" b="0" i="0" u="none" strike="noStrike" dirty="0">
                          <a:solidFill>
                            <a:srgbClr val="000000"/>
                          </a:solidFill>
                          <a:effectLst/>
                          <a:latin typeface="Century Gothic" panose="020B0502020202020204" pitchFamily="34" charset="0"/>
                        </a:rPr>
                        <a:t>Technical training</a:t>
                      </a:r>
                    </a:p>
                  </a:txBody>
                  <a:tcPr marL="9525" marR="9525" marT="9525" marB="0" anchor="ctr">
                    <a:solidFill>
                      <a:schemeClr val="bg1">
                        <a:lumMod val="75000"/>
                      </a:schemeClr>
                    </a:solidFill>
                  </a:tcPr>
                </a:tc>
                <a:tc>
                  <a:txBody>
                    <a:bodyPr/>
                    <a:lstStyle/>
                    <a:p>
                      <a:pPr algn="ctr" fontAlgn="b"/>
                      <a:r>
                        <a:rPr lang="en-US" sz="1300" b="0" i="0" u="none" strike="noStrike" dirty="0">
                          <a:solidFill>
                            <a:srgbClr val="000000"/>
                          </a:solidFill>
                          <a:effectLst/>
                          <a:latin typeface="Century Gothic" panose="020B0502020202020204" pitchFamily="34" charset="0"/>
                        </a:rPr>
                        <a:t>24%</a:t>
                      </a:r>
                    </a:p>
                  </a:txBody>
                  <a:tcPr marL="9525" marR="9525" marT="9525" marB="0" anchor="ctr">
                    <a:solidFill>
                      <a:schemeClr val="bg1">
                        <a:lumMod val="75000"/>
                      </a:schemeClr>
                    </a:solidFill>
                  </a:tcPr>
                </a:tc>
                <a:extLst>
                  <a:ext uri="{0D108BD9-81ED-4DB2-BD59-A6C34878D82A}">
                    <a16:rowId xmlns:a16="http://schemas.microsoft.com/office/drawing/2014/main" val="2097666452"/>
                  </a:ext>
                </a:extLst>
              </a:tr>
              <a:tr h="311894">
                <a:tc>
                  <a:txBody>
                    <a:bodyPr/>
                    <a:lstStyle/>
                    <a:p>
                      <a:pPr algn="l" fontAlgn="b"/>
                      <a:r>
                        <a:rPr lang="en-US" sz="1300" b="0" i="0" u="none" strike="noStrike" dirty="0">
                          <a:solidFill>
                            <a:srgbClr val="000000"/>
                          </a:solidFill>
                          <a:effectLst/>
                          <a:latin typeface="Century Gothic" panose="020B0502020202020204" pitchFamily="34" charset="0"/>
                        </a:rPr>
                        <a:t>Job shadowing</a:t>
                      </a:r>
                    </a:p>
                  </a:txBody>
                  <a:tcPr marL="9525" marR="9525" marT="9525" marB="0" anchor="ctr">
                    <a:noFill/>
                  </a:tcPr>
                </a:tc>
                <a:tc>
                  <a:txBody>
                    <a:bodyPr/>
                    <a:lstStyle/>
                    <a:p>
                      <a:pPr algn="ctr" fontAlgn="b"/>
                      <a:r>
                        <a:rPr lang="en-US" sz="1300" b="0" i="0" u="none" strike="noStrike" dirty="0">
                          <a:solidFill>
                            <a:srgbClr val="000000"/>
                          </a:solidFill>
                          <a:effectLst/>
                          <a:latin typeface="Century Gothic" panose="020B0502020202020204" pitchFamily="34" charset="0"/>
                        </a:rPr>
                        <a:t>18%</a:t>
                      </a:r>
                    </a:p>
                  </a:txBody>
                  <a:tcPr marL="9525" marR="9525" marT="9525" marB="0" anchor="ctr">
                    <a:noFill/>
                  </a:tcPr>
                </a:tc>
                <a:extLst>
                  <a:ext uri="{0D108BD9-81ED-4DB2-BD59-A6C34878D82A}">
                    <a16:rowId xmlns:a16="http://schemas.microsoft.com/office/drawing/2014/main" val="2121389181"/>
                  </a:ext>
                </a:extLst>
              </a:tr>
              <a:tr h="311894">
                <a:tc>
                  <a:txBody>
                    <a:bodyPr/>
                    <a:lstStyle/>
                    <a:p>
                      <a:pPr algn="l" fontAlgn="b"/>
                      <a:r>
                        <a:rPr lang="en-US" sz="1300" b="0" i="0" u="none" strike="noStrike" dirty="0">
                          <a:solidFill>
                            <a:srgbClr val="000000"/>
                          </a:solidFill>
                          <a:effectLst/>
                          <a:latin typeface="Century Gothic" panose="020B0502020202020204" pitchFamily="34" charset="0"/>
                        </a:rPr>
                        <a:t>In-house online learning/professional development</a:t>
                      </a:r>
                    </a:p>
                  </a:txBody>
                  <a:tcPr marL="9525" marR="9525" marT="9525" marB="0" anchor="ctr">
                    <a:solidFill>
                      <a:schemeClr val="bg1">
                        <a:lumMod val="75000"/>
                      </a:schemeClr>
                    </a:solidFill>
                  </a:tcPr>
                </a:tc>
                <a:tc>
                  <a:txBody>
                    <a:bodyPr/>
                    <a:lstStyle/>
                    <a:p>
                      <a:pPr algn="ctr" fontAlgn="b"/>
                      <a:r>
                        <a:rPr lang="en-US" sz="1300" b="0" i="0" u="none" strike="noStrike" dirty="0">
                          <a:solidFill>
                            <a:srgbClr val="000000"/>
                          </a:solidFill>
                          <a:effectLst/>
                          <a:latin typeface="Century Gothic" panose="020B0502020202020204" pitchFamily="34" charset="0"/>
                        </a:rPr>
                        <a:t>15%</a:t>
                      </a:r>
                    </a:p>
                  </a:txBody>
                  <a:tcPr marL="9525" marR="9525" marT="9525" marB="0" anchor="ctr">
                    <a:solidFill>
                      <a:schemeClr val="bg1">
                        <a:lumMod val="75000"/>
                      </a:schemeClr>
                    </a:solidFill>
                  </a:tcPr>
                </a:tc>
                <a:extLst>
                  <a:ext uri="{0D108BD9-81ED-4DB2-BD59-A6C34878D82A}">
                    <a16:rowId xmlns:a16="http://schemas.microsoft.com/office/drawing/2014/main" val="1538788413"/>
                  </a:ext>
                </a:extLst>
              </a:tr>
              <a:tr h="311894">
                <a:tc>
                  <a:txBody>
                    <a:bodyPr/>
                    <a:lstStyle/>
                    <a:p>
                      <a:pPr algn="l" fontAlgn="b"/>
                      <a:r>
                        <a:rPr lang="en-US" sz="1300" b="0" i="0" u="none" strike="noStrike" dirty="0">
                          <a:solidFill>
                            <a:srgbClr val="000000"/>
                          </a:solidFill>
                          <a:effectLst/>
                          <a:latin typeface="Century Gothic" panose="020B0502020202020204" pitchFamily="34" charset="0"/>
                        </a:rPr>
                        <a:t>Third-party online learning/professional development</a:t>
                      </a:r>
                    </a:p>
                  </a:txBody>
                  <a:tcPr marL="9525" marR="9525" marT="9525" marB="0" anchor="ctr">
                    <a:noFill/>
                  </a:tcPr>
                </a:tc>
                <a:tc>
                  <a:txBody>
                    <a:bodyPr/>
                    <a:lstStyle/>
                    <a:p>
                      <a:pPr algn="ctr" fontAlgn="b"/>
                      <a:r>
                        <a:rPr lang="en-US" sz="1300" b="0" i="0" u="none" strike="noStrike" dirty="0">
                          <a:solidFill>
                            <a:srgbClr val="000000"/>
                          </a:solidFill>
                          <a:effectLst/>
                          <a:latin typeface="Century Gothic" panose="020B0502020202020204" pitchFamily="34" charset="0"/>
                        </a:rPr>
                        <a:t>14%</a:t>
                      </a:r>
                    </a:p>
                  </a:txBody>
                  <a:tcPr marL="9525" marR="9525" marT="9525" marB="0" anchor="ctr">
                    <a:noFill/>
                  </a:tcPr>
                </a:tc>
                <a:extLst>
                  <a:ext uri="{0D108BD9-81ED-4DB2-BD59-A6C34878D82A}">
                    <a16:rowId xmlns:a16="http://schemas.microsoft.com/office/drawing/2014/main" val="3986487333"/>
                  </a:ext>
                </a:extLst>
              </a:tr>
              <a:tr h="311894">
                <a:tc>
                  <a:txBody>
                    <a:bodyPr/>
                    <a:lstStyle/>
                    <a:p>
                      <a:pPr algn="l" fontAlgn="b"/>
                      <a:r>
                        <a:rPr lang="en-US" sz="1300" b="0" i="0" u="none" strike="noStrike" dirty="0">
                          <a:solidFill>
                            <a:srgbClr val="000000"/>
                          </a:solidFill>
                          <a:effectLst/>
                          <a:latin typeface="Century Gothic" panose="020B0502020202020204" pitchFamily="34" charset="0"/>
                        </a:rPr>
                        <a:t>Lunch-and-learns or similar programs</a:t>
                      </a:r>
                    </a:p>
                  </a:txBody>
                  <a:tcPr marL="9525" marR="9525" marT="9525" marB="0" anchor="ctr">
                    <a:solidFill>
                      <a:schemeClr val="bg1">
                        <a:lumMod val="75000"/>
                      </a:schemeClr>
                    </a:solidFill>
                  </a:tcPr>
                </a:tc>
                <a:tc>
                  <a:txBody>
                    <a:bodyPr/>
                    <a:lstStyle/>
                    <a:p>
                      <a:pPr algn="ctr" fontAlgn="b"/>
                      <a:r>
                        <a:rPr lang="en-US" sz="1300" b="0" i="0" u="none" strike="noStrike" dirty="0">
                          <a:solidFill>
                            <a:srgbClr val="000000"/>
                          </a:solidFill>
                          <a:effectLst/>
                          <a:latin typeface="Century Gothic" panose="020B0502020202020204" pitchFamily="34" charset="0"/>
                        </a:rPr>
                        <a:t>14%</a:t>
                      </a:r>
                    </a:p>
                  </a:txBody>
                  <a:tcPr marL="9525" marR="9525" marT="9525" marB="0" anchor="ctr">
                    <a:solidFill>
                      <a:schemeClr val="bg1">
                        <a:lumMod val="75000"/>
                      </a:schemeClr>
                    </a:solidFill>
                  </a:tcPr>
                </a:tc>
                <a:extLst>
                  <a:ext uri="{0D108BD9-81ED-4DB2-BD59-A6C34878D82A}">
                    <a16:rowId xmlns:a16="http://schemas.microsoft.com/office/drawing/2014/main" val="226604081"/>
                  </a:ext>
                </a:extLst>
              </a:tr>
              <a:tr h="311894">
                <a:tc>
                  <a:txBody>
                    <a:bodyPr/>
                    <a:lstStyle/>
                    <a:p>
                      <a:pPr algn="l" fontAlgn="b"/>
                      <a:r>
                        <a:rPr lang="en-US" sz="1300" b="0" i="0" u="none" strike="noStrike" dirty="0">
                          <a:solidFill>
                            <a:srgbClr val="000000"/>
                          </a:solidFill>
                          <a:effectLst/>
                          <a:latin typeface="Century Gothic" panose="020B0502020202020204" pitchFamily="34" charset="0"/>
                        </a:rPr>
                        <a:t>Registered Apprenticeship programs</a:t>
                      </a:r>
                    </a:p>
                  </a:txBody>
                  <a:tcPr marL="9525" marR="9525" marT="9525" marB="0" anchor="ctr">
                    <a:noFill/>
                  </a:tcPr>
                </a:tc>
                <a:tc>
                  <a:txBody>
                    <a:bodyPr/>
                    <a:lstStyle/>
                    <a:p>
                      <a:pPr algn="ctr" fontAlgn="b"/>
                      <a:r>
                        <a:rPr lang="en-US" sz="1300" b="0" i="0" u="none" strike="noStrike" dirty="0">
                          <a:solidFill>
                            <a:srgbClr val="000000"/>
                          </a:solidFill>
                          <a:effectLst/>
                          <a:latin typeface="Century Gothic" panose="020B0502020202020204" pitchFamily="34" charset="0"/>
                        </a:rPr>
                        <a:t>13%</a:t>
                      </a:r>
                    </a:p>
                  </a:txBody>
                  <a:tcPr marL="9525" marR="9525" marT="9525" marB="0" anchor="ctr">
                    <a:noFill/>
                  </a:tcPr>
                </a:tc>
                <a:extLst>
                  <a:ext uri="{0D108BD9-81ED-4DB2-BD59-A6C34878D82A}">
                    <a16:rowId xmlns:a16="http://schemas.microsoft.com/office/drawing/2014/main" val="3348461693"/>
                  </a:ext>
                </a:extLst>
              </a:tr>
            </a:tbl>
          </a:graphicData>
        </a:graphic>
      </p:graphicFrame>
      <p:sp>
        <p:nvSpPr>
          <p:cNvPr id="3" name="Title 2">
            <a:extLst>
              <a:ext uri="{FF2B5EF4-FFF2-40B4-BE49-F238E27FC236}">
                <a16:creationId xmlns:a16="http://schemas.microsoft.com/office/drawing/2014/main" id="{F0025BFF-EB2E-9447-CADF-1E4EFB2AE2A7}"/>
              </a:ext>
            </a:extLst>
          </p:cNvPr>
          <p:cNvSpPr txBox="1">
            <a:spLocks/>
          </p:cNvSpPr>
          <p:nvPr/>
        </p:nvSpPr>
        <p:spPr>
          <a:xfrm>
            <a:off x="1638678" y="114317"/>
            <a:ext cx="8223452" cy="7182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j-ea"/>
                <a:cs typeface="+mj-cs"/>
              </a:rPr>
              <a:t>Training Desired, but Not Provided</a:t>
            </a:r>
          </a:p>
        </p:txBody>
      </p:sp>
    </p:spTree>
    <p:extLst>
      <p:ext uri="{BB962C8B-B14F-4D97-AF65-F5344CB8AC3E}">
        <p14:creationId xmlns:p14="http://schemas.microsoft.com/office/powerpoint/2010/main" val="59579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47A9C66-60A1-43A9-B1A9-3CE76C56A260}"/>
              </a:ext>
            </a:extLst>
          </p:cNvPr>
          <p:cNvPicPr>
            <a:picLocks noChangeAspect="1"/>
          </p:cNvPicPr>
          <p:nvPr/>
        </p:nvPicPr>
        <p:blipFill rotWithShape="1">
          <a:blip r:embed="rId3"/>
          <a:srcRect t="23391" r="9091"/>
          <a:stretch/>
        </p:blipFill>
        <p:spPr>
          <a:xfrm>
            <a:off x="15" y="7"/>
            <a:ext cx="9143985" cy="5143493"/>
          </a:xfrm>
          <a:prstGeom prst="rect">
            <a:avLst/>
          </a:prstGeom>
        </p:spPr>
      </p:pic>
      <p:sp>
        <p:nvSpPr>
          <p:cNvPr id="3" name="Rectangle 2">
            <a:extLst>
              <a:ext uri="{FF2B5EF4-FFF2-40B4-BE49-F238E27FC236}">
                <a16:creationId xmlns:a16="http://schemas.microsoft.com/office/drawing/2014/main" id="{ECF47FCC-8D5E-0872-4E32-CA0DB8566A58}"/>
              </a:ext>
            </a:extLst>
          </p:cNvPr>
          <p:cNvSpPr/>
          <p:nvPr/>
        </p:nvSpPr>
        <p:spPr>
          <a:xfrm>
            <a:off x="266700" y="0"/>
            <a:ext cx="4305300" cy="514349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6CDC62A9-3DE7-42ED-8CD4-F6192BB6E047}"/>
              </a:ext>
            </a:extLst>
          </p:cNvPr>
          <p:cNvSpPr>
            <a:spLocks noGrp="1"/>
          </p:cNvSpPr>
          <p:nvPr>
            <p:ph type="title"/>
          </p:nvPr>
        </p:nvSpPr>
        <p:spPr>
          <a:xfrm>
            <a:off x="446104" y="480198"/>
            <a:ext cx="3915950" cy="1008731"/>
          </a:xfrm>
        </p:spPr>
        <p:txBody>
          <a:bodyPr>
            <a:normAutofit/>
          </a:bodyPr>
          <a:lstStyle/>
          <a:p>
            <a:r>
              <a:rPr lang="en-US" sz="3000" b="1" dirty="0">
                <a:latin typeface="Century Gothic" panose="020B0502020202020204" pitchFamily="34" charset="0"/>
              </a:rPr>
              <a:t>Job Seeker Surveys </a:t>
            </a:r>
          </a:p>
        </p:txBody>
      </p:sp>
      <p:graphicFrame>
        <p:nvGraphicFramePr>
          <p:cNvPr id="4" name="Diagram 3">
            <a:extLst>
              <a:ext uri="{FF2B5EF4-FFF2-40B4-BE49-F238E27FC236}">
                <a16:creationId xmlns:a16="http://schemas.microsoft.com/office/drawing/2014/main" id="{81FDA118-E293-4A61-80E2-8435DDF285D4}"/>
              </a:ext>
            </a:extLst>
          </p:cNvPr>
          <p:cNvGraphicFramePr/>
          <p:nvPr/>
        </p:nvGraphicFramePr>
        <p:xfrm>
          <a:off x="445582" y="1591321"/>
          <a:ext cx="3926618" cy="317080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17648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56BDD2-51C7-A8D3-10F2-8AC2873618F4}"/>
              </a:ext>
            </a:extLst>
          </p:cNvPr>
          <p:cNvPicPr>
            <a:picLocks noChangeAspect="1"/>
          </p:cNvPicPr>
          <p:nvPr/>
        </p:nvPicPr>
        <p:blipFill rotWithShape="1">
          <a:blip r:embed="rId3"/>
          <a:srcRect t="23391" r="9091"/>
          <a:stretch/>
        </p:blipFill>
        <p:spPr>
          <a:xfrm>
            <a:off x="15" y="7"/>
            <a:ext cx="9143985" cy="5143493"/>
          </a:xfrm>
          <a:prstGeom prst="rect">
            <a:avLst/>
          </a:prstGeom>
        </p:spPr>
      </p:pic>
      <p:sp>
        <p:nvSpPr>
          <p:cNvPr id="2" name="Rectangle 1">
            <a:extLst>
              <a:ext uri="{FF2B5EF4-FFF2-40B4-BE49-F238E27FC236}">
                <a16:creationId xmlns:a16="http://schemas.microsoft.com/office/drawing/2014/main" id="{6E45F74F-655F-DE1B-F14E-141A2F9A2839}"/>
              </a:ext>
            </a:extLst>
          </p:cNvPr>
          <p:cNvSpPr/>
          <p:nvPr/>
        </p:nvSpPr>
        <p:spPr>
          <a:xfrm>
            <a:off x="2379823" y="-7"/>
            <a:ext cx="6355532" cy="5143500"/>
          </a:xfrm>
          <a:prstGeom prst="rect">
            <a:avLst/>
          </a:prstGeom>
          <a:solidFill>
            <a:schemeClr val="bg1">
              <a:alpha val="78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Title 2"/>
          <p:cNvSpPr>
            <a:spLocks noGrp="1"/>
          </p:cNvSpPr>
          <p:nvPr>
            <p:ph type="title"/>
          </p:nvPr>
        </p:nvSpPr>
        <p:spPr>
          <a:xfrm>
            <a:off x="2935900" y="66174"/>
            <a:ext cx="5243378" cy="746936"/>
          </a:xfrm>
        </p:spPr>
        <p:txBody>
          <a:bodyPr>
            <a:noAutofit/>
          </a:bodyPr>
          <a:lstStyle/>
          <a:p>
            <a:r>
              <a:rPr lang="en-US" sz="1800" dirty="0"/>
              <a:t>What </a:t>
            </a:r>
            <a:r>
              <a:rPr lang="en-US" sz="1800" b="1" dirty="0"/>
              <a:t>work options/incentives </a:t>
            </a:r>
            <a:r>
              <a:rPr lang="en-US" sz="1800" dirty="0"/>
              <a:t>would </a:t>
            </a:r>
            <a:br>
              <a:rPr lang="en-US" sz="1800" dirty="0"/>
            </a:br>
            <a:r>
              <a:rPr lang="en-US" sz="1800" dirty="0"/>
              <a:t>you like employers to offer? </a:t>
            </a:r>
            <a:endParaRPr lang="en-US" sz="1050" dirty="0"/>
          </a:p>
        </p:txBody>
      </p:sp>
      <p:graphicFrame>
        <p:nvGraphicFramePr>
          <p:cNvPr id="5" name="Table 4"/>
          <p:cNvGraphicFramePr>
            <a:graphicFrameLocks noGrp="1"/>
          </p:cNvGraphicFramePr>
          <p:nvPr/>
        </p:nvGraphicFramePr>
        <p:xfrm>
          <a:off x="2971799" y="775344"/>
          <a:ext cx="5207478" cy="3994125"/>
        </p:xfrm>
        <a:graphic>
          <a:graphicData uri="http://schemas.openxmlformats.org/drawingml/2006/table">
            <a:tbl>
              <a:tblPr>
                <a:tableStyleId>{5940675A-B579-460E-94D1-54222C63F5DA}</a:tableStyleId>
              </a:tblPr>
              <a:tblGrid>
                <a:gridCol w="4324351">
                  <a:extLst>
                    <a:ext uri="{9D8B030D-6E8A-4147-A177-3AD203B41FA5}">
                      <a16:colId xmlns:a16="http://schemas.microsoft.com/office/drawing/2014/main" val="20000"/>
                    </a:ext>
                  </a:extLst>
                </a:gridCol>
                <a:gridCol w="883127">
                  <a:extLst>
                    <a:ext uri="{9D8B030D-6E8A-4147-A177-3AD203B41FA5}">
                      <a16:colId xmlns:a16="http://schemas.microsoft.com/office/drawing/2014/main" val="4230474230"/>
                    </a:ext>
                  </a:extLst>
                </a:gridCol>
              </a:tblGrid>
              <a:tr h="544675">
                <a:tc>
                  <a:txBody>
                    <a:bodyPr/>
                    <a:lstStyle/>
                    <a:p>
                      <a:pPr algn="l" fontAlgn="b"/>
                      <a:r>
                        <a:rPr lang="en-US" sz="1300" b="1" i="0" u="none" strike="noStrike" dirty="0">
                          <a:solidFill>
                            <a:schemeClr val="bg1"/>
                          </a:solidFill>
                          <a:effectLst/>
                          <a:latin typeface="Century Gothic" panose="020B0502020202020204" pitchFamily="34" charset="0"/>
                          <a:cs typeface="Segoe UI Light"/>
                        </a:rPr>
                        <a:t>Incentive </a:t>
                      </a:r>
                      <a:r>
                        <a:rPr lang="en-US" sz="1300" b="0" i="0" u="none" strike="noStrike" dirty="0">
                          <a:solidFill>
                            <a:schemeClr val="bg1"/>
                          </a:solidFill>
                          <a:effectLst/>
                          <a:latin typeface="Century Gothic" panose="020B0502020202020204" pitchFamily="34" charset="0"/>
                          <a:cs typeface="Segoe UI Light"/>
                        </a:rPr>
                        <a:t>(Statewide, 2023)</a:t>
                      </a:r>
                    </a:p>
                  </a:txBody>
                  <a:tcPr marL="7964" marR="7964" marT="796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88279"/>
                    </a:solidFill>
                  </a:tcPr>
                </a:tc>
                <a:tc>
                  <a:txBody>
                    <a:bodyPr/>
                    <a:lstStyle/>
                    <a:p>
                      <a:pPr algn="ctr" fontAlgn="b"/>
                      <a:r>
                        <a:rPr lang="en-US" sz="1300" b="1" i="0" u="none" strike="noStrike" dirty="0">
                          <a:solidFill>
                            <a:schemeClr val="bg1"/>
                          </a:solidFill>
                          <a:effectLst/>
                          <a:latin typeface="Century Gothic" panose="020B0502020202020204" pitchFamily="34" charset="0"/>
                          <a:cs typeface="Segoe UI Light"/>
                        </a:rPr>
                        <a:t>%</a:t>
                      </a:r>
                    </a:p>
                  </a:txBody>
                  <a:tcPr marL="7964" marR="7964" marT="796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88279"/>
                    </a:solidFill>
                  </a:tcPr>
                </a:tc>
                <a:extLst>
                  <a:ext uri="{0D108BD9-81ED-4DB2-BD59-A6C34878D82A}">
                    <a16:rowId xmlns:a16="http://schemas.microsoft.com/office/drawing/2014/main" val="10000"/>
                  </a:ext>
                </a:extLst>
              </a:tr>
              <a:tr h="344945">
                <a:tc>
                  <a:txBody>
                    <a:bodyPr/>
                    <a:lstStyle/>
                    <a:p>
                      <a:pPr algn="l" fontAlgn="b"/>
                      <a:r>
                        <a:rPr lang="en-US" sz="1300" b="0" i="0" u="none" strike="noStrike" dirty="0">
                          <a:solidFill>
                            <a:srgbClr val="000000"/>
                          </a:solidFill>
                          <a:effectLst/>
                          <a:latin typeface="Century Gothic" panose="020B0502020202020204" pitchFamily="34" charset="0"/>
                        </a:rPr>
                        <a:t>Ability to work remotely full-time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300" b="0" i="0" u="none" strike="noStrike" dirty="0">
                          <a:solidFill>
                            <a:srgbClr val="000000"/>
                          </a:solidFill>
                          <a:effectLst/>
                          <a:latin typeface="Century Gothic" panose="020B0502020202020204" pitchFamily="34" charset="0"/>
                        </a:rPr>
                        <a:t>36%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24880440"/>
                  </a:ext>
                </a:extLst>
              </a:tr>
              <a:tr h="344945">
                <a:tc>
                  <a:txBody>
                    <a:bodyPr/>
                    <a:lstStyle/>
                    <a:p>
                      <a:pPr algn="l" fontAlgn="b"/>
                      <a:r>
                        <a:rPr lang="en-US" sz="1300" b="0" i="0" u="none" strike="noStrike" dirty="0">
                          <a:solidFill>
                            <a:srgbClr val="000000"/>
                          </a:solidFill>
                          <a:effectLst/>
                          <a:latin typeface="Century Gothic" panose="020B0502020202020204" pitchFamily="34" charset="0"/>
                        </a:rPr>
                        <a:t>Paid time off</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algn="ctr" fontAlgn="b"/>
                      <a:r>
                        <a:rPr lang="en-US" sz="1300" b="0" i="0" u="none" strike="noStrike" dirty="0">
                          <a:solidFill>
                            <a:srgbClr val="000000"/>
                          </a:solidFill>
                          <a:effectLst/>
                          <a:latin typeface="Century Gothic" panose="020B0502020202020204" pitchFamily="34" charset="0"/>
                        </a:rPr>
                        <a:t>35%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577005541"/>
                  </a:ext>
                </a:extLst>
              </a:tr>
              <a:tr h="344945">
                <a:tc>
                  <a:txBody>
                    <a:bodyPr/>
                    <a:lstStyle/>
                    <a:p>
                      <a:pPr algn="l" fontAlgn="b"/>
                      <a:r>
                        <a:rPr lang="en-US" sz="1300" b="0" i="0" u="none" strike="noStrike" dirty="0">
                          <a:solidFill>
                            <a:srgbClr val="000000"/>
                          </a:solidFill>
                          <a:effectLst/>
                          <a:latin typeface="Century Gothic" panose="020B0502020202020204" pitchFamily="34" charset="0"/>
                        </a:rPr>
                        <a:t>Higher pay / higher starting pay</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300" b="0" i="0" u="none" strike="noStrike" dirty="0">
                          <a:solidFill>
                            <a:srgbClr val="000000"/>
                          </a:solidFill>
                          <a:effectLst/>
                          <a:latin typeface="Century Gothic" panose="020B0502020202020204" pitchFamily="34" charset="0"/>
                        </a:rPr>
                        <a:t>33%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44945">
                <a:tc>
                  <a:txBody>
                    <a:bodyPr/>
                    <a:lstStyle/>
                    <a:p>
                      <a:pPr algn="l" fontAlgn="b"/>
                      <a:r>
                        <a:rPr lang="en-US" sz="1300" b="0" i="0" u="none" strike="noStrike" dirty="0">
                          <a:solidFill>
                            <a:srgbClr val="000000"/>
                          </a:solidFill>
                          <a:effectLst/>
                          <a:latin typeface="Century Gothic" panose="020B0502020202020204" pitchFamily="34" charset="0"/>
                        </a:rPr>
                        <a:t>Health insurance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algn="ctr" fontAlgn="b"/>
                      <a:r>
                        <a:rPr lang="en-US" sz="1300" b="0" i="0" u="none" strike="noStrike" dirty="0">
                          <a:solidFill>
                            <a:srgbClr val="000000"/>
                          </a:solidFill>
                          <a:effectLst/>
                          <a:latin typeface="Century Gothic" panose="020B0502020202020204" pitchFamily="34" charset="0"/>
                        </a:rPr>
                        <a:t>33%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2"/>
                  </a:ext>
                </a:extLst>
              </a:tr>
              <a:tr h="344945">
                <a:tc>
                  <a:txBody>
                    <a:bodyPr/>
                    <a:lstStyle/>
                    <a:p>
                      <a:pPr algn="l" fontAlgn="b"/>
                      <a:r>
                        <a:rPr lang="en-US" sz="1300" b="0" i="0" u="none" strike="noStrike" dirty="0">
                          <a:solidFill>
                            <a:srgbClr val="000000"/>
                          </a:solidFill>
                          <a:effectLst/>
                          <a:latin typeface="Century Gothic" panose="020B0502020202020204" pitchFamily="34" charset="0"/>
                        </a:rPr>
                        <a:t>Ability to work remotely some of the time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300" b="0" i="0" u="none" strike="noStrike" dirty="0">
                          <a:solidFill>
                            <a:srgbClr val="000000"/>
                          </a:solidFill>
                          <a:effectLst/>
                          <a:latin typeface="Century Gothic" panose="020B0502020202020204" pitchFamily="34" charset="0"/>
                        </a:rPr>
                        <a:t>33%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44945">
                <a:tc>
                  <a:txBody>
                    <a:bodyPr/>
                    <a:lstStyle/>
                    <a:p>
                      <a:pPr algn="l" fontAlgn="b"/>
                      <a:r>
                        <a:rPr lang="en-US" sz="1300" b="0" i="0" u="none" strike="noStrike" dirty="0">
                          <a:solidFill>
                            <a:srgbClr val="000000"/>
                          </a:solidFill>
                          <a:effectLst/>
                          <a:latin typeface="Century Gothic" panose="020B0502020202020204" pitchFamily="34" charset="0"/>
                        </a:rPr>
                        <a:t>Flexibility to choose my own hours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algn="ctr" fontAlgn="b"/>
                      <a:r>
                        <a:rPr lang="en-US" sz="1300" b="0" i="0" u="none" strike="noStrike" dirty="0">
                          <a:solidFill>
                            <a:srgbClr val="000000"/>
                          </a:solidFill>
                          <a:effectLst/>
                          <a:latin typeface="Century Gothic" panose="020B0502020202020204" pitchFamily="34" charset="0"/>
                        </a:rPr>
                        <a:t>30%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4"/>
                  </a:ext>
                </a:extLst>
              </a:tr>
              <a:tr h="344945">
                <a:tc>
                  <a:txBody>
                    <a:bodyPr/>
                    <a:lstStyle/>
                    <a:p>
                      <a:pPr algn="l" fontAlgn="b"/>
                      <a:r>
                        <a:rPr lang="en-US" sz="1300" b="0" i="0" u="none" strike="noStrike" dirty="0">
                          <a:solidFill>
                            <a:srgbClr val="000000"/>
                          </a:solidFill>
                          <a:effectLst/>
                          <a:latin typeface="Century Gothic" panose="020B0502020202020204" pitchFamily="34" charset="0"/>
                        </a:rPr>
                        <a:t>Ability to only work during the week</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300" b="0" i="0" u="none" strike="noStrike" dirty="0">
                          <a:solidFill>
                            <a:srgbClr val="000000"/>
                          </a:solidFill>
                          <a:effectLst/>
                          <a:latin typeface="Century Gothic" panose="020B0502020202020204" pitchFamily="34" charset="0"/>
                        </a:rPr>
                        <a:t>27%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44945">
                <a:tc>
                  <a:txBody>
                    <a:bodyPr/>
                    <a:lstStyle/>
                    <a:p>
                      <a:pPr algn="l" fontAlgn="b"/>
                      <a:r>
                        <a:rPr lang="en-US" sz="1300" b="0" i="0" u="none" strike="noStrike" dirty="0">
                          <a:solidFill>
                            <a:srgbClr val="000000"/>
                          </a:solidFill>
                          <a:effectLst/>
                          <a:latin typeface="Century Gothic" panose="020B0502020202020204" pitchFamily="34" charset="0"/>
                        </a:rPr>
                        <a:t>Fewer days of work per week with same overall pay</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algn="ctr" fontAlgn="b"/>
                      <a:r>
                        <a:rPr lang="en-US" sz="1300" b="0" i="0" u="none" strike="noStrike" dirty="0">
                          <a:solidFill>
                            <a:srgbClr val="000000"/>
                          </a:solidFill>
                          <a:effectLst/>
                          <a:latin typeface="Century Gothic" panose="020B0502020202020204" pitchFamily="34" charset="0"/>
                        </a:rPr>
                        <a:t>24%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6"/>
                  </a:ext>
                </a:extLst>
              </a:tr>
              <a:tr h="344945">
                <a:tc>
                  <a:txBody>
                    <a:bodyPr/>
                    <a:lstStyle/>
                    <a:p>
                      <a:pPr algn="l" fontAlgn="b"/>
                      <a:r>
                        <a:rPr lang="en-US" sz="1300" b="0" i="0" u="none" strike="noStrike" dirty="0">
                          <a:solidFill>
                            <a:srgbClr val="000000"/>
                          </a:solidFill>
                          <a:effectLst/>
                          <a:latin typeface="Century Gothic" panose="020B0502020202020204" pitchFamily="34" charset="0"/>
                        </a:rPr>
                        <a:t>Ability to work early in the morning</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300" b="0" i="0" u="none" strike="noStrike" dirty="0">
                          <a:solidFill>
                            <a:srgbClr val="000000"/>
                          </a:solidFill>
                          <a:effectLst/>
                          <a:latin typeface="Century Gothic" panose="020B0502020202020204" pitchFamily="34" charset="0"/>
                        </a:rPr>
                        <a:t>21%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44945">
                <a:tc>
                  <a:txBody>
                    <a:bodyPr/>
                    <a:lstStyle/>
                    <a:p>
                      <a:pPr algn="l" fontAlgn="b"/>
                      <a:r>
                        <a:rPr lang="en-US" sz="1300" b="0" i="0" u="none" strike="noStrike" dirty="0">
                          <a:solidFill>
                            <a:srgbClr val="000000"/>
                          </a:solidFill>
                          <a:effectLst/>
                          <a:latin typeface="Century Gothic" panose="020B0502020202020204" pitchFamily="34" charset="0"/>
                        </a:rPr>
                        <a:t>Retirement account</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algn="ctr" fontAlgn="b"/>
                      <a:r>
                        <a:rPr lang="en-US" sz="1300" b="0" i="0" u="none" strike="noStrike" dirty="0">
                          <a:solidFill>
                            <a:srgbClr val="000000"/>
                          </a:solidFill>
                          <a:effectLst/>
                          <a:latin typeface="Century Gothic" panose="020B0502020202020204" pitchFamily="34" charset="0"/>
                        </a:rPr>
                        <a:t>17%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84767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BF2B1C2-CEA6-FF48-F55D-F3782D187AE9}"/>
              </a:ext>
            </a:extLst>
          </p:cNvPr>
          <p:cNvPicPr>
            <a:picLocks noChangeAspect="1"/>
          </p:cNvPicPr>
          <p:nvPr/>
        </p:nvPicPr>
        <p:blipFill rotWithShape="1">
          <a:blip r:embed="rId3"/>
          <a:srcRect t="23391" r="9091"/>
          <a:stretch/>
        </p:blipFill>
        <p:spPr>
          <a:xfrm>
            <a:off x="15" y="7"/>
            <a:ext cx="9143985" cy="5143493"/>
          </a:xfrm>
          <a:prstGeom prst="rect">
            <a:avLst/>
          </a:prstGeom>
        </p:spPr>
      </p:pic>
      <p:sp>
        <p:nvSpPr>
          <p:cNvPr id="7" name="Rectangle 6">
            <a:extLst>
              <a:ext uri="{FF2B5EF4-FFF2-40B4-BE49-F238E27FC236}">
                <a16:creationId xmlns:a16="http://schemas.microsoft.com/office/drawing/2014/main" id="{DA873AC3-756C-9048-B499-1F789DA46654}"/>
              </a:ext>
            </a:extLst>
          </p:cNvPr>
          <p:cNvSpPr/>
          <p:nvPr/>
        </p:nvSpPr>
        <p:spPr>
          <a:xfrm>
            <a:off x="1249926" y="0"/>
            <a:ext cx="7217799" cy="5143500"/>
          </a:xfrm>
          <a:prstGeom prst="rect">
            <a:avLst/>
          </a:prstGeom>
          <a:solidFill>
            <a:schemeClr val="bg1">
              <a:alpha val="78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Title 2"/>
          <p:cNvSpPr>
            <a:spLocks noGrp="1"/>
          </p:cNvSpPr>
          <p:nvPr>
            <p:ph type="title"/>
          </p:nvPr>
        </p:nvSpPr>
        <p:spPr>
          <a:xfrm>
            <a:off x="1637074" y="66174"/>
            <a:ext cx="6486899" cy="746936"/>
          </a:xfrm>
        </p:spPr>
        <p:txBody>
          <a:bodyPr>
            <a:normAutofit/>
          </a:bodyPr>
          <a:lstStyle/>
          <a:p>
            <a:r>
              <a:rPr lang="en-US" sz="1875" b="1" dirty="0"/>
              <a:t>Barriers </a:t>
            </a:r>
            <a:r>
              <a:rPr lang="en-US" sz="1875" b="1"/>
              <a:t>to Employment</a:t>
            </a:r>
            <a:endParaRPr lang="en-US" sz="1875" b="1" dirty="0"/>
          </a:p>
        </p:txBody>
      </p:sp>
      <p:graphicFrame>
        <p:nvGraphicFramePr>
          <p:cNvPr id="5" name="Table 4"/>
          <p:cNvGraphicFramePr>
            <a:graphicFrameLocks noGrp="1"/>
          </p:cNvGraphicFramePr>
          <p:nvPr/>
        </p:nvGraphicFramePr>
        <p:xfrm>
          <a:off x="1692378" y="775344"/>
          <a:ext cx="6458619" cy="4095092"/>
        </p:xfrm>
        <a:graphic>
          <a:graphicData uri="http://schemas.openxmlformats.org/drawingml/2006/table">
            <a:tbl>
              <a:tblPr>
                <a:tableStyleId>{5940675A-B579-460E-94D1-54222C63F5DA}</a:tableStyleId>
              </a:tblPr>
              <a:tblGrid>
                <a:gridCol w="5045787">
                  <a:extLst>
                    <a:ext uri="{9D8B030D-6E8A-4147-A177-3AD203B41FA5}">
                      <a16:colId xmlns:a16="http://schemas.microsoft.com/office/drawing/2014/main" val="20000"/>
                    </a:ext>
                  </a:extLst>
                </a:gridCol>
                <a:gridCol w="706416">
                  <a:extLst>
                    <a:ext uri="{9D8B030D-6E8A-4147-A177-3AD203B41FA5}">
                      <a16:colId xmlns:a16="http://schemas.microsoft.com/office/drawing/2014/main" val="1915998631"/>
                    </a:ext>
                  </a:extLst>
                </a:gridCol>
                <a:gridCol w="706416">
                  <a:extLst>
                    <a:ext uri="{9D8B030D-6E8A-4147-A177-3AD203B41FA5}">
                      <a16:colId xmlns:a16="http://schemas.microsoft.com/office/drawing/2014/main" val="20001"/>
                    </a:ext>
                  </a:extLst>
                </a:gridCol>
              </a:tblGrid>
              <a:tr h="542648">
                <a:tc>
                  <a:txBody>
                    <a:bodyPr/>
                    <a:lstStyle/>
                    <a:p>
                      <a:pPr algn="l" fontAlgn="b"/>
                      <a:r>
                        <a:rPr lang="en-US" sz="1300" b="1" i="0" u="none" strike="noStrike" dirty="0">
                          <a:solidFill>
                            <a:schemeClr val="bg1"/>
                          </a:solidFill>
                          <a:effectLst/>
                          <a:latin typeface="Century Gothic" panose="020B0502020202020204" pitchFamily="34" charset="0"/>
                          <a:cs typeface="Segoe UI Light"/>
                        </a:rPr>
                        <a:t>Barrier </a:t>
                      </a:r>
                      <a:r>
                        <a:rPr lang="en-US" sz="1300" b="0" i="0" u="none" strike="noStrike" dirty="0">
                          <a:solidFill>
                            <a:schemeClr val="bg1"/>
                          </a:solidFill>
                          <a:effectLst/>
                          <a:latin typeface="Century Gothic" panose="020B0502020202020204" pitchFamily="34" charset="0"/>
                          <a:cs typeface="Segoe UI Light"/>
                        </a:rPr>
                        <a:t>(Statewide, 2023)</a:t>
                      </a:r>
                    </a:p>
                  </a:txBody>
                  <a:tcPr marL="7964" marR="7964" marT="796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88279"/>
                    </a:solidFill>
                  </a:tcPr>
                </a:tc>
                <a:tc>
                  <a:txBody>
                    <a:bodyPr/>
                    <a:lstStyle/>
                    <a:p>
                      <a:pPr algn="ctr" fontAlgn="b"/>
                      <a:r>
                        <a:rPr lang="en-US" sz="1300" b="1" i="0" u="none" strike="noStrike" dirty="0">
                          <a:solidFill>
                            <a:schemeClr val="bg1"/>
                          </a:solidFill>
                          <a:effectLst/>
                          <a:latin typeface="Century Gothic" panose="020B0502020202020204" pitchFamily="34" charset="0"/>
                          <a:cs typeface="Segoe UI Light"/>
                        </a:rPr>
                        <a:t>Mild</a:t>
                      </a:r>
                      <a:endParaRPr lang="mr-IN" sz="1300" b="1" i="0" u="none" strike="noStrike" dirty="0">
                        <a:solidFill>
                          <a:schemeClr val="bg1"/>
                        </a:solidFill>
                        <a:effectLst/>
                        <a:latin typeface="Century Gothic" panose="020B0502020202020204" pitchFamily="34" charset="0"/>
                        <a:cs typeface="Segoe UI Light"/>
                      </a:endParaRPr>
                    </a:p>
                  </a:txBody>
                  <a:tcPr marL="7964" marR="7964" marT="796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88279"/>
                    </a:solidFill>
                  </a:tcPr>
                </a:tc>
                <a:tc>
                  <a:txBody>
                    <a:bodyPr/>
                    <a:lstStyle/>
                    <a:p>
                      <a:pPr algn="ctr" fontAlgn="b"/>
                      <a:r>
                        <a:rPr lang="en-US" sz="1300" b="1" i="0" u="none" strike="noStrike" dirty="0">
                          <a:solidFill>
                            <a:schemeClr val="bg1"/>
                          </a:solidFill>
                          <a:effectLst/>
                          <a:latin typeface="Century Gothic" panose="020B0502020202020204" pitchFamily="34" charset="0"/>
                          <a:cs typeface="Segoe UI Light"/>
                        </a:rPr>
                        <a:t>Severe</a:t>
                      </a:r>
                      <a:endParaRPr lang="mr-IN" sz="1300" b="1" i="0" u="none" strike="noStrike" dirty="0">
                        <a:solidFill>
                          <a:schemeClr val="bg1"/>
                        </a:solidFill>
                        <a:effectLst/>
                        <a:latin typeface="Century Gothic" panose="020B0502020202020204" pitchFamily="34" charset="0"/>
                        <a:cs typeface="Segoe UI Light"/>
                      </a:endParaRPr>
                    </a:p>
                  </a:txBody>
                  <a:tcPr marL="7964" marR="7964" marT="796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88279"/>
                    </a:solidFill>
                  </a:tcPr>
                </a:tc>
                <a:extLst>
                  <a:ext uri="{0D108BD9-81ED-4DB2-BD59-A6C34878D82A}">
                    <a16:rowId xmlns:a16="http://schemas.microsoft.com/office/drawing/2014/main" val="10000"/>
                  </a:ext>
                </a:extLst>
              </a:tr>
              <a:tr h="253746">
                <a:tc>
                  <a:txBody>
                    <a:bodyPr/>
                    <a:lstStyle/>
                    <a:p>
                      <a:pPr algn="l" fontAlgn="b"/>
                      <a:r>
                        <a:rPr lang="en-US" sz="1300" b="0" i="0" u="none" strike="noStrike" dirty="0">
                          <a:solidFill>
                            <a:srgbClr val="000000"/>
                          </a:solidFill>
                          <a:effectLst/>
                          <a:latin typeface="Century Gothic" panose="020B0502020202020204" pitchFamily="34" charset="0"/>
                        </a:rPr>
                        <a:t>I don't have enough experience in the field</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300" b="0" i="0" u="none" strike="noStrike" dirty="0">
                          <a:solidFill>
                            <a:srgbClr val="000000"/>
                          </a:solidFill>
                          <a:effectLst/>
                          <a:latin typeface="Century Gothic" panose="020B0502020202020204" pitchFamily="34" charset="0"/>
                        </a:rPr>
                        <a:t>29%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300" b="0" i="0" u="none" strike="noStrike">
                          <a:solidFill>
                            <a:srgbClr val="000000"/>
                          </a:solidFill>
                          <a:effectLst/>
                          <a:latin typeface="Century Gothic" panose="020B0502020202020204" pitchFamily="34" charset="0"/>
                        </a:rPr>
                        <a:t>10%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53746">
                <a:tc>
                  <a:txBody>
                    <a:bodyPr/>
                    <a:lstStyle/>
                    <a:p>
                      <a:pPr algn="l" fontAlgn="b"/>
                      <a:r>
                        <a:rPr lang="en-US" sz="1300" b="0" i="0" u="none" strike="noStrike" dirty="0">
                          <a:solidFill>
                            <a:srgbClr val="000000"/>
                          </a:solidFill>
                          <a:effectLst/>
                          <a:latin typeface="Century Gothic" panose="020B0502020202020204" pitchFamily="34" charset="0"/>
                        </a:rPr>
                        <a:t>I don't have a large professional network</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algn="ctr" fontAlgn="b"/>
                      <a:r>
                        <a:rPr lang="en-US" sz="1300" b="0" i="0" u="none" strike="noStrike" dirty="0">
                          <a:solidFill>
                            <a:srgbClr val="000000"/>
                          </a:solidFill>
                          <a:effectLst/>
                          <a:latin typeface="Century Gothic" panose="020B0502020202020204" pitchFamily="34" charset="0"/>
                        </a:rPr>
                        <a:t>29%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algn="ctr" fontAlgn="b"/>
                      <a:r>
                        <a:rPr lang="en-US" sz="1300" b="1" i="0" u="none" strike="noStrike" dirty="0">
                          <a:solidFill>
                            <a:srgbClr val="000000"/>
                          </a:solidFill>
                          <a:effectLst/>
                          <a:latin typeface="Century Gothic" panose="020B0502020202020204" pitchFamily="34" charset="0"/>
                        </a:rPr>
                        <a:t>18%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795334032"/>
                  </a:ext>
                </a:extLst>
              </a:tr>
              <a:tr h="253746">
                <a:tc>
                  <a:txBody>
                    <a:bodyPr/>
                    <a:lstStyle/>
                    <a:p>
                      <a:pPr algn="l" fontAlgn="b"/>
                      <a:r>
                        <a:rPr lang="en-US" sz="1300" b="0" i="0" u="none" strike="noStrike" dirty="0">
                          <a:solidFill>
                            <a:srgbClr val="000000"/>
                          </a:solidFill>
                          <a:effectLst/>
                          <a:latin typeface="Century Gothic" panose="020B0502020202020204" pitchFamily="34" charset="0"/>
                        </a:rPr>
                        <a:t>I don't have the right degree, certificate or credential</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300" b="0" i="0" u="none" strike="noStrike" dirty="0">
                          <a:solidFill>
                            <a:srgbClr val="000000"/>
                          </a:solidFill>
                          <a:effectLst/>
                          <a:latin typeface="Century Gothic" panose="020B0502020202020204" pitchFamily="34" charset="0"/>
                        </a:rPr>
                        <a:t>28%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300" b="0" i="0" u="none" strike="noStrike">
                          <a:solidFill>
                            <a:srgbClr val="000000"/>
                          </a:solidFill>
                          <a:effectLst/>
                          <a:latin typeface="Century Gothic" panose="020B0502020202020204" pitchFamily="34" charset="0"/>
                        </a:rPr>
                        <a:t>16%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02993342"/>
                  </a:ext>
                </a:extLst>
              </a:tr>
              <a:tr h="253746">
                <a:tc>
                  <a:txBody>
                    <a:bodyPr/>
                    <a:lstStyle/>
                    <a:p>
                      <a:pPr algn="l" fontAlgn="b"/>
                      <a:r>
                        <a:rPr lang="en-US" sz="1300" b="0" i="0" u="none" strike="noStrike" dirty="0">
                          <a:solidFill>
                            <a:srgbClr val="000000"/>
                          </a:solidFill>
                          <a:effectLst/>
                          <a:latin typeface="Century Gothic" panose="020B0502020202020204" pitchFamily="34" charset="0"/>
                        </a:rPr>
                        <a:t>I don't have enough modern / digital skills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algn="ctr" fontAlgn="b"/>
                      <a:r>
                        <a:rPr lang="en-US" sz="1300" b="0" i="0" u="none" strike="noStrike" dirty="0">
                          <a:solidFill>
                            <a:srgbClr val="000000"/>
                          </a:solidFill>
                          <a:effectLst/>
                          <a:latin typeface="Century Gothic" panose="020B0502020202020204" pitchFamily="34" charset="0"/>
                        </a:rPr>
                        <a:t>27%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algn="ctr" fontAlgn="b"/>
                      <a:r>
                        <a:rPr lang="en-US" sz="1300" b="0" i="0" u="none" strike="noStrike">
                          <a:solidFill>
                            <a:srgbClr val="000000"/>
                          </a:solidFill>
                          <a:effectLst/>
                          <a:latin typeface="Century Gothic" panose="020B0502020202020204" pitchFamily="34" charset="0"/>
                        </a:rPr>
                        <a:t>10%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2"/>
                  </a:ext>
                </a:extLst>
              </a:tr>
              <a:tr h="253746">
                <a:tc>
                  <a:txBody>
                    <a:bodyPr/>
                    <a:lstStyle/>
                    <a:p>
                      <a:pPr algn="l" fontAlgn="b"/>
                      <a:r>
                        <a:rPr lang="en-US" sz="1300" b="0" i="0" u="none" strike="noStrike" dirty="0">
                          <a:solidFill>
                            <a:srgbClr val="000000"/>
                          </a:solidFill>
                          <a:effectLst/>
                          <a:latin typeface="Century Gothic" panose="020B0502020202020204" pitchFamily="34" charset="0"/>
                        </a:rPr>
                        <a:t>I face discrimination due to my age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300" b="0" i="0" u="none" strike="noStrike" dirty="0">
                          <a:solidFill>
                            <a:srgbClr val="000000"/>
                          </a:solidFill>
                          <a:effectLst/>
                          <a:latin typeface="Century Gothic" panose="020B0502020202020204" pitchFamily="34" charset="0"/>
                        </a:rPr>
                        <a:t>27%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300" b="1" i="0" u="none" strike="noStrike" dirty="0">
                          <a:solidFill>
                            <a:srgbClr val="000000"/>
                          </a:solidFill>
                          <a:effectLst/>
                          <a:latin typeface="Century Gothic" panose="020B0502020202020204" pitchFamily="34" charset="0"/>
                        </a:rPr>
                        <a:t>21%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53746">
                <a:tc>
                  <a:txBody>
                    <a:bodyPr/>
                    <a:lstStyle/>
                    <a:p>
                      <a:pPr algn="l" fontAlgn="b"/>
                      <a:r>
                        <a:rPr lang="en-US" sz="1300" b="0" i="0" u="none" strike="noStrike" dirty="0">
                          <a:solidFill>
                            <a:srgbClr val="000000"/>
                          </a:solidFill>
                          <a:effectLst/>
                          <a:latin typeface="Century Gothic" panose="020B0502020202020204" pitchFamily="34" charset="0"/>
                        </a:rPr>
                        <a:t>I have insufficient education or training</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algn="ctr" fontAlgn="b"/>
                      <a:r>
                        <a:rPr lang="en-US" sz="1300" b="0" i="0" u="none" strike="noStrike" dirty="0">
                          <a:solidFill>
                            <a:srgbClr val="000000"/>
                          </a:solidFill>
                          <a:effectLst/>
                          <a:latin typeface="Century Gothic" panose="020B0502020202020204" pitchFamily="34" charset="0"/>
                        </a:rPr>
                        <a:t>27%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algn="ctr" fontAlgn="b"/>
                      <a:r>
                        <a:rPr lang="en-US" sz="1300" b="0" i="0" u="none" strike="noStrike">
                          <a:solidFill>
                            <a:srgbClr val="000000"/>
                          </a:solidFill>
                          <a:effectLst/>
                          <a:latin typeface="Century Gothic" panose="020B0502020202020204" pitchFamily="34" charset="0"/>
                        </a:rPr>
                        <a:t>10%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4"/>
                  </a:ext>
                </a:extLst>
              </a:tr>
              <a:tr h="253746">
                <a:tc>
                  <a:txBody>
                    <a:bodyPr/>
                    <a:lstStyle/>
                    <a:p>
                      <a:pPr algn="l" fontAlgn="b"/>
                      <a:r>
                        <a:rPr lang="en-US" sz="1300" b="0" i="0" u="none" strike="noStrike" dirty="0">
                          <a:solidFill>
                            <a:srgbClr val="000000"/>
                          </a:solidFill>
                          <a:effectLst/>
                          <a:latin typeface="Century Gothic" panose="020B0502020202020204" pitchFamily="34" charset="0"/>
                        </a:rPr>
                        <a:t>I have gaps in employment</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300" b="0" i="0" u="none" strike="noStrike" dirty="0">
                          <a:solidFill>
                            <a:srgbClr val="000000"/>
                          </a:solidFill>
                          <a:effectLst/>
                          <a:latin typeface="Century Gothic" panose="020B0502020202020204" pitchFamily="34" charset="0"/>
                        </a:rPr>
                        <a:t>25%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300" b="0" i="0" u="none" strike="noStrike">
                          <a:solidFill>
                            <a:srgbClr val="000000"/>
                          </a:solidFill>
                          <a:effectLst/>
                          <a:latin typeface="Century Gothic" panose="020B0502020202020204" pitchFamily="34" charset="0"/>
                        </a:rPr>
                        <a:t>10%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53746">
                <a:tc>
                  <a:txBody>
                    <a:bodyPr/>
                    <a:lstStyle/>
                    <a:p>
                      <a:pPr algn="l" fontAlgn="b"/>
                      <a:r>
                        <a:rPr lang="en-US" sz="1300" b="0" i="0" u="none" strike="noStrike" dirty="0">
                          <a:solidFill>
                            <a:srgbClr val="000000"/>
                          </a:solidFill>
                          <a:effectLst/>
                          <a:latin typeface="Century Gothic" panose="020B0502020202020204" pitchFamily="34" charset="0"/>
                        </a:rPr>
                        <a:t>I'm unable to practice for potential job interview questions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algn="ctr" fontAlgn="b"/>
                      <a:r>
                        <a:rPr lang="en-US" sz="1300" b="0" i="0" u="none" strike="noStrike" dirty="0">
                          <a:solidFill>
                            <a:srgbClr val="000000"/>
                          </a:solidFill>
                          <a:effectLst/>
                          <a:latin typeface="Century Gothic" panose="020B0502020202020204" pitchFamily="34" charset="0"/>
                        </a:rPr>
                        <a:t>19%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algn="ctr" fontAlgn="b"/>
                      <a:r>
                        <a:rPr lang="en-US" sz="1300" b="0" i="0" u="none" strike="noStrike">
                          <a:solidFill>
                            <a:srgbClr val="000000"/>
                          </a:solidFill>
                          <a:effectLst/>
                          <a:latin typeface="Century Gothic" panose="020B0502020202020204" pitchFamily="34" charset="0"/>
                        </a:rPr>
                        <a:t>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6"/>
                  </a:ext>
                </a:extLst>
              </a:tr>
              <a:tr h="253746">
                <a:tc>
                  <a:txBody>
                    <a:bodyPr/>
                    <a:lstStyle/>
                    <a:p>
                      <a:pPr algn="l" fontAlgn="b"/>
                      <a:r>
                        <a:rPr lang="en-US" sz="1300" b="0" i="0" u="none" strike="noStrike" dirty="0">
                          <a:solidFill>
                            <a:srgbClr val="000000"/>
                          </a:solidFill>
                          <a:effectLst/>
                          <a:latin typeface="Century Gothic" panose="020B0502020202020204" pitchFamily="34" charset="0"/>
                        </a:rPr>
                        <a:t>I'm unable to create cover letters and resumes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300" b="0" i="0" u="none" strike="noStrike" dirty="0">
                          <a:solidFill>
                            <a:srgbClr val="000000"/>
                          </a:solidFill>
                          <a:effectLst/>
                          <a:latin typeface="Century Gothic" panose="020B0502020202020204" pitchFamily="34" charset="0"/>
                        </a:rPr>
                        <a:t>18%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300" b="0" i="0" u="none" strike="noStrike" dirty="0">
                          <a:solidFill>
                            <a:srgbClr val="000000"/>
                          </a:solidFill>
                          <a:effectLst/>
                          <a:latin typeface="Century Gothic" panose="020B0502020202020204" pitchFamily="34" charset="0"/>
                        </a:rPr>
                        <a:t>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53746">
                <a:tc>
                  <a:txBody>
                    <a:bodyPr/>
                    <a:lstStyle/>
                    <a:p>
                      <a:pPr algn="l" fontAlgn="b"/>
                      <a:r>
                        <a:rPr lang="en-US" sz="1300" b="0" i="0" u="none" strike="noStrike" dirty="0">
                          <a:solidFill>
                            <a:srgbClr val="000000"/>
                          </a:solidFill>
                          <a:effectLst/>
                          <a:latin typeface="Century Gothic" panose="020B0502020202020204" pitchFamily="34" charset="0"/>
                        </a:rPr>
                        <a:t>I'm unable to access technology to work remotely</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algn="ctr" fontAlgn="b"/>
                      <a:r>
                        <a:rPr lang="en-US" sz="1300" b="0" i="0" u="none" strike="noStrike" dirty="0">
                          <a:solidFill>
                            <a:srgbClr val="000000"/>
                          </a:solidFill>
                          <a:effectLst/>
                          <a:latin typeface="Century Gothic" panose="020B0502020202020204" pitchFamily="34" charset="0"/>
                        </a:rPr>
                        <a:t>16%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algn="ctr" fontAlgn="b"/>
                      <a:r>
                        <a:rPr lang="en-US" sz="1300" b="0" i="0" u="none" strike="noStrike" dirty="0">
                          <a:solidFill>
                            <a:srgbClr val="000000"/>
                          </a:solidFill>
                          <a:effectLst/>
                          <a:latin typeface="Century Gothic" panose="020B0502020202020204" pitchFamily="34" charset="0"/>
                        </a:rPr>
                        <a:t>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8"/>
                  </a:ext>
                </a:extLst>
              </a:tr>
              <a:tr h="253746">
                <a:tc>
                  <a:txBody>
                    <a:bodyPr/>
                    <a:lstStyle/>
                    <a:p>
                      <a:pPr algn="l" fontAlgn="b"/>
                      <a:r>
                        <a:rPr lang="en-US" sz="1300" b="0" i="0" u="none" strike="noStrike" dirty="0">
                          <a:solidFill>
                            <a:srgbClr val="000000"/>
                          </a:solidFill>
                          <a:effectLst/>
                          <a:latin typeface="Century Gothic" panose="020B0502020202020204" pitchFamily="34" charset="0"/>
                        </a:rPr>
                        <a:t>I don't have access to reliable transportation</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300" b="0" i="0" u="none" strike="noStrike" dirty="0">
                          <a:solidFill>
                            <a:srgbClr val="000000"/>
                          </a:solidFill>
                          <a:effectLst/>
                          <a:latin typeface="Century Gothic" panose="020B0502020202020204" pitchFamily="34" charset="0"/>
                        </a:rPr>
                        <a:t>15%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300" b="0" i="0" u="none" strike="noStrike" dirty="0">
                          <a:solidFill>
                            <a:srgbClr val="000000"/>
                          </a:solidFill>
                          <a:effectLst/>
                          <a:latin typeface="Century Gothic" panose="020B0502020202020204" pitchFamily="34" charset="0"/>
                        </a:rPr>
                        <a:t>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253746">
                <a:tc>
                  <a:txBody>
                    <a:bodyPr/>
                    <a:lstStyle/>
                    <a:p>
                      <a:pPr algn="l" fontAlgn="b"/>
                      <a:r>
                        <a:rPr lang="en-US" sz="1300" b="0" i="0" u="none" strike="noStrike" dirty="0">
                          <a:solidFill>
                            <a:srgbClr val="000000"/>
                          </a:solidFill>
                          <a:effectLst/>
                          <a:latin typeface="Century Gothic" panose="020B0502020202020204" pitchFamily="34" charset="0"/>
                        </a:rPr>
                        <a:t>I have a disability</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algn="ctr" fontAlgn="b"/>
                      <a:r>
                        <a:rPr lang="en-US" sz="1300" b="0" i="0" u="none" strike="noStrike" dirty="0">
                          <a:solidFill>
                            <a:srgbClr val="000000"/>
                          </a:solidFill>
                          <a:effectLst/>
                          <a:latin typeface="Century Gothic" panose="020B0502020202020204" pitchFamily="34" charset="0"/>
                        </a:rPr>
                        <a:t>13%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algn="ctr" fontAlgn="b"/>
                      <a:r>
                        <a:rPr lang="en-US" sz="1300" b="0" i="0" u="none" strike="noStrike" dirty="0">
                          <a:solidFill>
                            <a:srgbClr val="000000"/>
                          </a:solidFill>
                          <a:effectLst/>
                          <a:latin typeface="Century Gothic" panose="020B0502020202020204" pitchFamily="34" charset="0"/>
                        </a:rPr>
                        <a:t>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10"/>
                  </a:ext>
                </a:extLst>
              </a:tr>
              <a:tr h="253746">
                <a:tc>
                  <a:txBody>
                    <a:bodyPr/>
                    <a:lstStyle/>
                    <a:p>
                      <a:pPr algn="l" fontAlgn="b"/>
                      <a:r>
                        <a:rPr lang="en-US" sz="1300" b="0" i="0" u="none" strike="noStrike" dirty="0">
                          <a:solidFill>
                            <a:srgbClr val="000000"/>
                          </a:solidFill>
                          <a:effectLst/>
                          <a:latin typeface="Century Gothic" panose="020B0502020202020204" pitchFamily="34" charset="0"/>
                        </a:rPr>
                        <a:t>I'm unable to access the Internet to search for jobs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300" b="0" i="0" u="none" strike="noStrike" dirty="0">
                          <a:solidFill>
                            <a:srgbClr val="000000"/>
                          </a:solidFill>
                          <a:effectLst/>
                          <a:latin typeface="Century Gothic" panose="020B0502020202020204" pitchFamily="34" charset="0"/>
                        </a:rPr>
                        <a:t>11%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300" b="0" i="0" u="none" strike="noStrike" dirty="0">
                          <a:solidFill>
                            <a:srgbClr val="000000"/>
                          </a:solidFill>
                          <a:effectLst/>
                          <a:latin typeface="Century Gothic" panose="020B0502020202020204" pitchFamily="34" charset="0"/>
                        </a:rPr>
                        <a:t>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253746">
                <a:tc>
                  <a:txBody>
                    <a:bodyPr/>
                    <a:lstStyle/>
                    <a:p>
                      <a:pPr algn="l" fontAlgn="b"/>
                      <a:r>
                        <a:rPr lang="en-US" sz="1300" b="0" i="0" u="none" strike="noStrike" dirty="0">
                          <a:solidFill>
                            <a:srgbClr val="000000"/>
                          </a:solidFill>
                          <a:effectLst/>
                          <a:latin typeface="Century Gothic" panose="020B0502020202020204" pitchFamily="34" charset="0"/>
                        </a:rPr>
                        <a:t>I don't have a driver's license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algn="ctr" fontAlgn="b"/>
                      <a:r>
                        <a:rPr lang="en-US" sz="1300" b="0" i="0" u="none" strike="noStrike" dirty="0">
                          <a:solidFill>
                            <a:srgbClr val="000000"/>
                          </a:solidFill>
                          <a:effectLst/>
                          <a:latin typeface="Century Gothic" panose="020B0502020202020204" pitchFamily="34" charset="0"/>
                        </a:rPr>
                        <a:t>10%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algn="ctr" fontAlgn="b"/>
                      <a:r>
                        <a:rPr lang="en-US" sz="1300" b="0" i="0" u="none" strike="noStrike" dirty="0">
                          <a:solidFill>
                            <a:srgbClr val="000000"/>
                          </a:solidFill>
                          <a:effectLst/>
                          <a:latin typeface="Century Gothic" panose="020B0502020202020204" pitchFamily="34" charset="0"/>
                        </a:rPr>
                        <a:t>11%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4293297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67A74DB-3DE4-BB7F-BE98-97303A26E3F7}"/>
              </a:ext>
            </a:extLst>
          </p:cNvPr>
          <p:cNvPicPr>
            <a:picLocks noChangeAspect="1"/>
          </p:cNvPicPr>
          <p:nvPr/>
        </p:nvPicPr>
        <p:blipFill rotWithShape="1">
          <a:blip r:embed="rId3"/>
          <a:srcRect t="23391" r="9091"/>
          <a:stretch/>
        </p:blipFill>
        <p:spPr>
          <a:xfrm>
            <a:off x="15" y="7"/>
            <a:ext cx="9143985" cy="5143493"/>
          </a:xfrm>
          <a:prstGeom prst="rect">
            <a:avLst/>
          </a:prstGeom>
        </p:spPr>
      </p:pic>
      <p:sp>
        <p:nvSpPr>
          <p:cNvPr id="7" name="Rectangle 6">
            <a:extLst>
              <a:ext uri="{FF2B5EF4-FFF2-40B4-BE49-F238E27FC236}">
                <a16:creationId xmlns:a16="http://schemas.microsoft.com/office/drawing/2014/main" id="{DA873AC3-756C-9048-B499-1F789DA46654}"/>
              </a:ext>
            </a:extLst>
          </p:cNvPr>
          <p:cNvSpPr/>
          <p:nvPr/>
        </p:nvSpPr>
        <p:spPr>
          <a:xfrm>
            <a:off x="1249926" y="0"/>
            <a:ext cx="7217799" cy="5143500"/>
          </a:xfrm>
          <a:prstGeom prst="rect">
            <a:avLst/>
          </a:prstGeom>
          <a:solidFill>
            <a:schemeClr val="bg1">
              <a:alpha val="78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Title 2"/>
          <p:cNvSpPr>
            <a:spLocks noGrp="1"/>
          </p:cNvSpPr>
          <p:nvPr>
            <p:ph type="title"/>
          </p:nvPr>
        </p:nvSpPr>
        <p:spPr>
          <a:xfrm>
            <a:off x="1637074" y="66174"/>
            <a:ext cx="6486899" cy="746936"/>
          </a:xfrm>
        </p:spPr>
        <p:txBody>
          <a:bodyPr>
            <a:normAutofit/>
          </a:bodyPr>
          <a:lstStyle/>
          <a:p>
            <a:r>
              <a:rPr lang="en-US" sz="1875" b="1" dirty="0"/>
              <a:t>Barriers to Additional Education</a:t>
            </a:r>
          </a:p>
        </p:txBody>
      </p:sp>
      <p:graphicFrame>
        <p:nvGraphicFramePr>
          <p:cNvPr id="5" name="Table 4"/>
          <p:cNvGraphicFramePr>
            <a:graphicFrameLocks noGrp="1"/>
          </p:cNvGraphicFramePr>
          <p:nvPr/>
        </p:nvGraphicFramePr>
        <p:xfrm>
          <a:off x="1692378" y="775343"/>
          <a:ext cx="6458619" cy="4031622"/>
        </p:xfrm>
        <a:graphic>
          <a:graphicData uri="http://schemas.openxmlformats.org/drawingml/2006/table">
            <a:tbl>
              <a:tblPr>
                <a:tableStyleId>{5940675A-B579-460E-94D1-54222C63F5DA}</a:tableStyleId>
              </a:tblPr>
              <a:tblGrid>
                <a:gridCol w="3644935">
                  <a:extLst>
                    <a:ext uri="{9D8B030D-6E8A-4147-A177-3AD203B41FA5}">
                      <a16:colId xmlns:a16="http://schemas.microsoft.com/office/drawing/2014/main" val="20000"/>
                    </a:ext>
                  </a:extLst>
                </a:gridCol>
                <a:gridCol w="1520687">
                  <a:extLst>
                    <a:ext uri="{9D8B030D-6E8A-4147-A177-3AD203B41FA5}">
                      <a16:colId xmlns:a16="http://schemas.microsoft.com/office/drawing/2014/main" val="1915998631"/>
                    </a:ext>
                  </a:extLst>
                </a:gridCol>
                <a:gridCol w="1292997">
                  <a:extLst>
                    <a:ext uri="{9D8B030D-6E8A-4147-A177-3AD203B41FA5}">
                      <a16:colId xmlns:a16="http://schemas.microsoft.com/office/drawing/2014/main" val="20001"/>
                    </a:ext>
                  </a:extLst>
                </a:gridCol>
              </a:tblGrid>
              <a:tr h="636912">
                <a:tc>
                  <a:txBody>
                    <a:bodyPr/>
                    <a:lstStyle/>
                    <a:p>
                      <a:pPr algn="l" fontAlgn="b"/>
                      <a:r>
                        <a:rPr lang="en-US" sz="1300" b="1" i="0" u="none" strike="noStrike" dirty="0">
                          <a:solidFill>
                            <a:schemeClr val="bg1"/>
                          </a:solidFill>
                          <a:effectLst/>
                          <a:latin typeface="Century Gothic" panose="020B0502020202020204" pitchFamily="34" charset="0"/>
                          <a:cs typeface="Segoe UI Light"/>
                        </a:rPr>
                        <a:t>Barrier </a:t>
                      </a:r>
                      <a:r>
                        <a:rPr lang="en-US" sz="1300" b="0" i="0" u="none" strike="noStrike" dirty="0">
                          <a:solidFill>
                            <a:schemeClr val="bg1"/>
                          </a:solidFill>
                          <a:effectLst/>
                          <a:latin typeface="Century Gothic" panose="020B0502020202020204" pitchFamily="34" charset="0"/>
                          <a:cs typeface="Segoe UI Light"/>
                        </a:rPr>
                        <a:t>(Statewide, 2023)</a:t>
                      </a:r>
                    </a:p>
                  </a:txBody>
                  <a:tcPr marL="7964" marR="7964" marT="796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88279"/>
                    </a:solidFill>
                  </a:tcPr>
                </a:tc>
                <a:tc>
                  <a:txBody>
                    <a:bodyPr/>
                    <a:lstStyle/>
                    <a:p>
                      <a:pPr algn="ctr" fontAlgn="b"/>
                      <a:r>
                        <a:rPr lang="en-US" sz="1300" b="1" i="0" u="none" strike="noStrike" dirty="0">
                          <a:solidFill>
                            <a:schemeClr val="bg1"/>
                          </a:solidFill>
                          <a:effectLst/>
                          <a:latin typeface="Century Gothic" panose="020B0502020202020204" pitchFamily="34" charset="0"/>
                          <a:cs typeface="Segoe UI Light"/>
                        </a:rPr>
                        <a:t>Mild</a:t>
                      </a:r>
                      <a:endParaRPr lang="mr-IN" sz="1300" b="1" i="0" u="none" strike="noStrike" dirty="0">
                        <a:solidFill>
                          <a:schemeClr val="bg1"/>
                        </a:solidFill>
                        <a:effectLst/>
                        <a:latin typeface="Century Gothic" panose="020B0502020202020204" pitchFamily="34" charset="0"/>
                        <a:cs typeface="Segoe UI Light"/>
                      </a:endParaRPr>
                    </a:p>
                  </a:txBody>
                  <a:tcPr marL="7964" marR="7964" marT="796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88279"/>
                    </a:solidFill>
                  </a:tcPr>
                </a:tc>
                <a:tc>
                  <a:txBody>
                    <a:bodyPr/>
                    <a:lstStyle/>
                    <a:p>
                      <a:pPr algn="ctr" fontAlgn="b"/>
                      <a:r>
                        <a:rPr lang="en-US" sz="1300" b="1" i="0" u="none" strike="noStrike" dirty="0">
                          <a:solidFill>
                            <a:schemeClr val="bg1"/>
                          </a:solidFill>
                          <a:effectLst/>
                          <a:latin typeface="Century Gothic" panose="020B0502020202020204" pitchFamily="34" charset="0"/>
                          <a:cs typeface="Segoe UI Light"/>
                        </a:rPr>
                        <a:t>Severe</a:t>
                      </a:r>
                      <a:endParaRPr lang="mr-IN" sz="1300" b="1" i="0" u="none" strike="noStrike" dirty="0">
                        <a:solidFill>
                          <a:schemeClr val="bg1"/>
                        </a:solidFill>
                        <a:effectLst/>
                        <a:latin typeface="Century Gothic" panose="020B0502020202020204" pitchFamily="34" charset="0"/>
                        <a:cs typeface="Segoe UI Light"/>
                      </a:endParaRPr>
                    </a:p>
                  </a:txBody>
                  <a:tcPr marL="7964" marR="7964" marT="796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88279"/>
                    </a:solidFill>
                  </a:tcPr>
                </a:tc>
                <a:extLst>
                  <a:ext uri="{0D108BD9-81ED-4DB2-BD59-A6C34878D82A}">
                    <a16:rowId xmlns:a16="http://schemas.microsoft.com/office/drawing/2014/main" val="10000"/>
                  </a:ext>
                </a:extLst>
              </a:tr>
              <a:tr h="377190">
                <a:tc>
                  <a:txBody>
                    <a:bodyPr/>
                    <a:lstStyle/>
                    <a:p>
                      <a:pPr algn="l" fontAlgn="b"/>
                      <a:r>
                        <a:rPr lang="en-US" sz="1300" b="0" i="0" u="none" strike="noStrike" dirty="0">
                          <a:solidFill>
                            <a:srgbClr val="000000"/>
                          </a:solidFill>
                          <a:effectLst/>
                          <a:latin typeface="Century Gothic" panose="020B0502020202020204" pitchFamily="34" charset="0"/>
                        </a:rPr>
                        <a:t>I don't know where to start</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300" b="0" i="0" u="none" strike="noStrike" dirty="0">
                          <a:solidFill>
                            <a:srgbClr val="000000"/>
                          </a:solidFill>
                          <a:effectLst/>
                          <a:latin typeface="Century Gothic" panose="020B0502020202020204" pitchFamily="34" charset="0"/>
                        </a:rPr>
                        <a:t>26%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300" b="0" i="0" u="none" strike="noStrike">
                          <a:solidFill>
                            <a:srgbClr val="000000"/>
                          </a:solidFill>
                          <a:effectLst/>
                          <a:latin typeface="Century Gothic" panose="020B0502020202020204" pitchFamily="34" charset="0"/>
                        </a:rPr>
                        <a:t>16%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77190">
                <a:tc>
                  <a:txBody>
                    <a:bodyPr/>
                    <a:lstStyle/>
                    <a:p>
                      <a:pPr algn="l" fontAlgn="b"/>
                      <a:r>
                        <a:rPr lang="en-US" sz="1300" b="0" i="0" u="none" strike="noStrike" dirty="0">
                          <a:solidFill>
                            <a:srgbClr val="000000"/>
                          </a:solidFill>
                          <a:effectLst/>
                          <a:latin typeface="Century Gothic" panose="020B0502020202020204" pitchFamily="34" charset="0"/>
                        </a:rPr>
                        <a:t>I don't know what I need</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algn="ctr" fontAlgn="b"/>
                      <a:r>
                        <a:rPr lang="en-US" sz="1300" b="0" i="0" u="none" strike="noStrike">
                          <a:solidFill>
                            <a:srgbClr val="000000"/>
                          </a:solidFill>
                          <a:effectLst/>
                          <a:latin typeface="Century Gothic" panose="020B0502020202020204" pitchFamily="34" charset="0"/>
                        </a:rPr>
                        <a:t>22%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algn="ctr" fontAlgn="b"/>
                      <a:r>
                        <a:rPr lang="en-US" sz="1300" b="0" i="0" u="none" strike="noStrike">
                          <a:solidFill>
                            <a:srgbClr val="000000"/>
                          </a:solidFill>
                          <a:effectLst/>
                          <a:latin typeface="Century Gothic" panose="020B0502020202020204" pitchFamily="34" charset="0"/>
                        </a:rPr>
                        <a:t>13%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795334032"/>
                  </a:ext>
                </a:extLst>
              </a:tr>
              <a:tr h="377190">
                <a:tc>
                  <a:txBody>
                    <a:bodyPr/>
                    <a:lstStyle/>
                    <a:p>
                      <a:pPr algn="l" fontAlgn="b"/>
                      <a:r>
                        <a:rPr lang="en-US" sz="1300" b="0" i="0" u="none" strike="noStrike">
                          <a:solidFill>
                            <a:srgbClr val="000000"/>
                          </a:solidFill>
                          <a:effectLst/>
                          <a:latin typeface="Century Gothic" panose="020B0502020202020204" pitchFamily="34" charset="0"/>
                        </a:rPr>
                        <a:t>Lack of available programs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300" b="0" i="0" u="none" strike="noStrike">
                          <a:solidFill>
                            <a:srgbClr val="000000"/>
                          </a:solidFill>
                          <a:effectLst/>
                          <a:latin typeface="Century Gothic" panose="020B0502020202020204" pitchFamily="34" charset="0"/>
                        </a:rPr>
                        <a:t>20%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300" b="0" i="0" u="none" strike="noStrike">
                          <a:solidFill>
                            <a:srgbClr val="000000"/>
                          </a:solidFill>
                          <a:effectLst/>
                          <a:latin typeface="Century Gothic" panose="020B0502020202020204" pitchFamily="34" charset="0"/>
                        </a:rPr>
                        <a:t>14%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02993342"/>
                  </a:ext>
                </a:extLst>
              </a:tr>
              <a:tr h="377190">
                <a:tc>
                  <a:txBody>
                    <a:bodyPr/>
                    <a:lstStyle/>
                    <a:p>
                      <a:pPr algn="l" fontAlgn="b"/>
                      <a:r>
                        <a:rPr lang="en-US" sz="1300" b="0" i="0" u="none" strike="noStrike">
                          <a:solidFill>
                            <a:srgbClr val="000000"/>
                          </a:solidFill>
                          <a:effectLst/>
                          <a:latin typeface="Century Gothic" panose="020B0502020202020204" pitchFamily="34" charset="0"/>
                        </a:rPr>
                        <a:t>I'm worried it will be too difficult</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algn="ctr" fontAlgn="b"/>
                      <a:r>
                        <a:rPr lang="en-US" sz="1300" b="0" i="0" u="none" strike="noStrike">
                          <a:solidFill>
                            <a:srgbClr val="000000"/>
                          </a:solidFill>
                          <a:effectLst/>
                          <a:latin typeface="Century Gothic" panose="020B0502020202020204" pitchFamily="34" charset="0"/>
                        </a:rPr>
                        <a:t>20%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algn="ctr" fontAlgn="b"/>
                      <a:r>
                        <a:rPr lang="en-US" sz="1300" b="0" i="0" u="none" strike="noStrike">
                          <a:solidFill>
                            <a:srgbClr val="000000"/>
                          </a:solidFill>
                          <a:effectLst/>
                          <a:latin typeface="Century Gothic" panose="020B0502020202020204" pitchFamily="34" charset="0"/>
                        </a:rPr>
                        <a:t>10%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2"/>
                  </a:ext>
                </a:extLst>
              </a:tr>
              <a:tr h="377190">
                <a:tc>
                  <a:txBody>
                    <a:bodyPr/>
                    <a:lstStyle/>
                    <a:p>
                      <a:pPr algn="l" fontAlgn="b"/>
                      <a:r>
                        <a:rPr lang="en-US" sz="1300" b="0" i="0" u="none" strike="noStrike">
                          <a:solidFill>
                            <a:srgbClr val="000000"/>
                          </a:solidFill>
                          <a:effectLst/>
                          <a:latin typeface="Century Gothic" panose="020B0502020202020204" pitchFamily="34" charset="0"/>
                        </a:rPr>
                        <a:t>Cost</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300" b="0" i="0" u="none" strike="noStrike">
                          <a:solidFill>
                            <a:srgbClr val="000000"/>
                          </a:solidFill>
                          <a:effectLst/>
                          <a:latin typeface="Century Gothic" panose="020B0502020202020204" pitchFamily="34" charset="0"/>
                        </a:rPr>
                        <a:t>19%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300" b="1" i="0" u="none" strike="noStrike" dirty="0">
                          <a:solidFill>
                            <a:srgbClr val="000000"/>
                          </a:solidFill>
                          <a:effectLst/>
                          <a:latin typeface="Century Gothic" panose="020B0502020202020204" pitchFamily="34" charset="0"/>
                        </a:rPr>
                        <a:t>37%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77190">
                <a:tc>
                  <a:txBody>
                    <a:bodyPr/>
                    <a:lstStyle/>
                    <a:p>
                      <a:pPr algn="l" fontAlgn="b"/>
                      <a:r>
                        <a:rPr lang="en-US" sz="1300" b="0" i="0" u="none" strike="noStrike">
                          <a:solidFill>
                            <a:srgbClr val="000000"/>
                          </a:solidFill>
                          <a:effectLst/>
                          <a:latin typeface="Century Gothic" panose="020B0502020202020204" pitchFamily="34" charset="0"/>
                        </a:rPr>
                        <a:t>Current loan debt</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algn="ctr" fontAlgn="b"/>
                      <a:r>
                        <a:rPr lang="en-US" sz="1300" b="0" i="0" u="none" strike="noStrike">
                          <a:solidFill>
                            <a:srgbClr val="000000"/>
                          </a:solidFill>
                          <a:effectLst/>
                          <a:latin typeface="Century Gothic" panose="020B0502020202020204" pitchFamily="34" charset="0"/>
                        </a:rPr>
                        <a:t>13%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algn="ctr" fontAlgn="b"/>
                      <a:r>
                        <a:rPr lang="en-US" sz="1300" b="1" i="0" u="none" strike="noStrike" dirty="0">
                          <a:solidFill>
                            <a:srgbClr val="000000"/>
                          </a:solidFill>
                          <a:effectLst/>
                          <a:latin typeface="Century Gothic" panose="020B0502020202020204" pitchFamily="34" charset="0"/>
                        </a:rPr>
                        <a:t>19%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4"/>
                  </a:ext>
                </a:extLst>
              </a:tr>
              <a:tr h="377190">
                <a:tc>
                  <a:txBody>
                    <a:bodyPr/>
                    <a:lstStyle/>
                    <a:p>
                      <a:pPr algn="l" fontAlgn="b"/>
                      <a:r>
                        <a:rPr lang="en-US" sz="1300" b="0" i="0" u="none" strike="noStrike">
                          <a:solidFill>
                            <a:srgbClr val="000000"/>
                          </a:solidFill>
                          <a:effectLst/>
                          <a:latin typeface="Century Gothic" panose="020B0502020202020204" pitchFamily="34" charset="0"/>
                        </a:rPr>
                        <a:t>Child care / family obligations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300" b="0" i="0" u="none" strike="noStrike">
                          <a:solidFill>
                            <a:srgbClr val="000000"/>
                          </a:solidFill>
                          <a:effectLst/>
                          <a:latin typeface="Century Gothic" panose="020B0502020202020204" pitchFamily="34" charset="0"/>
                        </a:rPr>
                        <a:t>12%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300" b="0" i="0" u="none" strike="noStrike">
                          <a:solidFill>
                            <a:srgbClr val="000000"/>
                          </a:solidFill>
                          <a:effectLst/>
                          <a:latin typeface="Century Gothic" panose="020B0502020202020204" pitchFamily="34" charset="0"/>
                        </a:rPr>
                        <a:t>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7190">
                <a:tc>
                  <a:txBody>
                    <a:bodyPr/>
                    <a:lstStyle/>
                    <a:p>
                      <a:pPr algn="l" fontAlgn="b"/>
                      <a:r>
                        <a:rPr lang="en-US" sz="1300" b="0" i="0" u="none" strike="noStrike">
                          <a:solidFill>
                            <a:srgbClr val="000000"/>
                          </a:solidFill>
                          <a:effectLst/>
                          <a:latin typeface="Century Gothic" panose="020B0502020202020204" pitchFamily="34" charset="0"/>
                        </a:rPr>
                        <a:t>Don't want to commit the time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algn="ctr" fontAlgn="b"/>
                      <a:r>
                        <a:rPr lang="en-US" sz="1300" b="0" i="0" u="none" strike="noStrike">
                          <a:solidFill>
                            <a:srgbClr val="000000"/>
                          </a:solidFill>
                          <a:effectLst/>
                          <a:latin typeface="Century Gothic" panose="020B0502020202020204" pitchFamily="34" charset="0"/>
                        </a:rPr>
                        <a:t>12%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algn="ctr" fontAlgn="b"/>
                      <a:r>
                        <a:rPr lang="en-US" sz="1300" b="0" i="0" u="none" strike="noStrike">
                          <a:solidFill>
                            <a:srgbClr val="000000"/>
                          </a:solidFill>
                          <a:effectLst/>
                          <a:latin typeface="Century Gothic" panose="020B0502020202020204" pitchFamily="34" charset="0"/>
                        </a:rPr>
                        <a:t>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6"/>
                  </a:ext>
                </a:extLst>
              </a:tr>
              <a:tr h="377190">
                <a:tc>
                  <a:txBody>
                    <a:bodyPr/>
                    <a:lstStyle/>
                    <a:p>
                      <a:pPr algn="l" fontAlgn="b"/>
                      <a:r>
                        <a:rPr lang="en-US" sz="1300" b="0" i="0" u="none" strike="noStrike">
                          <a:solidFill>
                            <a:srgbClr val="000000"/>
                          </a:solidFill>
                          <a:effectLst/>
                          <a:latin typeface="Century Gothic" panose="020B0502020202020204" pitchFamily="34" charset="0"/>
                        </a:rPr>
                        <a:t>Can't give up job at this time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300" b="0" i="0" u="none" strike="noStrike">
                          <a:solidFill>
                            <a:srgbClr val="000000"/>
                          </a:solidFill>
                          <a:effectLst/>
                          <a:latin typeface="Century Gothic" panose="020B0502020202020204" pitchFamily="34" charset="0"/>
                        </a:rPr>
                        <a:t>11%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300" b="0" i="0" u="none" strike="noStrike" dirty="0">
                          <a:solidFill>
                            <a:srgbClr val="000000"/>
                          </a:solidFill>
                          <a:effectLst/>
                          <a:latin typeface="Century Gothic" panose="020B0502020202020204" pitchFamily="34" charset="0"/>
                        </a:rPr>
                        <a:t>14%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046758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19816E1-D121-2496-5888-9B1C46E1D031}"/>
              </a:ext>
            </a:extLst>
          </p:cNvPr>
          <p:cNvSpPr/>
          <p:nvPr/>
        </p:nvSpPr>
        <p:spPr>
          <a:xfrm>
            <a:off x="0" y="1733550"/>
            <a:ext cx="4572000" cy="2057400"/>
          </a:xfrm>
          <a:prstGeom prst="rect">
            <a:avLst/>
          </a:prstGeom>
          <a:solidFill>
            <a:srgbClr val="002D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Arial" panose="020B0604020202020204" pitchFamily="34" charset="0"/>
                <a:cs typeface="Arial" panose="020B0604020202020204" pitchFamily="34" charset="0"/>
              </a:rPr>
              <a:t>Welcome and Introductions</a:t>
            </a:r>
          </a:p>
        </p:txBody>
      </p:sp>
      <p:sp>
        <p:nvSpPr>
          <p:cNvPr id="4" name="Rectangle 3">
            <a:extLst>
              <a:ext uri="{FF2B5EF4-FFF2-40B4-BE49-F238E27FC236}">
                <a16:creationId xmlns:a16="http://schemas.microsoft.com/office/drawing/2014/main" id="{7249E287-1CC2-4646-53B9-761A8B880FBF}"/>
              </a:ext>
            </a:extLst>
          </p:cNvPr>
          <p:cNvSpPr/>
          <p:nvPr/>
        </p:nvSpPr>
        <p:spPr>
          <a:xfrm>
            <a:off x="0" y="1657350"/>
            <a:ext cx="4572000" cy="76200"/>
          </a:xfrm>
          <a:prstGeom prst="rect">
            <a:avLst/>
          </a:prstGeom>
          <a:solidFill>
            <a:srgbClr val="F2A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1">
            <a:extLst>
              <a:ext uri="{FF2B5EF4-FFF2-40B4-BE49-F238E27FC236}">
                <a16:creationId xmlns:a16="http://schemas.microsoft.com/office/drawing/2014/main" id="{3904439F-38ED-47AF-35D8-9F14411F0F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69430" y="4181475"/>
            <a:ext cx="2274570" cy="962025"/>
          </a:xfrm>
          <a:prstGeom prst="rect">
            <a:avLst/>
          </a:prstGeom>
        </p:spPr>
      </p:pic>
    </p:spTree>
    <p:extLst>
      <p:ext uri="{BB962C8B-B14F-4D97-AF65-F5344CB8AC3E}">
        <p14:creationId xmlns:p14="http://schemas.microsoft.com/office/powerpoint/2010/main" val="38817709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B3139D0-D867-2743-8EAF-E7F7B5D5BB91}"/>
              </a:ext>
            </a:extLst>
          </p:cNvPr>
          <p:cNvPicPr>
            <a:picLocks noChangeAspect="1"/>
          </p:cNvPicPr>
          <p:nvPr/>
        </p:nvPicPr>
        <p:blipFill rotWithShape="1">
          <a:blip r:embed="rId3"/>
          <a:srcRect t="23391" r="9091"/>
          <a:stretch/>
        </p:blipFill>
        <p:spPr>
          <a:xfrm>
            <a:off x="15" y="7"/>
            <a:ext cx="9143985" cy="5143493"/>
          </a:xfrm>
          <a:prstGeom prst="rect">
            <a:avLst/>
          </a:prstGeom>
        </p:spPr>
      </p:pic>
      <p:sp>
        <p:nvSpPr>
          <p:cNvPr id="2" name="Rectangle 1">
            <a:extLst>
              <a:ext uri="{FF2B5EF4-FFF2-40B4-BE49-F238E27FC236}">
                <a16:creationId xmlns:a16="http://schemas.microsoft.com/office/drawing/2014/main" id="{B6E30918-0B5B-0AFF-C56A-790A1890DCC6}"/>
              </a:ext>
            </a:extLst>
          </p:cNvPr>
          <p:cNvSpPr/>
          <p:nvPr/>
        </p:nvSpPr>
        <p:spPr>
          <a:xfrm>
            <a:off x="2700867" y="0"/>
            <a:ext cx="5766858" cy="5143500"/>
          </a:xfrm>
          <a:prstGeom prst="rect">
            <a:avLst/>
          </a:prstGeom>
          <a:solidFill>
            <a:schemeClr val="bg1">
              <a:alpha val="78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Title 2"/>
          <p:cNvSpPr>
            <a:spLocks noGrp="1"/>
          </p:cNvSpPr>
          <p:nvPr>
            <p:ph type="title"/>
          </p:nvPr>
        </p:nvSpPr>
        <p:spPr>
          <a:xfrm>
            <a:off x="2935900" y="66174"/>
            <a:ext cx="5243378" cy="746936"/>
          </a:xfrm>
        </p:spPr>
        <p:txBody>
          <a:bodyPr>
            <a:noAutofit/>
          </a:bodyPr>
          <a:lstStyle/>
          <a:p>
            <a:r>
              <a:rPr lang="en-US" sz="2100" b="1" dirty="0"/>
              <a:t>Top Trainings Desired </a:t>
            </a:r>
            <a:r>
              <a:rPr lang="en-US" sz="2100" dirty="0"/>
              <a:t>(Statewide, 2023)</a:t>
            </a:r>
            <a:endParaRPr lang="en-US" sz="1500" dirty="0"/>
          </a:p>
        </p:txBody>
      </p:sp>
      <p:graphicFrame>
        <p:nvGraphicFramePr>
          <p:cNvPr id="5" name="Table 4"/>
          <p:cNvGraphicFramePr>
            <a:graphicFrameLocks noGrp="1"/>
          </p:cNvGraphicFramePr>
          <p:nvPr/>
        </p:nvGraphicFramePr>
        <p:xfrm>
          <a:off x="2971801" y="775344"/>
          <a:ext cx="5207476" cy="3726600"/>
        </p:xfrm>
        <a:graphic>
          <a:graphicData uri="http://schemas.openxmlformats.org/drawingml/2006/table">
            <a:tbl>
              <a:tblPr>
                <a:tableStyleId>{5940675A-B579-460E-94D1-54222C63F5DA}</a:tableStyleId>
              </a:tblPr>
              <a:tblGrid>
                <a:gridCol w="2325102">
                  <a:extLst>
                    <a:ext uri="{9D8B030D-6E8A-4147-A177-3AD203B41FA5}">
                      <a16:colId xmlns:a16="http://schemas.microsoft.com/office/drawing/2014/main" val="20000"/>
                    </a:ext>
                  </a:extLst>
                </a:gridCol>
                <a:gridCol w="532397">
                  <a:extLst>
                    <a:ext uri="{9D8B030D-6E8A-4147-A177-3AD203B41FA5}">
                      <a16:colId xmlns:a16="http://schemas.microsoft.com/office/drawing/2014/main" val="783558378"/>
                    </a:ext>
                  </a:extLst>
                </a:gridCol>
                <a:gridCol w="2349977">
                  <a:extLst>
                    <a:ext uri="{9D8B030D-6E8A-4147-A177-3AD203B41FA5}">
                      <a16:colId xmlns:a16="http://schemas.microsoft.com/office/drawing/2014/main" val="20001"/>
                    </a:ext>
                  </a:extLst>
                </a:gridCol>
              </a:tblGrid>
              <a:tr h="310550">
                <a:tc>
                  <a:txBody>
                    <a:bodyPr/>
                    <a:lstStyle/>
                    <a:p>
                      <a:pPr marL="0" marR="0" fontAlgn="b">
                        <a:spcBef>
                          <a:spcPts val="0"/>
                        </a:spcBef>
                        <a:spcAft>
                          <a:spcPts val="0"/>
                        </a:spcAft>
                      </a:pPr>
                      <a:r>
                        <a:rPr lang="en-US" sz="1200" kern="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1. Digital Skills</a:t>
                      </a:r>
                      <a:endParaRPr lang="en-US" sz="1200" kern="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1200" kern="800">
                        <a:effectLst/>
                        <a:latin typeface="Arial" panose="020B0604020202020204" pitchFamily="34" charset="0"/>
                        <a:cs typeface="Times New Roman" panose="02020603050405020304" pitchFamily="18" charset="0"/>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fontAlgn="b">
                        <a:spcBef>
                          <a:spcPts val="0"/>
                        </a:spcBef>
                        <a:spcAft>
                          <a:spcPts val="0"/>
                        </a:spcAft>
                      </a:pPr>
                      <a:r>
                        <a:rPr lang="en-US" sz="1200" kern="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13. Digital Marketing</a:t>
                      </a:r>
                      <a:endParaRPr lang="en-US" sz="1200" kern="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10550">
                <a:tc>
                  <a:txBody>
                    <a:bodyPr/>
                    <a:lstStyle/>
                    <a:p>
                      <a:pPr marL="0" marR="0" fontAlgn="b">
                        <a:spcBef>
                          <a:spcPts val="0"/>
                        </a:spcBef>
                        <a:spcAft>
                          <a:spcPts val="0"/>
                        </a:spcAft>
                      </a:pPr>
                      <a:r>
                        <a:rPr lang="en-US" sz="1200" kern="8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2. Information Technology</a:t>
                      </a:r>
                      <a:endParaRPr lang="en-US" sz="1200" kern="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endParaRPr lang="en-US" sz="1200" kern="800">
                        <a:effectLst/>
                        <a:latin typeface="Arial" panose="020B0604020202020204" pitchFamily="34" charset="0"/>
                        <a:cs typeface="Times New Roman" panose="02020603050405020304" pitchFamily="18" charset="0"/>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fontAlgn="b">
                        <a:spcBef>
                          <a:spcPts val="0"/>
                        </a:spcBef>
                        <a:spcAft>
                          <a:spcPts val="0"/>
                        </a:spcAft>
                      </a:pPr>
                      <a:r>
                        <a:rPr lang="en-US" sz="1200" kern="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14. Management</a:t>
                      </a:r>
                      <a:endParaRPr lang="en-US" sz="1200" kern="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2"/>
                  </a:ext>
                </a:extLst>
              </a:tr>
              <a:tr h="310550">
                <a:tc>
                  <a:txBody>
                    <a:bodyPr/>
                    <a:lstStyle/>
                    <a:p>
                      <a:pPr marL="0" marR="0" fontAlgn="b">
                        <a:spcBef>
                          <a:spcPts val="0"/>
                        </a:spcBef>
                        <a:spcAft>
                          <a:spcPts val="0"/>
                        </a:spcAft>
                      </a:pPr>
                      <a:r>
                        <a:rPr lang="en-US" sz="1200" kern="8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3. Excel</a:t>
                      </a:r>
                      <a:endParaRPr lang="en-US" sz="1200" kern="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1200" kern="800">
                        <a:effectLst/>
                        <a:latin typeface="Arial" panose="020B0604020202020204" pitchFamily="34" charset="0"/>
                        <a:cs typeface="Times New Roman" panose="02020603050405020304" pitchFamily="18" charset="0"/>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fontAlgn="b">
                        <a:spcBef>
                          <a:spcPts val="0"/>
                        </a:spcBef>
                        <a:spcAft>
                          <a:spcPts val="0"/>
                        </a:spcAft>
                      </a:pPr>
                      <a:r>
                        <a:rPr lang="en-US" sz="1200" kern="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15. Electrical</a:t>
                      </a:r>
                      <a:endParaRPr lang="en-US" sz="1200" kern="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10550">
                <a:tc>
                  <a:txBody>
                    <a:bodyPr/>
                    <a:lstStyle/>
                    <a:p>
                      <a:pPr marL="0" marR="0" fontAlgn="b">
                        <a:spcBef>
                          <a:spcPts val="0"/>
                        </a:spcBef>
                        <a:spcAft>
                          <a:spcPts val="0"/>
                        </a:spcAft>
                      </a:pPr>
                      <a:r>
                        <a:rPr lang="en-US" sz="1200" kern="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4. Administrative</a:t>
                      </a:r>
                      <a:endParaRPr lang="en-US" sz="1200" kern="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endParaRPr lang="en-US" sz="1200" kern="800">
                        <a:effectLst/>
                        <a:latin typeface="Arial" panose="020B0604020202020204" pitchFamily="34" charset="0"/>
                        <a:cs typeface="Times New Roman" panose="02020603050405020304" pitchFamily="18" charset="0"/>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fontAlgn="b">
                        <a:spcBef>
                          <a:spcPts val="0"/>
                        </a:spcBef>
                        <a:spcAft>
                          <a:spcPts val="0"/>
                        </a:spcAft>
                      </a:pPr>
                      <a:r>
                        <a:rPr lang="en-US" sz="1200" kern="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16. Construction</a:t>
                      </a:r>
                      <a:endParaRPr lang="en-US" sz="1200" kern="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4"/>
                  </a:ext>
                </a:extLst>
              </a:tr>
              <a:tr h="310550">
                <a:tc>
                  <a:txBody>
                    <a:bodyPr/>
                    <a:lstStyle/>
                    <a:p>
                      <a:pPr marL="0" marR="0" fontAlgn="b">
                        <a:spcBef>
                          <a:spcPts val="0"/>
                        </a:spcBef>
                        <a:spcAft>
                          <a:spcPts val="0"/>
                        </a:spcAft>
                      </a:pPr>
                      <a:r>
                        <a:rPr lang="en-US" sz="1200" kern="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5. CDL</a:t>
                      </a:r>
                      <a:endParaRPr lang="en-US" sz="1200" kern="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1200" kern="800">
                        <a:effectLst/>
                        <a:latin typeface="Arial" panose="020B0604020202020204" pitchFamily="34" charset="0"/>
                        <a:cs typeface="Times New Roman" panose="02020603050405020304" pitchFamily="18" charset="0"/>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fontAlgn="b">
                        <a:spcBef>
                          <a:spcPts val="0"/>
                        </a:spcBef>
                        <a:spcAft>
                          <a:spcPts val="0"/>
                        </a:spcAft>
                      </a:pPr>
                      <a:r>
                        <a:rPr lang="en-US" sz="1200" kern="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17. Culinary</a:t>
                      </a:r>
                      <a:endParaRPr lang="en-US" sz="1200" kern="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10550">
                <a:tc>
                  <a:txBody>
                    <a:bodyPr/>
                    <a:lstStyle/>
                    <a:p>
                      <a:pPr marL="0" marR="0" fontAlgn="b">
                        <a:spcBef>
                          <a:spcPts val="0"/>
                        </a:spcBef>
                        <a:spcAft>
                          <a:spcPts val="0"/>
                        </a:spcAft>
                      </a:pPr>
                      <a:r>
                        <a:rPr lang="en-US" sz="1200" kern="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6. Health Care</a:t>
                      </a:r>
                      <a:endParaRPr lang="en-US" sz="1200" kern="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endParaRPr lang="en-US" sz="1200" kern="800">
                        <a:effectLst/>
                        <a:latin typeface="Arial" panose="020B0604020202020204" pitchFamily="34" charset="0"/>
                        <a:cs typeface="Times New Roman" panose="02020603050405020304" pitchFamily="18" charset="0"/>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fontAlgn="b">
                        <a:spcBef>
                          <a:spcPts val="0"/>
                        </a:spcBef>
                        <a:spcAft>
                          <a:spcPts val="0"/>
                        </a:spcAft>
                      </a:pPr>
                      <a:r>
                        <a:rPr lang="en-US" sz="1200" kern="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18. Real Estate</a:t>
                      </a:r>
                      <a:endParaRPr lang="en-US" sz="1200" kern="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6"/>
                  </a:ext>
                </a:extLst>
              </a:tr>
              <a:tr h="310550">
                <a:tc>
                  <a:txBody>
                    <a:bodyPr/>
                    <a:lstStyle/>
                    <a:p>
                      <a:pPr marL="0" marR="0" fontAlgn="b">
                        <a:spcBef>
                          <a:spcPts val="0"/>
                        </a:spcBef>
                        <a:spcAft>
                          <a:spcPts val="0"/>
                        </a:spcAft>
                      </a:pPr>
                      <a:r>
                        <a:rPr lang="en-US" sz="1200" kern="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7. Accounting</a:t>
                      </a:r>
                      <a:endParaRPr lang="en-US" sz="1200" kern="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1200" kern="800">
                        <a:effectLst/>
                        <a:latin typeface="Arial" panose="020B0604020202020204" pitchFamily="34" charset="0"/>
                        <a:cs typeface="Times New Roman" panose="02020603050405020304" pitchFamily="18" charset="0"/>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fontAlgn="b">
                        <a:spcBef>
                          <a:spcPts val="0"/>
                        </a:spcBef>
                        <a:spcAft>
                          <a:spcPts val="0"/>
                        </a:spcAft>
                      </a:pPr>
                      <a:r>
                        <a:rPr lang="en-US" sz="1200" kern="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19. Teaching</a:t>
                      </a:r>
                      <a:endParaRPr lang="en-US" sz="1200" kern="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10550">
                <a:tc>
                  <a:txBody>
                    <a:bodyPr/>
                    <a:lstStyle/>
                    <a:p>
                      <a:pPr marL="0" marR="0" fontAlgn="b">
                        <a:spcBef>
                          <a:spcPts val="0"/>
                        </a:spcBef>
                        <a:spcAft>
                          <a:spcPts val="0"/>
                        </a:spcAft>
                      </a:pPr>
                      <a:r>
                        <a:rPr lang="en-US" sz="1200" kern="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8. Project Management</a:t>
                      </a:r>
                      <a:endParaRPr lang="en-US" sz="1200" kern="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endParaRPr lang="en-US" sz="1200" kern="800">
                        <a:effectLst/>
                        <a:latin typeface="Arial" panose="020B0604020202020204" pitchFamily="34" charset="0"/>
                        <a:cs typeface="Times New Roman" panose="02020603050405020304" pitchFamily="18" charset="0"/>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fontAlgn="b">
                        <a:spcBef>
                          <a:spcPts val="0"/>
                        </a:spcBef>
                        <a:spcAft>
                          <a:spcPts val="0"/>
                        </a:spcAft>
                      </a:pPr>
                      <a:r>
                        <a:rPr lang="en-US" sz="1200" kern="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20. CNA</a:t>
                      </a:r>
                      <a:endParaRPr lang="en-US" sz="1200" kern="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8"/>
                  </a:ext>
                </a:extLst>
              </a:tr>
              <a:tr h="310550">
                <a:tc>
                  <a:txBody>
                    <a:bodyPr/>
                    <a:lstStyle/>
                    <a:p>
                      <a:pPr marL="0" marR="0" fontAlgn="b">
                        <a:spcBef>
                          <a:spcPts val="0"/>
                        </a:spcBef>
                        <a:spcAft>
                          <a:spcPts val="0"/>
                        </a:spcAft>
                      </a:pPr>
                      <a:r>
                        <a:rPr lang="en-US" sz="1200" kern="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9. Medical Coding/Billing</a:t>
                      </a:r>
                      <a:endParaRPr lang="en-US" sz="1200" kern="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1200" kern="800">
                        <a:effectLst/>
                        <a:latin typeface="Arial" panose="020B0604020202020204" pitchFamily="34" charset="0"/>
                        <a:cs typeface="Times New Roman" panose="02020603050405020304" pitchFamily="18" charset="0"/>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fontAlgn="b">
                        <a:spcBef>
                          <a:spcPts val="0"/>
                        </a:spcBef>
                        <a:spcAft>
                          <a:spcPts val="0"/>
                        </a:spcAft>
                      </a:pPr>
                      <a:r>
                        <a:rPr lang="en-US" sz="1200" kern="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21. Cybersecurity</a:t>
                      </a:r>
                      <a:endParaRPr lang="en-US" sz="1200" kern="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310550">
                <a:tc>
                  <a:txBody>
                    <a:bodyPr/>
                    <a:lstStyle/>
                    <a:p>
                      <a:pPr marL="0" marR="0" fontAlgn="b">
                        <a:spcBef>
                          <a:spcPts val="0"/>
                        </a:spcBef>
                        <a:spcAft>
                          <a:spcPts val="0"/>
                        </a:spcAft>
                      </a:pPr>
                      <a:r>
                        <a:rPr lang="en-US" sz="1200" kern="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10. Security</a:t>
                      </a:r>
                      <a:endParaRPr lang="en-US" sz="1200" kern="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endParaRPr lang="en-US" sz="1200" kern="800">
                        <a:effectLst/>
                        <a:latin typeface="Arial" panose="020B0604020202020204" pitchFamily="34" charset="0"/>
                        <a:cs typeface="Times New Roman" panose="02020603050405020304" pitchFamily="18" charset="0"/>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fontAlgn="b">
                        <a:spcBef>
                          <a:spcPts val="0"/>
                        </a:spcBef>
                        <a:spcAft>
                          <a:spcPts val="0"/>
                        </a:spcAft>
                      </a:pPr>
                      <a:r>
                        <a:rPr lang="en-US" sz="1200" kern="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22. Coding</a:t>
                      </a:r>
                      <a:endParaRPr lang="en-US" sz="1200" kern="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10"/>
                  </a:ext>
                </a:extLst>
              </a:tr>
              <a:tr h="310550">
                <a:tc>
                  <a:txBody>
                    <a:bodyPr/>
                    <a:lstStyle/>
                    <a:p>
                      <a:pPr marL="0" marR="0" fontAlgn="b">
                        <a:spcBef>
                          <a:spcPts val="0"/>
                        </a:spcBef>
                        <a:spcAft>
                          <a:spcPts val="0"/>
                        </a:spcAft>
                      </a:pPr>
                      <a:r>
                        <a:rPr lang="en-US" sz="1200" kern="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11. Microsoft Office</a:t>
                      </a:r>
                      <a:endParaRPr lang="en-US" sz="1200" kern="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1200" kern="800">
                        <a:effectLst/>
                        <a:latin typeface="Arial" panose="020B0604020202020204" pitchFamily="34" charset="0"/>
                        <a:cs typeface="Times New Roman" panose="02020603050405020304" pitchFamily="18" charset="0"/>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fontAlgn="b">
                        <a:spcBef>
                          <a:spcPts val="0"/>
                        </a:spcBef>
                        <a:spcAft>
                          <a:spcPts val="0"/>
                        </a:spcAft>
                      </a:pPr>
                      <a:r>
                        <a:rPr lang="en-US" sz="1200" kern="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23. Customer Service</a:t>
                      </a:r>
                      <a:endParaRPr lang="en-US" sz="1200" kern="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310550">
                <a:tc>
                  <a:txBody>
                    <a:bodyPr/>
                    <a:lstStyle/>
                    <a:p>
                      <a:pPr marL="0" marR="0" fontAlgn="b">
                        <a:spcBef>
                          <a:spcPts val="0"/>
                        </a:spcBef>
                        <a:spcAft>
                          <a:spcPts val="0"/>
                        </a:spcAft>
                      </a:pPr>
                      <a:r>
                        <a:rPr lang="en-US" sz="1200" kern="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12. Nursing</a:t>
                      </a:r>
                      <a:endParaRPr lang="en-US" sz="1200" kern="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endParaRPr lang="en-US" sz="1200" kern="800">
                        <a:effectLst/>
                        <a:latin typeface="Arial" panose="020B0604020202020204" pitchFamily="34" charset="0"/>
                        <a:cs typeface="Times New Roman" panose="02020603050405020304" pitchFamily="18" charset="0"/>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fontAlgn="b">
                        <a:spcBef>
                          <a:spcPts val="0"/>
                        </a:spcBef>
                        <a:spcAft>
                          <a:spcPts val="0"/>
                        </a:spcAft>
                      </a:pPr>
                      <a:r>
                        <a:rPr lang="en-US" sz="1200" kern="8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24. Home Health Aide</a:t>
                      </a:r>
                      <a:endParaRPr lang="en-US" sz="1200" kern="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524428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26720" y="2235200"/>
            <a:ext cx="829056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E1922E"/>
                </a:solidFill>
                <a:effectLst/>
                <a:uLnTx/>
                <a:uFillTx/>
                <a:latin typeface="Arial"/>
                <a:ea typeface="+mn-ea"/>
                <a:cs typeface="Arial"/>
              </a:rPr>
              <a:t>Questions / Discussion</a:t>
            </a:r>
          </a:p>
        </p:txBody>
      </p:sp>
    </p:spTree>
    <p:extLst>
      <p:ext uri="{BB962C8B-B14F-4D97-AF65-F5344CB8AC3E}">
        <p14:creationId xmlns:p14="http://schemas.microsoft.com/office/powerpoint/2010/main" val="3727350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C96ECA7-C058-B8CB-40AE-654EB7E2C68D}"/>
              </a:ext>
            </a:extLst>
          </p:cNvPr>
          <p:cNvSpPr/>
          <p:nvPr/>
        </p:nvSpPr>
        <p:spPr>
          <a:xfrm>
            <a:off x="0" y="1733550"/>
            <a:ext cx="4572000" cy="2057400"/>
          </a:xfrm>
          <a:prstGeom prst="rect">
            <a:avLst/>
          </a:prstGeom>
          <a:solidFill>
            <a:srgbClr val="002D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Arial" panose="020B0604020202020204" pitchFamily="34" charset="0"/>
                <a:cs typeface="Arial" panose="020B0604020202020204" pitchFamily="34" charset="0"/>
              </a:rPr>
              <a:t>Asylum Seekers</a:t>
            </a:r>
          </a:p>
          <a:p>
            <a:pPr algn="ctr"/>
            <a:r>
              <a:rPr lang="en-US" sz="1600" b="1" dirty="0">
                <a:latin typeface="Arial" panose="020B0604020202020204" pitchFamily="34" charset="0"/>
                <a:cs typeface="Arial" panose="020B0604020202020204" pitchFamily="34" charset="0"/>
              </a:rPr>
              <a:t> </a:t>
            </a:r>
          </a:p>
        </p:txBody>
      </p:sp>
      <p:sp>
        <p:nvSpPr>
          <p:cNvPr id="4" name="Rectangle 3">
            <a:extLst>
              <a:ext uri="{FF2B5EF4-FFF2-40B4-BE49-F238E27FC236}">
                <a16:creationId xmlns:a16="http://schemas.microsoft.com/office/drawing/2014/main" id="{17DF9D58-BF8D-33EB-B243-2C6BB64194FC}"/>
              </a:ext>
            </a:extLst>
          </p:cNvPr>
          <p:cNvSpPr/>
          <p:nvPr/>
        </p:nvSpPr>
        <p:spPr>
          <a:xfrm>
            <a:off x="0" y="1657350"/>
            <a:ext cx="4572000" cy="76200"/>
          </a:xfrm>
          <a:prstGeom prst="rect">
            <a:avLst/>
          </a:prstGeom>
          <a:solidFill>
            <a:srgbClr val="F2A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1">
            <a:extLst>
              <a:ext uri="{FF2B5EF4-FFF2-40B4-BE49-F238E27FC236}">
                <a16:creationId xmlns:a16="http://schemas.microsoft.com/office/drawing/2014/main" id="{40632B8F-88EE-5F8E-6EBD-C2913ECFCD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69430" y="4181475"/>
            <a:ext cx="2274570" cy="962025"/>
          </a:xfrm>
          <a:prstGeom prst="rect">
            <a:avLst/>
          </a:prstGeom>
        </p:spPr>
      </p:pic>
    </p:spTree>
    <p:extLst>
      <p:ext uri="{BB962C8B-B14F-4D97-AF65-F5344CB8AC3E}">
        <p14:creationId xmlns:p14="http://schemas.microsoft.com/office/powerpoint/2010/main" val="6633661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495D449-DD6A-4B68-5456-2A8DC0F77DFB}"/>
              </a:ext>
            </a:extLst>
          </p:cNvPr>
          <p:cNvSpPr/>
          <p:nvPr/>
        </p:nvSpPr>
        <p:spPr>
          <a:xfrm>
            <a:off x="0" y="1733550"/>
            <a:ext cx="4572000" cy="2057400"/>
          </a:xfrm>
          <a:prstGeom prst="rect">
            <a:avLst/>
          </a:prstGeom>
          <a:solidFill>
            <a:srgbClr val="002D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Arial" panose="020B0604020202020204" pitchFamily="34" charset="0"/>
                <a:cs typeface="Arial" panose="020B0604020202020204" pitchFamily="34" charset="0"/>
              </a:rPr>
              <a:t>Workforce Development Planning and Discussion</a:t>
            </a:r>
          </a:p>
        </p:txBody>
      </p:sp>
      <p:sp>
        <p:nvSpPr>
          <p:cNvPr id="4" name="Rectangle 3">
            <a:extLst>
              <a:ext uri="{FF2B5EF4-FFF2-40B4-BE49-F238E27FC236}">
                <a16:creationId xmlns:a16="http://schemas.microsoft.com/office/drawing/2014/main" id="{2ACAA075-EFDC-D36A-31C8-5070BC24C152}"/>
              </a:ext>
            </a:extLst>
          </p:cNvPr>
          <p:cNvSpPr/>
          <p:nvPr/>
        </p:nvSpPr>
        <p:spPr>
          <a:xfrm>
            <a:off x="0" y="1657350"/>
            <a:ext cx="4572000" cy="76200"/>
          </a:xfrm>
          <a:prstGeom prst="rect">
            <a:avLst/>
          </a:prstGeom>
          <a:solidFill>
            <a:srgbClr val="F2A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Graphic 1">
            <a:extLst>
              <a:ext uri="{FF2B5EF4-FFF2-40B4-BE49-F238E27FC236}">
                <a16:creationId xmlns:a16="http://schemas.microsoft.com/office/drawing/2014/main" id="{0EDAC873-5D40-AF44-692A-E7BEF50AC96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69430" y="4181475"/>
            <a:ext cx="2274570" cy="962025"/>
          </a:xfrm>
          <a:prstGeom prst="rect">
            <a:avLst/>
          </a:prstGeom>
        </p:spPr>
      </p:pic>
    </p:spTree>
    <p:extLst>
      <p:ext uri="{BB962C8B-B14F-4D97-AF65-F5344CB8AC3E}">
        <p14:creationId xmlns:p14="http://schemas.microsoft.com/office/powerpoint/2010/main" val="226324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AF6C183-19BB-B796-6858-EB37637EDC09}"/>
              </a:ext>
            </a:extLst>
          </p:cNvPr>
          <p:cNvSpPr/>
          <p:nvPr/>
        </p:nvSpPr>
        <p:spPr>
          <a:xfrm>
            <a:off x="0" y="1733550"/>
            <a:ext cx="4572000" cy="2057400"/>
          </a:xfrm>
          <a:prstGeom prst="rect">
            <a:avLst/>
          </a:prstGeom>
          <a:solidFill>
            <a:srgbClr val="002D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Arial" panose="020B0604020202020204" pitchFamily="34" charset="0"/>
                <a:cs typeface="Arial" panose="020B0604020202020204" pitchFamily="34" charset="0"/>
              </a:rPr>
              <a:t>Governor’s Objectives</a:t>
            </a:r>
          </a:p>
        </p:txBody>
      </p:sp>
      <p:sp>
        <p:nvSpPr>
          <p:cNvPr id="4" name="Rectangle 3">
            <a:extLst>
              <a:ext uri="{FF2B5EF4-FFF2-40B4-BE49-F238E27FC236}">
                <a16:creationId xmlns:a16="http://schemas.microsoft.com/office/drawing/2014/main" id="{40D6FDC5-9700-B6A5-1D7C-3B217947549D}"/>
              </a:ext>
            </a:extLst>
          </p:cNvPr>
          <p:cNvSpPr/>
          <p:nvPr/>
        </p:nvSpPr>
        <p:spPr>
          <a:xfrm>
            <a:off x="0" y="1657350"/>
            <a:ext cx="4572000" cy="76200"/>
          </a:xfrm>
          <a:prstGeom prst="rect">
            <a:avLst/>
          </a:prstGeom>
          <a:solidFill>
            <a:srgbClr val="F2A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Graphic 1">
            <a:extLst>
              <a:ext uri="{FF2B5EF4-FFF2-40B4-BE49-F238E27FC236}">
                <a16:creationId xmlns:a16="http://schemas.microsoft.com/office/drawing/2014/main" id="{CE78CDE6-1315-231F-2CD9-816368ABD0C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69430" y="4181475"/>
            <a:ext cx="2274570" cy="962025"/>
          </a:xfrm>
          <a:prstGeom prst="rect">
            <a:avLst/>
          </a:prstGeom>
        </p:spPr>
      </p:pic>
    </p:spTree>
    <p:extLst>
      <p:ext uri="{BB962C8B-B14F-4D97-AF65-F5344CB8AC3E}">
        <p14:creationId xmlns:p14="http://schemas.microsoft.com/office/powerpoint/2010/main" val="8217793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1" y="361950"/>
            <a:ext cx="7772399" cy="646331"/>
          </a:xfrm>
          <a:prstGeom prst="rect">
            <a:avLst/>
          </a:prstGeom>
        </p:spPr>
        <p:txBody>
          <a:bodyPr wrap="square">
            <a:spAutoFit/>
          </a:bodyPr>
          <a:lstStyle/>
          <a:p>
            <a:r>
              <a:rPr lang="en-US" sz="3600" b="1" dirty="0">
                <a:solidFill>
                  <a:srgbClr val="F2A9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Governor’s Objectives</a:t>
            </a:r>
          </a:p>
        </p:txBody>
      </p:sp>
      <p:sp>
        <p:nvSpPr>
          <p:cNvPr id="2" name="Rectangle 1"/>
          <p:cNvSpPr/>
          <p:nvPr/>
        </p:nvSpPr>
        <p:spPr>
          <a:xfrm>
            <a:off x="304800" y="1088136"/>
            <a:ext cx="8458200" cy="3647152"/>
          </a:xfrm>
          <a:prstGeom prst="rect">
            <a:avLst/>
          </a:prstGeom>
        </p:spPr>
        <p:txBody>
          <a:bodyPr wrap="square">
            <a:spAutoFit/>
          </a:bodyPr>
          <a:lstStyle/>
          <a:p>
            <a:pPr marL="514350" indent="-514350">
              <a:buFont typeface="+mj-lt"/>
              <a:buAutoNum type="arabicPeriod"/>
            </a:pPr>
            <a:r>
              <a:rPr lang="en-US" sz="2700" dirty="0">
                <a:solidFill>
                  <a:srgbClr val="002D73"/>
                </a:solidFill>
                <a:latin typeface="Arial" pitchFamily="34" charset="0"/>
                <a:cs typeface="Arial" pitchFamily="34" charset="0"/>
              </a:rPr>
              <a:t>Creating a statewide workforce strategy document; </a:t>
            </a:r>
          </a:p>
          <a:p>
            <a:pPr marL="514350" indent="-514350">
              <a:spcBef>
                <a:spcPts val="600"/>
              </a:spcBef>
              <a:buFont typeface="+mj-lt"/>
              <a:buAutoNum type="arabicPeriod"/>
            </a:pPr>
            <a:r>
              <a:rPr lang="en-US" sz="2700" dirty="0">
                <a:solidFill>
                  <a:srgbClr val="002D73"/>
                </a:solidFill>
                <a:latin typeface="Arial" pitchFamily="34" charset="0"/>
                <a:cs typeface="Arial" pitchFamily="34" charset="0"/>
              </a:rPr>
              <a:t>Producing and implementing a new technology tool to help businesses, training and education providers, and individuals navigate workforce resources; </a:t>
            </a:r>
          </a:p>
          <a:p>
            <a:pPr marL="514350" indent="-514350">
              <a:spcBef>
                <a:spcPts val="600"/>
              </a:spcBef>
              <a:buFont typeface="+mj-lt"/>
              <a:buAutoNum type="arabicPeriod"/>
            </a:pPr>
            <a:r>
              <a:rPr lang="en-US" sz="2700" dirty="0">
                <a:solidFill>
                  <a:srgbClr val="002D73"/>
                </a:solidFill>
                <a:latin typeface="Arial" pitchFamily="34" charset="0"/>
                <a:cs typeface="Arial" pitchFamily="34" charset="0"/>
              </a:rPr>
              <a:t>Aligning efforts of training providers and funders across the workforce development ecosystem; </a:t>
            </a:r>
          </a:p>
          <a:p>
            <a:pPr marL="514350" indent="-514350">
              <a:spcBef>
                <a:spcPts val="600"/>
              </a:spcBef>
              <a:buFont typeface="+mj-lt"/>
              <a:buAutoNum type="arabicPeriod"/>
            </a:pPr>
            <a:r>
              <a:rPr lang="en-US" sz="2700" dirty="0">
                <a:solidFill>
                  <a:srgbClr val="002D73"/>
                </a:solidFill>
                <a:latin typeface="Arial" pitchFamily="34" charset="0"/>
                <a:cs typeface="Arial" pitchFamily="34" charset="0"/>
              </a:rPr>
              <a:t>Developing common success metrics; </a:t>
            </a:r>
          </a:p>
        </p:txBody>
      </p:sp>
      <p:pic>
        <p:nvPicPr>
          <p:cNvPr id="4" name="Graphic 1">
            <a:extLst>
              <a:ext uri="{FF2B5EF4-FFF2-40B4-BE49-F238E27FC236}">
                <a16:creationId xmlns:a16="http://schemas.microsoft.com/office/drawing/2014/main" id="{27A69503-E7C3-5274-A38A-CDB633C6F4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69430" y="4055365"/>
            <a:ext cx="2274570" cy="1088135"/>
          </a:xfrm>
          <a:prstGeom prst="rect">
            <a:avLst/>
          </a:prstGeom>
        </p:spPr>
      </p:pic>
    </p:spTree>
    <p:extLst>
      <p:ext uri="{BB962C8B-B14F-4D97-AF65-F5344CB8AC3E}">
        <p14:creationId xmlns:p14="http://schemas.microsoft.com/office/powerpoint/2010/main" val="1669177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1" y="361950"/>
            <a:ext cx="7772399" cy="646331"/>
          </a:xfrm>
          <a:prstGeom prst="rect">
            <a:avLst/>
          </a:prstGeom>
        </p:spPr>
        <p:txBody>
          <a:bodyPr wrap="square">
            <a:spAutoFit/>
          </a:bodyPr>
          <a:lstStyle/>
          <a:p>
            <a:r>
              <a:rPr lang="en-US" sz="3600" b="1" dirty="0">
                <a:solidFill>
                  <a:srgbClr val="F2A9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Governor’s Objectives</a:t>
            </a:r>
          </a:p>
        </p:txBody>
      </p:sp>
      <p:sp>
        <p:nvSpPr>
          <p:cNvPr id="2" name="Rectangle 1"/>
          <p:cNvSpPr/>
          <p:nvPr/>
        </p:nvSpPr>
        <p:spPr>
          <a:xfrm>
            <a:off x="304800" y="1088136"/>
            <a:ext cx="8458200" cy="3647152"/>
          </a:xfrm>
          <a:prstGeom prst="rect">
            <a:avLst/>
          </a:prstGeom>
        </p:spPr>
        <p:txBody>
          <a:bodyPr wrap="square">
            <a:spAutoFit/>
          </a:bodyPr>
          <a:lstStyle/>
          <a:p>
            <a:pPr marL="514350" indent="-514350">
              <a:buFont typeface="+mj-lt"/>
              <a:buAutoNum type="arabicPeriod" startAt="5"/>
            </a:pPr>
            <a:r>
              <a:rPr lang="en-US" sz="2700" dirty="0">
                <a:solidFill>
                  <a:srgbClr val="002D73"/>
                </a:solidFill>
                <a:latin typeface="Arial" pitchFamily="34" charset="0"/>
                <a:cs typeface="Arial" pitchFamily="34" charset="0"/>
              </a:rPr>
              <a:t>Implementing tracking and reporting requirements; </a:t>
            </a:r>
          </a:p>
          <a:p>
            <a:pPr marL="514350" indent="-514350">
              <a:spcBef>
                <a:spcPts val="600"/>
              </a:spcBef>
              <a:buFont typeface="+mj-lt"/>
              <a:buAutoNum type="arabicPeriod" startAt="5"/>
            </a:pPr>
            <a:r>
              <a:rPr lang="en-US" sz="2700" dirty="0">
                <a:solidFill>
                  <a:srgbClr val="002D73"/>
                </a:solidFill>
                <a:latin typeface="Arial" pitchFamily="34" charset="0"/>
                <a:cs typeface="Arial" pitchFamily="34" charset="0"/>
              </a:rPr>
              <a:t>Articulating best practices and identifying opportunities for integration into new or existing workforce development programs; </a:t>
            </a:r>
          </a:p>
          <a:p>
            <a:pPr marL="514350" indent="-514350">
              <a:spcBef>
                <a:spcPts val="600"/>
              </a:spcBef>
              <a:buFont typeface="+mj-lt"/>
              <a:buAutoNum type="arabicPeriod" startAt="5"/>
            </a:pPr>
            <a:r>
              <a:rPr lang="en-US" sz="2700" dirty="0">
                <a:solidFill>
                  <a:srgbClr val="002D73"/>
                </a:solidFill>
                <a:latin typeface="Arial" pitchFamily="34" charset="0"/>
                <a:cs typeface="Arial" pitchFamily="34" charset="0"/>
              </a:rPr>
              <a:t>Engaging industry on talent needs and opportunities; </a:t>
            </a:r>
          </a:p>
          <a:p>
            <a:pPr marL="514350" indent="-514350">
              <a:spcBef>
                <a:spcPts val="600"/>
              </a:spcBef>
              <a:buFont typeface="+mj-lt"/>
              <a:buAutoNum type="arabicPeriod" startAt="5"/>
            </a:pPr>
            <a:r>
              <a:rPr lang="en-US" sz="2700" dirty="0">
                <a:solidFill>
                  <a:srgbClr val="002D73"/>
                </a:solidFill>
                <a:latin typeface="Arial" pitchFamily="34" charset="0"/>
                <a:cs typeface="Arial" pitchFamily="34" charset="0"/>
              </a:rPr>
              <a:t>Aligning regional workforce development stakeholders; </a:t>
            </a:r>
          </a:p>
        </p:txBody>
      </p:sp>
      <p:pic>
        <p:nvPicPr>
          <p:cNvPr id="4" name="Graphic 1">
            <a:extLst>
              <a:ext uri="{FF2B5EF4-FFF2-40B4-BE49-F238E27FC236}">
                <a16:creationId xmlns:a16="http://schemas.microsoft.com/office/drawing/2014/main" id="{27A69503-E7C3-5274-A38A-CDB633C6F4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69430" y="4055365"/>
            <a:ext cx="2274570" cy="1088135"/>
          </a:xfrm>
          <a:prstGeom prst="rect">
            <a:avLst/>
          </a:prstGeom>
        </p:spPr>
      </p:pic>
    </p:spTree>
    <p:extLst>
      <p:ext uri="{BB962C8B-B14F-4D97-AF65-F5344CB8AC3E}">
        <p14:creationId xmlns:p14="http://schemas.microsoft.com/office/powerpoint/2010/main" val="4263981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1" y="361950"/>
            <a:ext cx="7772399" cy="646331"/>
          </a:xfrm>
          <a:prstGeom prst="rect">
            <a:avLst/>
          </a:prstGeom>
        </p:spPr>
        <p:txBody>
          <a:bodyPr wrap="square">
            <a:spAutoFit/>
          </a:bodyPr>
          <a:lstStyle/>
          <a:p>
            <a:r>
              <a:rPr lang="en-US" sz="3600" b="1" dirty="0">
                <a:solidFill>
                  <a:srgbClr val="F2A9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Governor’s Objectives</a:t>
            </a:r>
          </a:p>
        </p:txBody>
      </p:sp>
      <p:sp>
        <p:nvSpPr>
          <p:cNvPr id="2" name="Rectangle 1"/>
          <p:cNvSpPr/>
          <p:nvPr/>
        </p:nvSpPr>
        <p:spPr>
          <a:xfrm>
            <a:off x="304800" y="1088136"/>
            <a:ext cx="8458200" cy="2662267"/>
          </a:xfrm>
          <a:prstGeom prst="rect">
            <a:avLst/>
          </a:prstGeom>
        </p:spPr>
        <p:txBody>
          <a:bodyPr wrap="square">
            <a:spAutoFit/>
          </a:bodyPr>
          <a:lstStyle/>
          <a:p>
            <a:pPr marL="514350" indent="-514350">
              <a:buFont typeface="+mj-lt"/>
              <a:buAutoNum type="arabicPeriod" startAt="9"/>
            </a:pPr>
            <a:r>
              <a:rPr lang="en-US" sz="2700" dirty="0">
                <a:solidFill>
                  <a:srgbClr val="002D73"/>
                </a:solidFill>
                <a:latin typeface="Arial" pitchFamily="34" charset="0"/>
                <a:cs typeface="Arial" pitchFamily="34" charset="0"/>
              </a:rPr>
              <a:t>Improving access to quality jobs and career growth opportunities for marginalized and underrepresented communities; and </a:t>
            </a:r>
          </a:p>
          <a:p>
            <a:pPr marL="514350" indent="-514350">
              <a:spcBef>
                <a:spcPts val="600"/>
              </a:spcBef>
              <a:buFont typeface="+mj-lt"/>
              <a:buAutoNum type="arabicPeriod" startAt="9"/>
            </a:pPr>
            <a:r>
              <a:rPr lang="en-US" sz="2700" dirty="0">
                <a:solidFill>
                  <a:srgbClr val="002D73"/>
                </a:solidFill>
                <a:latin typeface="Arial" pitchFamily="34" charset="0"/>
                <a:cs typeface="Arial" pitchFamily="34" charset="0"/>
              </a:rPr>
              <a:t>Designing new materials to help the public navigate the state’s workforce development and funding opportunities. </a:t>
            </a:r>
          </a:p>
        </p:txBody>
      </p:sp>
      <p:pic>
        <p:nvPicPr>
          <p:cNvPr id="4" name="Graphic 1">
            <a:extLst>
              <a:ext uri="{FF2B5EF4-FFF2-40B4-BE49-F238E27FC236}">
                <a16:creationId xmlns:a16="http://schemas.microsoft.com/office/drawing/2014/main" id="{27A69503-E7C3-5274-A38A-CDB633C6F4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69430" y="4055365"/>
            <a:ext cx="2274570" cy="1088135"/>
          </a:xfrm>
          <a:prstGeom prst="rect">
            <a:avLst/>
          </a:prstGeom>
        </p:spPr>
      </p:pic>
    </p:spTree>
    <p:extLst>
      <p:ext uri="{BB962C8B-B14F-4D97-AF65-F5344CB8AC3E}">
        <p14:creationId xmlns:p14="http://schemas.microsoft.com/office/powerpoint/2010/main" val="3876721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AF6C183-19BB-B796-6858-EB37637EDC09}"/>
              </a:ext>
            </a:extLst>
          </p:cNvPr>
          <p:cNvSpPr/>
          <p:nvPr/>
        </p:nvSpPr>
        <p:spPr>
          <a:xfrm>
            <a:off x="0" y="1733550"/>
            <a:ext cx="4572000" cy="2057400"/>
          </a:xfrm>
          <a:prstGeom prst="rect">
            <a:avLst/>
          </a:prstGeom>
          <a:solidFill>
            <a:srgbClr val="002D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Arial" panose="020B0604020202020204" pitchFamily="34" charset="0"/>
                <a:cs typeface="Arial" panose="020B0604020202020204" pitchFamily="34" charset="0"/>
              </a:rPr>
              <a:t>State Plan Priorities</a:t>
            </a:r>
          </a:p>
        </p:txBody>
      </p:sp>
      <p:sp>
        <p:nvSpPr>
          <p:cNvPr id="4" name="Rectangle 3">
            <a:extLst>
              <a:ext uri="{FF2B5EF4-FFF2-40B4-BE49-F238E27FC236}">
                <a16:creationId xmlns:a16="http://schemas.microsoft.com/office/drawing/2014/main" id="{40D6FDC5-9700-B6A5-1D7C-3B217947549D}"/>
              </a:ext>
            </a:extLst>
          </p:cNvPr>
          <p:cNvSpPr/>
          <p:nvPr/>
        </p:nvSpPr>
        <p:spPr>
          <a:xfrm>
            <a:off x="0" y="1657350"/>
            <a:ext cx="4572000" cy="76200"/>
          </a:xfrm>
          <a:prstGeom prst="rect">
            <a:avLst/>
          </a:prstGeom>
          <a:solidFill>
            <a:srgbClr val="F2A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Graphic 1">
            <a:extLst>
              <a:ext uri="{FF2B5EF4-FFF2-40B4-BE49-F238E27FC236}">
                <a16:creationId xmlns:a16="http://schemas.microsoft.com/office/drawing/2014/main" id="{CE78CDE6-1315-231F-2CD9-816368ABD0C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69430" y="4181475"/>
            <a:ext cx="2274570" cy="962025"/>
          </a:xfrm>
          <a:prstGeom prst="rect">
            <a:avLst/>
          </a:prstGeom>
        </p:spPr>
      </p:pic>
    </p:spTree>
    <p:extLst>
      <p:ext uri="{BB962C8B-B14F-4D97-AF65-F5344CB8AC3E}">
        <p14:creationId xmlns:p14="http://schemas.microsoft.com/office/powerpoint/2010/main" val="11279047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p:cNvSpPr/>
          <p:nvPr/>
        </p:nvSpPr>
        <p:spPr>
          <a:xfrm>
            <a:off x="304801" y="361950"/>
            <a:ext cx="7772399" cy="646331"/>
          </a:xfrm>
          <a:prstGeom prst="rect">
            <a:avLst/>
          </a:prstGeom>
        </p:spPr>
        <p:txBody>
          <a:bodyPr wrap="square">
            <a:spAutoFit/>
          </a:bodyPr>
          <a:lstStyle/>
          <a:p>
            <a:r>
              <a:rPr lang="en-US" sz="3600" b="1" dirty="0">
                <a:solidFill>
                  <a:srgbClr val="F2A9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Draft State Priorities</a:t>
            </a:r>
          </a:p>
        </p:txBody>
      </p:sp>
      <p:sp>
        <p:nvSpPr>
          <p:cNvPr id="2" name="Rectangle 1"/>
          <p:cNvSpPr/>
          <p:nvPr/>
        </p:nvSpPr>
        <p:spPr>
          <a:xfrm>
            <a:off x="304800" y="1088136"/>
            <a:ext cx="8458200" cy="3339376"/>
          </a:xfrm>
          <a:prstGeom prst="rect">
            <a:avLst/>
          </a:prstGeom>
        </p:spPr>
        <p:txBody>
          <a:bodyPr wrap="square">
            <a:spAutoFit/>
          </a:bodyPr>
          <a:lstStyle/>
          <a:p>
            <a:pPr marL="457200" indent="-457200">
              <a:buFont typeface="Arial" panose="020B0604020202020204" pitchFamily="34" charset="0"/>
              <a:buChar char="•"/>
            </a:pPr>
            <a:r>
              <a:rPr lang="en-US" sz="2800" dirty="0">
                <a:solidFill>
                  <a:srgbClr val="002D73"/>
                </a:solidFill>
                <a:latin typeface="Arial" pitchFamily="34" charset="0"/>
                <a:cs typeface="Arial" pitchFamily="34" charset="0"/>
              </a:rPr>
              <a:t>Priority 1: Ensure training programs in NYS stay in line with the needs of businesses</a:t>
            </a:r>
          </a:p>
          <a:p>
            <a:pPr marL="457200" indent="-457200">
              <a:spcBef>
                <a:spcPts val="1800"/>
              </a:spcBef>
              <a:buFont typeface="Arial" panose="020B0604020202020204" pitchFamily="34" charset="0"/>
              <a:buChar char="•"/>
            </a:pPr>
            <a:r>
              <a:rPr lang="en-US" sz="2800" dirty="0">
                <a:solidFill>
                  <a:srgbClr val="002D73"/>
                </a:solidFill>
                <a:latin typeface="Arial" pitchFamily="34" charset="0"/>
                <a:cs typeface="Arial" pitchFamily="34" charset="0"/>
              </a:rPr>
              <a:t>Priority 2: Support all job seekers, especially those with barriers to employment, in obtaining relevant skills, accessing support services, and connecting to jobs</a:t>
            </a:r>
          </a:p>
          <a:p>
            <a:pPr marL="457200" indent="-457200">
              <a:buFont typeface="Arial" panose="020B0604020202020204" pitchFamily="34" charset="0"/>
              <a:buChar char="•"/>
            </a:pPr>
            <a:endParaRPr lang="en-US" sz="2800" dirty="0">
              <a:solidFill>
                <a:srgbClr val="002D73"/>
              </a:solidFill>
              <a:latin typeface="Arial" pitchFamily="34" charset="0"/>
              <a:cs typeface="Arial" pitchFamily="34" charset="0"/>
            </a:endParaRPr>
          </a:p>
        </p:txBody>
      </p:sp>
      <p:pic>
        <p:nvPicPr>
          <p:cNvPr id="4" name="Graphic 1">
            <a:extLst>
              <a:ext uri="{FF2B5EF4-FFF2-40B4-BE49-F238E27FC236}">
                <a16:creationId xmlns:a16="http://schemas.microsoft.com/office/drawing/2014/main" id="{27A69503-E7C3-5274-A38A-CDB633C6F4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69430" y="4055365"/>
            <a:ext cx="2274570" cy="1088135"/>
          </a:xfrm>
          <a:prstGeom prst="rect">
            <a:avLst/>
          </a:prstGeom>
        </p:spPr>
      </p:pic>
    </p:spTree>
    <p:extLst>
      <p:ext uri="{BB962C8B-B14F-4D97-AF65-F5344CB8AC3E}">
        <p14:creationId xmlns:p14="http://schemas.microsoft.com/office/powerpoint/2010/main" val="34043413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596D8FA-B6D1-76AE-17C5-F4B16D97672C}"/>
              </a:ext>
            </a:extLst>
          </p:cNvPr>
          <p:cNvSpPr/>
          <p:nvPr/>
        </p:nvSpPr>
        <p:spPr>
          <a:xfrm>
            <a:off x="0" y="1733550"/>
            <a:ext cx="4572000" cy="2057400"/>
          </a:xfrm>
          <a:prstGeom prst="rect">
            <a:avLst/>
          </a:prstGeom>
          <a:solidFill>
            <a:srgbClr val="002D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Arial" panose="020B0604020202020204" pitchFamily="34" charset="0"/>
                <a:cs typeface="Arial" panose="020B0604020202020204" pitchFamily="34" charset="0"/>
              </a:rPr>
              <a:t>SWIB Orientation</a:t>
            </a:r>
          </a:p>
        </p:txBody>
      </p:sp>
      <p:sp>
        <p:nvSpPr>
          <p:cNvPr id="4" name="Rectangle 3">
            <a:extLst>
              <a:ext uri="{FF2B5EF4-FFF2-40B4-BE49-F238E27FC236}">
                <a16:creationId xmlns:a16="http://schemas.microsoft.com/office/drawing/2014/main" id="{66EBFC52-ED86-5D99-DDDC-EE9FB957DEE7}"/>
              </a:ext>
            </a:extLst>
          </p:cNvPr>
          <p:cNvSpPr/>
          <p:nvPr/>
        </p:nvSpPr>
        <p:spPr>
          <a:xfrm>
            <a:off x="0" y="1657350"/>
            <a:ext cx="4572000" cy="76200"/>
          </a:xfrm>
          <a:prstGeom prst="rect">
            <a:avLst/>
          </a:prstGeom>
          <a:solidFill>
            <a:srgbClr val="F2A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1">
            <a:extLst>
              <a:ext uri="{FF2B5EF4-FFF2-40B4-BE49-F238E27FC236}">
                <a16:creationId xmlns:a16="http://schemas.microsoft.com/office/drawing/2014/main" id="{622CD00B-C6E4-491F-CFED-6BB52B15B7E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69430" y="4181475"/>
            <a:ext cx="2274570" cy="962025"/>
          </a:xfrm>
          <a:prstGeom prst="rect">
            <a:avLst/>
          </a:prstGeom>
        </p:spPr>
      </p:pic>
    </p:spTree>
    <p:extLst>
      <p:ext uri="{BB962C8B-B14F-4D97-AF65-F5344CB8AC3E}">
        <p14:creationId xmlns:p14="http://schemas.microsoft.com/office/powerpoint/2010/main" val="5354771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p:cNvSpPr/>
          <p:nvPr/>
        </p:nvSpPr>
        <p:spPr>
          <a:xfrm>
            <a:off x="304801" y="361950"/>
            <a:ext cx="7772399" cy="646331"/>
          </a:xfrm>
          <a:prstGeom prst="rect">
            <a:avLst/>
          </a:prstGeom>
        </p:spPr>
        <p:txBody>
          <a:bodyPr wrap="square">
            <a:spAutoFit/>
          </a:bodyPr>
          <a:lstStyle/>
          <a:p>
            <a:r>
              <a:rPr lang="en-US" sz="3600" b="1" dirty="0">
                <a:solidFill>
                  <a:srgbClr val="F2A9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Draft State Priorities</a:t>
            </a:r>
          </a:p>
        </p:txBody>
      </p:sp>
      <p:sp>
        <p:nvSpPr>
          <p:cNvPr id="2" name="Rectangle 1"/>
          <p:cNvSpPr/>
          <p:nvPr/>
        </p:nvSpPr>
        <p:spPr>
          <a:xfrm>
            <a:off x="304800" y="1088136"/>
            <a:ext cx="8458200" cy="3524042"/>
          </a:xfrm>
          <a:prstGeom prst="rect">
            <a:avLst/>
          </a:prstGeom>
        </p:spPr>
        <p:txBody>
          <a:bodyPr wrap="square">
            <a:spAutoFit/>
          </a:bodyPr>
          <a:lstStyle/>
          <a:p>
            <a:pPr marL="457200" indent="-457200">
              <a:buFont typeface="Arial" panose="020B0604020202020204" pitchFamily="34" charset="0"/>
              <a:buChar char="•"/>
            </a:pPr>
            <a:r>
              <a:rPr lang="en-US" sz="3000" dirty="0">
                <a:solidFill>
                  <a:srgbClr val="002D73"/>
                </a:solidFill>
                <a:latin typeface="Arial" pitchFamily="34" charset="0"/>
                <a:cs typeface="Arial" pitchFamily="34" charset="0"/>
              </a:rPr>
              <a:t>Priority 3: Attract, support, and develop businesses in promising and priority industries</a:t>
            </a:r>
          </a:p>
          <a:p>
            <a:pPr marL="457200" indent="-457200">
              <a:spcBef>
                <a:spcPts val="1800"/>
              </a:spcBef>
              <a:buFont typeface="Arial" panose="020B0604020202020204" pitchFamily="34" charset="0"/>
              <a:buChar char="•"/>
            </a:pPr>
            <a:r>
              <a:rPr lang="en-US" sz="3000" dirty="0">
                <a:solidFill>
                  <a:srgbClr val="002D73"/>
                </a:solidFill>
                <a:latin typeface="Arial" pitchFamily="34" charset="0"/>
                <a:cs typeface="Arial" pitchFamily="34" charset="0"/>
              </a:rPr>
              <a:t>Priority 4: Align workforce resources and data collection, and hold System partners accountable to standardized success measures</a:t>
            </a:r>
          </a:p>
          <a:p>
            <a:pPr marL="457200" indent="-457200">
              <a:buFont typeface="Arial" panose="020B0604020202020204" pitchFamily="34" charset="0"/>
              <a:buChar char="•"/>
            </a:pPr>
            <a:endParaRPr lang="en-US" sz="2800" dirty="0">
              <a:solidFill>
                <a:srgbClr val="002D73"/>
              </a:solidFill>
              <a:latin typeface="Arial" pitchFamily="34" charset="0"/>
              <a:cs typeface="Arial" pitchFamily="34" charset="0"/>
            </a:endParaRPr>
          </a:p>
        </p:txBody>
      </p:sp>
      <p:pic>
        <p:nvPicPr>
          <p:cNvPr id="4" name="Graphic 1">
            <a:extLst>
              <a:ext uri="{FF2B5EF4-FFF2-40B4-BE49-F238E27FC236}">
                <a16:creationId xmlns:a16="http://schemas.microsoft.com/office/drawing/2014/main" id="{27A69503-E7C3-5274-A38A-CDB633C6F4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69430" y="4055365"/>
            <a:ext cx="2274570" cy="1088135"/>
          </a:xfrm>
          <a:prstGeom prst="rect">
            <a:avLst/>
          </a:prstGeom>
        </p:spPr>
      </p:pic>
    </p:spTree>
    <p:extLst>
      <p:ext uri="{BB962C8B-B14F-4D97-AF65-F5344CB8AC3E}">
        <p14:creationId xmlns:p14="http://schemas.microsoft.com/office/powerpoint/2010/main" val="216773521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p:cNvSpPr/>
          <p:nvPr/>
        </p:nvSpPr>
        <p:spPr>
          <a:xfrm>
            <a:off x="304801" y="361950"/>
            <a:ext cx="7772399" cy="646331"/>
          </a:xfrm>
          <a:prstGeom prst="rect">
            <a:avLst/>
          </a:prstGeom>
        </p:spPr>
        <p:txBody>
          <a:bodyPr wrap="square">
            <a:spAutoFit/>
          </a:bodyPr>
          <a:lstStyle/>
          <a:p>
            <a:r>
              <a:rPr lang="en-US" sz="3600" b="1" dirty="0">
                <a:solidFill>
                  <a:srgbClr val="F2A9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Draft State Priorities</a:t>
            </a:r>
          </a:p>
        </p:txBody>
      </p:sp>
      <p:sp>
        <p:nvSpPr>
          <p:cNvPr id="2" name="Rectangle 1"/>
          <p:cNvSpPr/>
          <p:nvPr/>
        </p:nvSpPr>
        <p:spPr>
          <a:xfrm>
            <a:off x="304801" y="1123950"/>
            <a:ext cx="8458200" cy="3062377"/>
          </a:xfrm>
          <a:prstGeom prst="rect">
            <a:avLst/>
          </a:prstGeom>
        </p:spPr>
        <p:txBody>
          <a:bodyPr wrap="square">
            <a:spAutoFit/>
          </a:bodyPr>
          <a:lstStyle/>
          <a:p>
            <a:pPr marL="457200" indent="-457200">
              <a:buFont typeface="Arial" panose="020B0604020202020204" pitchFamily="34" charset="0"/>
              <a:buChar char="•"/>
            </a:pPr>
            <a:r>
              <a:rPr lang="en-US" sz="3000" dirty="0">
                <a:solidFill>
                  <a:srgbClr val="002D73"/>
                </a:solidFill>
                <a:latin typeface="Arial" pitchFamily="34" charset="0"/>
                <a:cs typeface="Arial" pitchFamily="34" charset="0"/>
              </a:rPr>
              <a:t>Priority 5: Support existing workers to ensure they remain competitive throughout their career</a:t>
            </a:r>
          </a:p>
          <a:p>
            <a:pPr marL="457200" indent="-457200">
              <a:spcBef>
                <a:spcPts val="1800"/>
              </a:spcBef>
              <a:buFont typeface="Arial" panose="020B0604020202020204" pitchFamily="34" charset="0"/>
              <a:buChar char="•"/>
            </a:pPr>
            <a:r>
              <a:rPr lang="en-US" sz="3000" dirty="0">
                <a:solidFill>
                  <a:srgbClr val="002D73"/>
                </a:solidFill>
                <a:latin typeface="Arial" pitchFamily="34" charset="0"/>
                <a:cs typeface="Arial" pitchFamily="34" charset="0"/>
              </a:rPr>
              <a:t>Priority 6: Strengthen the long-term pipeline of workers to support the future of work</a:t>
            </a:r>
          </a:p>
          <a:p>
            <a:pPr marL="457200" indent="-457200">
              <a:buFont typeface="Arial" panose="020B0604020202020204" pitchFamily="34" charset="0"/>
              <a:buChar char="•"/>
            </a:pPr>
            <a:endParaRPr lang="en-US" sz="2800" dirty="0">
              <a:solidFill>
                <a:srgbClr val="002D73"/>
              </a:solidFill>
              <a:latin typeface="Arial" pitchFamily="34" charset="0"/>
              <a:cs typeface="Arial" pitchFamily="34" charset="0"/>
            </a:endParaRPr>
          </a:p>
        </p:txBody>
      </p:sp>
      <p:pic>
        <p:nvPicPr>
          <p:cNvPr id="4" name="Graphic 1">
            <a:extLst>
              <a:ext uri="{FF2B5EF4-FFF2-40B4-BE49-F238E27FC236}">
                <a16:creationId xmlns:a16="http://schemas.microsoft.com/office/drawing/2014/main" id="{27A69503-E7C3-5274-A38A-CDB633C6F4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69430" y="4055365"/>
            <a:ext cx="2274570" cy="1088135"/>
          </a:xfrm>
          <a:prstGeom prst="rect">
            <a:avLst/>
          </a:prstGeom>
        </p:spPr>
      </p:pic>
    </p:spTree>
    <p:extLst>
      <p:ext uri="{BB962C8B-B14F-4D97-AF65-F5344CB8AC3E}">
        <p14:creationId xmlns:p14="http://schemas.microsoft.com/office/powerpoint/2010/main" val="35673719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92C98BA-904E-562A-A0D3-FACCA4A74E66}"/>
              </a:ext>
            </a:extLst>
          </p:cNvPr>
          <p:cNvSpPr/>
          <p:nvPr/>
        </p:nvSpPr>
        <p:spPr>
          <a:xfrm>
            <a:off x="0" y="1733550"/>
            <a:ext cx="4572000" cy="2057400"/>
          </a:xfrm>
          <a:prstGeom prst="rect">
            <a:avLst/>
          </a:prstGeom>
          <a:solidFill>
            <a:srgbClr val="002D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Arial" panose="020B0604020202020204" pitchFamily="34" charset="0"/>
                <a:cs typeface="Arial" panose="020B0604020202020204" pitchFamily="34" charset="0"/>
              </a:rPr>
              <a:t>NYS Combined Plan Process</a:t>
            </a:r>
          </a:p>
        </p:txBody>
      </p:sp>
      <p:sp>
        <p:nvSpPr>
          <p:cNvPr id="4" name="Rectangle 3">
            <a:extLst>
              <a:ext uri="{FF2B5EF4-FFF2-40B4-BE49-F238E27FC236}">
                <a16:creationId xmlns:a16="http://schemas.microsoft.com/office/drawing/2014/main" id="{AB84932C-DFAF-F2E4-A65F-4243DAB2166E}"/>
              </a:ext>
            </a:extLst>
          </p:cNvPr>
          <p:cNvSpPr/>
          <p:nvPr/>
        </p:nvSpPr>
        <p:spPr>
          <a:xfrm>
            <a:off x="0" y="1657350"/>
            <a:ext cx="4572000" cy="76200"/>
          </a:xfrm>
          <a:prstGeom prst="rect">
            <a:avLst/>
          </a:prstGeom>
          <a:solidFill>
            <a:srgbClr val="F2A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Graphic 1">
            <a:extLst>
              <a:ext uri="{FF2B5EF4-FFF2-40B4-BE49-F238E27FC236}">
                <a16:creationId xmlns:a16="http://schemas.microsoft.com/office/drawing/2014/main" id="{D53E0AFC-29A5-8488-9DD2-CEFF60436C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69430" y="4181475"/>
            <a:ext cx="2274570" cy="962025"/>
          </a:xfrm>
          <a:prstGeom prst="rect">
            <a:avLst/>
          </a:prstGeom>
        </p:spPr>
      </p:pic>
    </p:spTree>
    <p:extLst>
      <p:ext uri="{BB962C8B-B14F-4D97-AF65-F5344CB8AC3E}">
        <p14:creationId xmlns:p14="http://schemas.microsoft.com/office/powerpoint/2010/main" val="14510981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p:cNvSpPr/>
          <p:nvPr/>
        </p:nvSpPr>
        <p:spPr>
          <a:xfrm>
            <a:off x="304801" y="361950"/>
            <a:ext cx="7772399" cy="646331"/>
          </a:xfrm>
          <a:prstGeom prst="rect">
            <a:avLst/>
          </a:prstGeom>
        </p:spPr>
        <p:txBody>
          <a:bodyPr wrap="square">
            <a:spAutoFit/>
          </a:bodyPr>
          <a:lstStyle/>
          <a:p>
            <a:r>
              <a:rPr lang="en-US" sz="3600" b="1" dirty="0">
                <a:solidFill>
                  <a:srgbClr val="F2A9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Combined State Plan</a:t>
            </a:r>
          </a:p>
        </p:txBody>
      </p:sp>
      <p:sp>
        <p:nvSpPr>
          <p:cNvPr id="2" name="Rectangle 1"/>
          <p:cNvSpPr/>
          <p:nvPr/>
        </p:nvSpPr>
        <p:spPr>
          <a:xfrm>
            <a:off x="304800" y="1088136"/>
            <a:ext cx="8458200" cy="3847207"/>
          </a:xfrm>
          <a:prstGeom prst="rect">
            <a:avLst/>
          </a:prstGeom>
        </p:spPr>
        <p:txBody>
          <a:bodyPr wrap="square">
            <a:spAutoFit/>
          </a:bodyPr>
          <a:lstStyle/>
          <a:p>
            <a:pPr marL="457200" indent="-457200">
              <a:buFont typeface="Arial" panose="020B0604020202020204" pitchFamily="34" charset="0"/>
              <a:buChar char="•"/>
            </a:pPr>
            <a:r>
              <a:rPr lang="en-US" sz="3600" dirty="0">
                <a:solidFill>
                  <a:srgbClr val="002D73"/>
                </a:solidFill>
                <a:latin typeface="Arial" pitchFamily="34" charset="0"/>
                <a:cs typeface="Arial" pitchFamily="34" charset="0"/>
              </a:rPr>
              <a:t>Requirement under WIOA</a:t>
            </a:r>
          </a:p>
          <a:p>
            <a:pPr marL="914400" lvl="1" indent="-457200">
              <a:buFont typeface="Courier New" panose="02070309020205020404" pitchFamily="49" charset="0"/>
              <a:buChar char="o"/>
            </a:pPr>
            <a:r>
              <a:rPr lang="en-US" sz="3600" dirty="0">
                <a:solidFill>
                  <a:srgbClr val="002D73"/>
                </a:solidFill>
                <a:latin typeface="Arial" pitchFamily="34" charset="0"/>
                <a:cs typeface="Arial" pitchFamily="34" charset="0"/>
              </a:rPr>
              <a:t>Core Partners</a:t>
            </a:r>
          </a:p>
          <a:p>
            <a:pPr marL="914400" lvl="1" indent="-457200">
              <a:buFont typeface="Courier New" panose="02070309020205020404" pitchFamily="49" charset="0"/>
              <a:buChar char="o"/>
            </a:pPr>
            <a:r>
              <a:rPr lang="en-US" sz="3600" dirty="0">
                <a:solidFill>
                  <a:srgbClr val="002D73"/>
                </a:solidFill>
                <a:latin typeface="Arial" pitchFamily="34" charset="0"/>
                <a:cs typeface="Arial" pitchFamily="34" charset="0"/>
              </a:rPr>
              <a:t>Additional Partners</a:t>
            </a:r>
          </a:p>
          <a:p>
            <a:pPr marL="457200" indent="-457200">
              <a:buFont typeface="Arial" panose="020B0604020202020204" pitchFamily="34" charset="0"/>
              <a:buChar char="•"/>
            </a:pPr>
            <a:r>
              <a:rPr lang="en-US" sz="3600" dirty="0">
                <a:solidFill>
                  <a:srgbClr val="002D73"/>
                </a:solidFill>
                <a:latin typeface="Arial" pitchFamily="34" charset="0"/>
                <a:cs typeface="Arial" pitchFamily="34" charset="0"/>
              </a:rPr>
              <a:t>Full Plan every four (4) years</a:t>
            </a:r>
          </a:p>
          <a:p>
            <a:pPr marL="457200" indent="-457200">
              <a:buFont typeface="Arial" panose="020B0604020202020204" pitchFamily="34" charset="0"/>
              <a:buChar char="•"/>
            </a:pPr>
            <a:r>
              <a:rPr lang="en-US" sz="3600" dirty="0">
                <a:solidFill>
                  <a:srgbClr val="002D73"/>
                </a:solidFill>
                <a:latin typeface="Arial" pitchFamily="34" charset="0"/>
                <a:cs typeface="Arial" pitchFamily="34" charset="0"/>
              </a:rPr>
              <a:t>Modification every two (2) years</a:t>
            </a:r>
          </a:p>
          <a:p>
            <a:pPr marL="457200" indent="-457200">
              <a:buFont typeface="Arial" panose="020B0604020202020204" pitchFamily="34" charset="0"/>
              <a:buChar char="•"/>
            </a:pPr>
            <a:r>
              <a:rPr lang="en-US" sz="3600" dirty="0">
                <a:solidFill>
                  <a:srgbClr val="002D73"/>
                </a:solidFill>
                <a:latin typeface="Arial" pitchFamily="34" charset="0"/>
                <a:cs typeface="Arial" pitchFamily="34" charset="0"/>
              </a:rPr>
              <a:t>SWIB Role</a:t>
            </a:r>
          </a:p>
          <a:p>
            <a:pPr marL="457200" indent="-457200">
              <a:buFont typeface="Arial" panose="020B0604020202020204" pitchFamily="34" charset="0"/>
              <a:buChar char="•"/>
            </a:pPr>
            <a:endParaRPr lang="en-US" sz="2800" dirty="0">
              <a:solidFill>
                <a:srgbClr val="002D73"/>
              </a:solidFill>
              <a:latin typeface="Arial" pitchFamily="34" charset="0"/>
              <a:cs typeface="Arial" pitchFamily="34" charset="0"/>
            </a:endParaRPr>
          </a:p>
        </p:txBody>
      </p:sp>
      <p:pic>
        <p:nvPicPr>
          <p:cNvPr id="4" name="Graphic 1">
            <a:extLst>
              <a:ext uri="{FF2B5EF4-FFF2-40B4-BE49-F238E27FC236}">
                <a16:creationId xmlns:a16="http://schemas.microsoft.com/office/drawing/2014/main" id="{27A69503-E7C3-5274-A38A-CDB633C6F4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69430" y="4055365"/>
            <a:ext cx="2274570" cy="1088135"/>
          </a:xfrm>
          <a:prstGeom prst="rect">
            <a:avLst/>
          </a:prstGeom>
        </p:spPr>
      </p:pic>
    </p:spTree>
    <p:extLst>
      <p:ext uri="{BB962C8B-B14F-4D97-AF65-F5344CB8AC3E}">
        <p14:creationId xmlns:p14="http://schemas.microsoft.com/office/powerpoint/2010/main" val="30880712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p:cNvSpPr/>
          <p:nvPr/>
        </p:nvSpPr>
        <p:spPr>
          <a:xfrm>
            <a:off x="304801" y="361950"/>
            <a:ext cx="7772399" cy="646331"/>
          </a:xfrm>
          <a:prstGeom prst="rect">
            <a:avLst/>
          </a:prstGeom>
        </p:spPr>
        <p:txBody>
          <a:bodyPr wrap="square">
            <a:spAutoFit/>
          </a:bodyPr>
          <a:lstStyle/>
          <a:p>
            <a:r>
              <a:rPr lang="en-US" sz="3600" b="1" dirty="0">
                <a:solidFill>
                  <a:srgbClr val="F2A9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Combined State Plan</a:t>
            </a:r>
          </a:p>
        </p:txBody>
      </p:sp>
      <p:sp>
        <p:nvSpPr>
          <p:cNvPr id="2" name="Rectangle 1"/>
          <p:cNvSpPr/>
          <p:nvPr/>
        </p:nvSpPr>
        <p:spPr>
          <a:xfrm>
            <a:off x="304800" y="1088136"/>
            <a:ext cx="8458200" cy="2308324"/>
          </a:xfrm>
          <a:prstGeom prst="rect">
            <a:avLst/>
          </a:prstGeom>
        </p:spPr>
        <p:txBody>
          <a:bodyPr wrap="square">
            <a:spAutoFit/>
          </a:bodyPr>
          <a:lstStyle/>
          <a:p>
            <a:pPr marL="457200" indent="-457200">
              <a:buFont typeface="Arial" panose="020B0604020202020204" pitchFamily="34" charset="0"/>
              <a:buChar char="•"/>
            </a:pPr>
            <a:r>
              <a:rPr lang="en-US" sz="3600" dirty="0">
                <a:solidFill>
                  <a:srgbClr val="002D73"/>
                </a:solidFill>
                <a:latin typeface="Arial" pitchFamily="34" charset="0"/>
                <a:cs typeface="Arial" pitchFamily="34" charset="0"/>
              </a:rPr>
              <a:t>Regarding the industry sectors/occupations you represent, what are some of your employment needs?</a:t>
            </a:r>
          </a:p>
        </p:txBody>
      </p:sp>
      <p:pic>
        <p:nvPicPr>
          <p:cNvPr id="4" name="Graphic 1">
            <a:extLst>
              <a:ext uri="{FF2B5EF4-FFF2-40B4-BE49-F238E27FC236}">
                <a16:creationId xmlns:a16="http://schemas.microsoft.com/office/drawing/2014/main" id="{27A69503-E7C3-5274-A38A-CDB633C6F4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69430" y="4055365"/>
            <a:ext cx="2274570" cy="1088135"/>
          </a:xfrm>
          <a:prstGeom prst="rect">
            <a:avLst/>
          </a:prstGeom>
        </p:spPr>
      </p:pic>
    </p:spTree>
    <p:extLst>
      <p:ext uri="{BB962C8B-B14F-4D97-AF65-F5344CB8AC3E}">
        <p14:creationId xmlns:p14="http://schemas.microsoft.com/office/powerpoint/2010/main" val="24826868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p:cNvSpPr/>
          <p:nvPr/>
        </p:nvSpPr>
        <p:spPr>
          <a:xfrm>
            <a:off x="304801" y="361950"/>
            <a:ext cx="7772399" cy="646331"/>
          </a:xfrm>
          <a:prstGeom prst="rect">
            <a:avLst/>
          </a:prstGeom>
        </p:spPr>
        <p:txBody>
          <a:bodyPr wrap="square">
            <a:spAutoFit/>
          </a:bodyPr>
          <a:lstStyle/>
          <a:p>
            <a:r>
              <a:rPr lang="en-US" sz="3600" b="1" dirty="0">
                <a:solidFill>
                  <a:srgbClr val="F2A9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Combined State Plan</a:t>
            </a:r>
          </a:p>
        </p:txBody>
      </p:sp>
      <p:sp>
        <p:nvSpPr>
          <p:cNvPr id="2" name="Rectangle 1"/>
          <p:cNvSpPr/>
          <p:nvPr/>
        </p:nvSpPr>
        <p:spPr>
          <a:xfrm>
            <a:off x="304800" y="1088136"/>
            <a:ext cx="8458200" cy="3539430"/>
          </a:xfrm>
          <a:prstGeom prst="rect">
            <a:avLst/>
          </a:prstGeom>
        </p:spPr>
        <p:txBody>
          <a:bodyPr wrap="square">
            <a:spAutoFit/>
          </a:bodyPr>
          <a:lstStyle/>
          <a:p>
            <a:pPr marL="457200" indent="-457200">
              <a:buFont typeface="Arial" panose="020B0604020202020204" pitchFamily="34" charset="0"/>
              <a:buChar char="•"/>
            </a:pPr>
            <a:r>
              <a:rPr lang="en-US" sz="2800" dirty="0">
                <a:solidFill>
                  <a:srgbClr val="002D73"/>
                </a:solidFill>
                <a:latin typeface="Arial" pitchFamily="34" charset="0"/>
                <a:cs typeface="Arial" pitchFamily="34" charset="0"/>
              </a:rPr>
              <a:t>Industry/sector partnerships and career pathways are proven strategies for improving labor market outcomes and economic mobility for working people, and in particular, people with low incomes and people of color.  What are the most valuable industry/sector partnerships and accessible career pathways you utilize or are aware of, and why do they work?</a:t>
            </a:r>
          </a:p>
        </p:txBody>
      </p:sp>
      <p:pic>
        <p:nvPicPr>
          <p:cNvPr id="4" name="Graphic 1">
            <a:extLst>
              <a:ext uri="{FF2B5EF4-FFF2-40B4-BE49-F238E27FC236}">
                <a16:creationId xmlns:a16="http://schemas.microsoft.com/office/drawing/2014/main" id="{27A69503-E7C3-5274-A38A-CDB633C6F4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69430" y="4055365"/>
            <a:ext cx="2274570" cy="1088135"/>
          </a:xfrm>
          <a:prstGeom prst="rect">
            <a:avLst/>
          </a:prstGeom>
        </p:spPr>
      </p:pic>
    </p:spTree>
    <p:extLst>
      <p:ext uri="{BB962C8B-B14F-4D97-AF65-F5344CB8AC3E}">
        <p14:creationId xmlns:p14="http://schemas.microsoft.com/office/powerpoint/2010/main" val="30283835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p:cNvSpPr/>
          <p:nvPr/>
        </p:nvSpPr>
        <p:spPr>
          <a:xfrm>
            <a:off x="304801" y="361950"/>
            <a:ext cx="7772399" cy="646331"/>
          </a:xfrm>
          <a:prstGeom prst="rect">
            <a:avLst/>
          </a:prstGeom>
        </p:spPr>
        <p:txBody>
          <a:bodyPr wrap="square">
            <a:spAutoFit/>
          </a:bodyPr>
          <a:lstStyle/>
          <a:p>
            <a:r>
              <a:rPr lang="en-US" sz="3600" b="1" dirty="0">
                <a:solidFill>
                  <a:srgbClr val="F2A9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Combined State Plan</a:t>
            </a:r>
          </a:p>
        </p:txBody>
      </p:sp>
      <p:sp>
        <p:nvSpPr>
          <p:cNvPr id="2" name="Rectangle 1"/>
          <p:cNvSpPr/>
          <p:nvPr/>
        </p:nvSpPr>
        <p:spPr>
          <a:xfrm>
            <a:off x="304800" y="1088136"/>
            <a:ext cx="8458200" cy="3416320"/>
          </a:xfrm>
          <a:prstGeom prst="rect">
            <a:avLst/>
          </a:prstGeom>
        </p:spPr>
        <p:txBody>
          <a:bodyPr wrap="square">
            <a:spAutoFit/>
          </a:bodyPr>
          <a:lstStyle/>
          <a:p>
            <a:pPr marL="457200" indent="-457200">
              <a:buFont typeface="Arial" panose="020B0604020202020204" pitchFamily="34" charset="0"/>
              <a:buChar char="•"/>
            </a:pPr>
            <a:r>
              <a:rPr lang="en-US" sz="3600" dirty="0">
                <a:solidFill>
                  <a:srgbClr val="002D73"/>
                </a:solidFill>
                <a:latin typeface="Arial" pitchFamily="34" charset="0"/>
                <a:cs typeface="Arial" pitchFamily="34" charset="0"/>
              </a:rPr>
              <a:t>What are your businesses or organizations doing to promote and develop inclusive training, hiring, and career advancement strategies?  Where do you see opportunities to advance equity?</a:t>
            </a:r>
          </a:p>
        </p:txBody>
      </p:sp>
      <p:pic>
        <p:nvPicPr>
          <p:cNvPr id="4" name="Graphic 1">
            <a:extLst>
              <a:ext uri="{FF2B5EF4-FFF2-40B4-BE49-F238E27FC236}">
                <a16:creationId xmlns:a16="http://schemas.microsoft.com/office/drawing/2014/main" id="{27A69503-E7C3-5274-A38A-CDB633C6F4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69430" y="4055365"/>
            <a:ext cx="2274570" cy="1088135"/>
          </a:xfrm>
          <a:prstGeom prst="rect">
            <a:avLst/>
          </a:prstGeom>
        </p:spPr>
      </p:pic>
    </p:spTree>
    <p:extLst>
      <p:ext uri="{BB962C8B-B14F-4D97-AF65-F5344CB8AC3E}">
        <p14:creationId xmlns:p14="http://schemas.microsoft.com/office/powerpoint/2010/main" val="57811286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p:cNvSpPr/>
          <p:nvPr/>
        </p:nvSpPr>
        <p:spPr>
          <a:xfrm>
            <a:off x="304801" y="361950"/>
            <a:ext cx="7772399" cy="646331"/>
          </a:xfrm>
          <a:prstGeom prst="rect">
            <a:avLst/>
          </a:prstGeom>
        </p:spPr>
        <p:txBody>
          <a:bodyPr wrap="square">
            <a:spAutoFit/>
          </a:bodyPr>
          <a:lstStyle/>
          <a:p>
            <a:r>
              <a:rPr lang="en-US" sz="3600" b="1" dirty="0">
                <a:solidFill>
                  <a:srgbClr val="F2A9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Combined State Plan</a:t>
            </a:r>
          </a:p>
        </p:txBody>
      </p:sp>
      <p:sp>
        <p:nvSpPr>
          <p:cNvPr id="2" name="Rectangle 1"/>
          <p:cNvSpPr/>
          <p:nvPr/>
        </p:nvSpPr>
        <p:spPr>
          <a:xfrm>
            <a:off x="304800" y="1088136"/>
            <a:ext cx="8458200" cy="2862322"/>
          </a:xfrm>
          <a:prstGeom prst="rect">
            <a:avLst/>
          </a:prstGeom>
        </p:spPr>
        <p:txBody>
          <a:bodyPr wrap="square">
            <a:spAutoFit/>
          </a:bodyPr>
          <a:lstStyle/>
          <a:p>
            <a:pPr marL="457200" indent="-457200">
              <a:buFont typeface="Arial" panose="020B0604020202020204" pitchFamily="34" charset="0"/>
              <a:buChar char="•"/>
            </a:pPr>
            <a:r>
              <a:rPr lang="en-US" sz="3600" dirty="0">
                <a:solidFill>
                  <a:srgbClr val="002D73"/>
                </a:solidFill>
                <a:latin typeface="Arial" pitchFamily="34" charset="0"/>
                <a:cs typeface="Arial" pitchFamily="34" charset="0"/>
              </a:rPr>
              <a:t>What relationships, if any, does your business or organization currently have with state entities that can assist with business services and/or training for your employees?</a:t>
            </a:r>
          </a:p>
        </p:txBody>
      </p:sp>
      <p:pic>
        <p:nvPicPr>
          <p:cNvPr id="4" name="Graphic 1">
            <a:extLst>
              <a:ext uri="{FF2B5EF4-FFF2-40B4-BE49-F238E27FC236}">
                <a16:creationId xmlns:a16="http://schemas.microsoft.com/office/drawing/2014/main" id="{27A69503-E7C3-5274-A38A-CDB633C6F4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69430" y="4055365"/>
            <a:ext cx="2274570" cy="1088135"/>
          </a:xfrm>
          <a:prstGeom prst="rect">
            <a:avLst/>
          </a:prstGeom>
        </p:spPr>
      </p:pic>
    </p:spTree>
    <p:extLst>
      <p:ext uri="{BB962C8B-B14F-4D97-AF65-F5344CB8AC3E}">
        <p14:creationId xmlns:p14="http://schemas.microsoft.com/office/powerpoint/2010/main" val="184212811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251BF0F-9881-7937-D2DE-BB844024FA12}"/>
              </a:ext>
            </a:extLst>
          </p:cNvPr>
          <p:cNvSpPr/>
          <p:nvPr/>
        </p:nvSpPr>
        <p:spPr>
          <a:xfrm>
            <a:off x="0" y="1733550"/>
            <a:ext cx="4572000" cy="2057400"/>
          </a:xfrm>
          <a:prstGeom prst="rect">
            <a:avLst/>
          </a:prstGeom>
          <a:solidFill>
            <a:srgbClr val="002D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Arial" panose="020B0604020202020204" pitchFamily="34" charset="0"/>
                <a:cs typeface="Arial" panose="020B0604020202020204" pitchFamily="34" charset="0"/>
              </a:rPr>
              <a:t>Next Steps &amp; Wrap Up</a:t>
            </a:r>
          </a:p>
        </p:txBody>
      </p:sp>
      <p:sp>
        <p:nvSpPr>
          <p:cNvPr id="4" name="Rectangle 3">
            <a:extLst>
              <a:ext uri="{FF2B5EF4-FFF2-40B4-BE49-F238E27FC236}">
                <a16:creationId xmlns:a16="http://schemas.microsoft.com/office/drawing/2014/main" id="{9385EA2C-121B-4521-5A91-E4DF247FD2BF}"/>
              </a:ext>
            </a:extLst>
          </p:cNvPr>
          <p:cNvSpPr/>
          <p:nvPr/>
        </p:nvSpPr>
        <p:spPr>
          <a:xfrm>
            <a:off x="0" y="1657350"/>
            <a:ext cx="4572000" cy="76200"/>
          </a:xfrm>
          <a:prstGeom prst="rect">
            <a:avLst/>
          </a:prstGeom>
          <a:solidFill>
            <a:srgbClr val="F2A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1">
            <a:extLst>
              <a:ext uri="{FF2B5EF4-FFF2-40B4-BE49-F238E27FC236}">
                <a16:creationId xmlns:a16="http://schemas.microsoft.com/office/drawing/2014/main" id="{D53CC1DB-E8E0-7BE3-A3E6-0C4EC614B6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69430" y="4181475"/>
            <a:ext cx="2274570" cy="962025"/>
          </a:xfrm>
          <a:prstGeom prst="rect">
            <a:avLst/>
          </a:prstGeom>
        </p:spPr>
      </p:pic>
    </p:spTree>
    <p:extLst>
      <p:ext uri="{BB962C8B-B14F-4D97-AF65-F5344CB8AC3E}">
        <p14:creationId xmlns:p14="http://schemas.microsoft.com/office/powerpoint/2010/main" val="19581702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p:cNvSpPr/>
          <p:nvPr/>
        </p:nvSpPr>
        <p:spPr>
          <a:xfrm>
            <a:off x="304801" y="361950"/>
            <a:ext cx="7772399" cy="646331"/>
          </a:xfrm>
          <a:prstGeom prst="rect">
            <a:avLst/>
          </a:prstGeom>
        </p:spPr>
        <p:txBody>
          <a:bodyPr wrap="square">
            <a:spAutoFit/>
          </a:bodyPr>
          <a:lstStyle/>
          <a:p>
            <a:r>
              <a:rPr lang="en-US" sz="3600" b="1" dirty="0">
                <a:solidFill>
                  <a:srgbClr val="F2A9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Next Steps &amp; Wrap Up</a:t>
            </a:r>
          </a:p>
        </p:txBody>
      </p:sp>
      <p:sp>
        <p:nvSpPr>
          <p:cNvPr id="2" name="Rectangle 1"/>
          <p:cNvSpPr/>
          <p:nvPr/>
        </p:nvSpPr>
        <p:spPr>
          <a:xfrm>
            <a:off x="304800" y="1088136"/>
            <a:ext cx="8458200" cy="2523768"/>
          </a:xfrm>
          <a:prstGeom prst="rect">
            <a:avLst/>
          </a:prstGeom>
        </p:spPr>
        <p:txBody>
          <a:bodyPr wrap="square">
            <a:spAutoFit/>
          </a:bodyPr>
          <a:lstStyle/>
          <a:p>
            <a:pPr marL="457200" indent="-457200">
              <a:spcBef>
                <a:spcPts val="3000"/>
              </a:spcBef>
              <a:buFont typeface="Arial" panose="020B0604020202020204" pitchFamily="34" charset="0"/>
              <a:buChar char="•"/>
            </a:pPr>
            <a:r>
              <a:rPr lang="en-US" sz="3600" dirty="0">
                <a:solidFill>
                  <a:srgbClr val="002D73"/>
                </a:solidFill>
                <a:latin typeface="Arial" pitchFamily="34" charset="0"/>
                <a:cs typeface="Arial" pitchFamily="34" charset="0"/>
              </a:rPr>
              <a:t>Travel Reimbursement</a:t>
            </a:r>
          </a:p>
          <a:p>
            <a:pPr marL="457200" indent="-457200">
              <a:spcBef>
                <a:spcPts val="3000"/>
              </a:spcBef>
              <a:buFont typeface="Arial" panose="020B0604020202020204" pitchFamily="34" charset="0"/>
              <a:buChar char="•"/>
            </a:pPr>
            <a:r>
              <a:rPr lang="en-US" sz="3600" dirty="0">
                <a:solidFill>
                  <a:srgbClr val="002D73"/>
                </a:solidFill>
                <a:latin typeface="Arial" pitchFamily="34" charset="0"/>
                <a:cs typeface="Arial" pitchFamily="34" charset="0"/>
              </a:rPr>
              <a:t>Follow-Up Survey</a:t>
            </a:r>
          </a:p>
          <a:p>
            <a:pPr marL="457200" indent="-457200">
              <a:spcBef>
                <a:spcPts val="3000"/>
              </a:spcBef>
              <a:buFont typeface="Arial" panose="020B0604020202020204" pitchFamily="34" charset="0"/>
              <a:buChar char="•"/>
            </a:pPr>
            <a:r>
              <a:rPr lang="en-US" sz="3600" dirty="0">
                <a:solidFill>
                  <a:srgbClr val="002D73"/>
                </a:solidFill>
                <a:latin typeface="Arial" pitchFamily="34" charset="0"/>
                <a:cs typeface="Arial" pitchFamily="34" charset="0"/>
              </a:rPr>
              <a:t>Future Meetings and Wrap-Up</a:t>
            </a:r>
          </a:p>
        </p:txBody>
      </p:sp>
      <p:pic>
        <p:nvPicPr>
          <p:cNvPr id="4" name="Graphic 1">
            <a:extLst>
              <a:ext uri="{FF2B5EF4-FFF2-40B4-BE49-F238E27FC236}">
                <a16:creationId xmlns:a16="http://schemas.microsoft.com/office/drawing/2014/main" id="{27A69503-E7C3-5274-A38A-CDB633C6F4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69430" y="4055365"/>
            <a:ext cx="2274570" cy="1088135"/>
          </a:xfrm>
          <a:prstGeom prst="rect">
            <a:avLst/>
          </a:prstGeom>
        </p:spPr>
      </p:pic>
    </p:spTree>
    <p:extLst>
      <p:ext uri="{BB962C8B-B14F-4D97-AF65-F5344CB8AC3E}">
        <p14:creationId xmlns:p14="http://schemas.microsoft.com/office/powerpoint/2010/main" val="843408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p:cNvSpPr/>
          <p:nvPr/>
        </p:nvSpPr>
        <p:spPr>
          <a:xfrm>
            <a:off x="304801" y="361950"/>
            <a:ext cx="7772399" cy="646331"/>
          </a:xfrm>
          <a:prstGeom prst="rect">
            <a:avLst/>
          </a:prstGeom>
        </p:spPr>
        <p:txBody>
          <a:bodyPr wrap="square">
            <a:spAutoFit/>
          </a:bodyPr>
          <a:lstStyle/>
          <a:p>
            <a:r>
              <a:rPr lang="en-US" sz="3600" b="1" dirty="0">
                <a:solidFill>
                  <a:srgbClr val="F2A9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SWIB Orientation</a:t>
            </a:r>
          </a:p>
        </p:txBody>
      </p:sp>
      <p:sp>
        <p:nvSpPr>
          <p:cNvPr id="2" name="Rectangle 1"/>
          <p:cNvSpPr/>
          <p:nvPr/>
        </p:nvSpPr>
        <p:spPr>
          <a:xfrm>
            <a:off x="304800" y="1088136"/>
            <a:ext cx="8458200" cy="3877985"/>
          </a:xfrm>
          <a:prstGeom prst="rect">
            <a:avLst/>
          </a:prstGeom>
        </p:spPr>
        <p:txBody>
          <a:bodyPr wrap="square">
            <a:spAutoFit/>
          </a:bodyPr>
          <a:lstStyle/>
          <a:p>
            <a:pPr marL="457200" indent="-457200">
              <a:buFont typeface="Arial" panose="020B0604020202020204" pitchFamily="34" charset="0"/>
              <a:buChar char="•"/>
            </a:pPr>
            <a:r>
              <a:rPr lang="en-US" sz="2800" dirty="0">
                <a:solidFill>
                  <a:srgbClr val="002D73"/>
                </a:solidFill>
                <a:latin typeface="Arial" pitchFamily="34" charset="0"/>
                <a:cs typeface="Arial" pitchFamily="34" charset="0"/>
              </a:rPr>
              <a:t>WIOA Overview</a:t>
            </a:r>
          </a:p>
          <a:p>
            <a:pPr marL="457200" indent="-457200">
              <a:spcBef>
                <a:spcPts val="1200"/>
              </a:spcBef>
              <a:buFont typeface="Arial" panose="020B0604020202020204" pitchFamily="34" charset="0"/>
              <a:buChar char="•"/>
            </a:pPr>
            <a:r>
              <a:rPr lang="en-US" sz="2800" dirty="0">
                <a:solidFill>
                  <a:srgbClr val="002D73"/>
                </a:solidFill>
                <a:latin typeface="Arial" pitchFamily="34" charset="0"/>
                <a:cs typeface="Arial" pitchFamily="34" charset="0"/>
              </a:rPr>
              <a:t>Public Workforce System</a:t>
            </a:r>
          </a:p>
          <a:p>
            <a:pPr marL="457200" indent="-457200">
              <a:spcBef>
                <a:spcPts val="1200"/>
              </a:spcBef>
              <a:buFont typeface="Arial" panose="020B0604020202020204" pitchFamily="34" charset="0"/>
              <a:buChar char="•"/>
            </a:pPr>
            <a:r>
              <a:rPr lang="en-US" sz="2800" dirty="0">
                <a:solidFill>
                  <a:srgbClr val="002D73"/>
                </a:solidFill>
                <a:latin typeface="Arial" pitchFamily="34" charset="0"/>
                <a:cs typeface="Arial" pitchFamily="34" charset="0"/>
              </a:rPr>
              <a:t>SWIB Composition</a:t>
            </a:r>
          </a:p>
          <a:p>
            <a:pPr marL="457200" indent="-457200">
              <a:spcBef>
                <a:spcPts val="1200"/>
              </a:spcBef>
              <a:buFont typeface="Arial" panose="020B0604020202020204" pitchFamily="34" charset="0"/>
              <a:buChar char="•"/>
            </a:pPr>
            <a:r>
              <a:rPr lang="en-US" sz="2800" dirty="0">
                <a:solidFill>
                  <a:srgbClr val="002D73"/>
                </a:solidFill>
                <a:latin typeface="Arial" pitchFamily="34" charset="0"/>
                <a:cs typeface="Arial" pitchFamily="34" charset="0"/>
              </a:rPr>
              <a:t>SWIB Responsibilities</a:t>
            </a:r>
          </a:p>
          <a:p>
            <a:pPr marL="457200" indent="-457200">
              <a:spcBef>
                <a:spcPts val="1200"/>
              </a:spcBef>
              <a:buFont typeface="Arial" panose="020B0604020202020204" pitchFamily="34" charset="0"/>
              <a:buChar char="•"/>
            </a:pPr>
            <a:r>
              <a:rPr lang="en-US" sz="2800" dirty="0">
                <a:solidFill>
                  <a:srgbClr val="002D73"/>
                </a:solidFill>
                <a:latin typeface="Arial" pitchFamily="34" charset="0"/>
                <a:cs typeface="Arial" pitchFamily="34" charset="0"/>
              </a:rPr>
              <a:t>Ethics Compliance</a:t>
            </a:r>
          </a:p>
          <a:p>
            <a:pPr marL="457200" indent="-457200">
              <a:spcBef>
                <a:spcPts val="1200"/>
              </a:spcBef>
              <a:buFont typeface="Arial" panose="020B0604020202020204" pitchFamily="34" charset="0"/>
              <a:buChar char="•"/>
            </a:pPr>
            <a:r>
              <a:rPr lang="en-US" sz="2800" dirty="0">
                <a:solidFill>
                  <a:srgbClr val="002D73"/>
                </a:solidFill>
                <a:latin typeface="Arial" pitchFamily="34" charset="0"/>
                <a:cs typeface="Arial" pitchFamily="34" charset="0"/>
              </a:rPr>
              <a:t>Annual Requirements</a:t>
            </a:r>
          </a:p>
          <a:p>
            <a:pPr marL="457200" indent="-457200">
              <a:buFont typeface="Arial" panose="020B0604020202020204" pitchFamily="34" charset="0"/>
              <a:buChar char="•"/>
            </a:pPr>
            <a:endParaRPr lang="en-US" sz="2800" dirty="0">
              <a:solidFill>
                <a:srgbClr val="002D73"/>
              </a:solidFill>
              <a:latin typeface="Arial" pitchFamily="34" charset="0"/>
              <a:cs typeface="Arial" pitchFamily="34" charset="0"/>
            </a:endParaRPr>
          </a:p>
        </p:txBody>
      </p:sp>
      <p:pic>
        <p:nvPicPr>
          <p:cNvPr id="4" name="Graphic 1">
            <a:extLst>
              <a:ext uri="{FF2B5EF4-FFF2-40B4-BE49-F238E27FC236}">
                <a16:creationId xmlns:a16="http://schemas.microsoft.com/office/drawing/2014/main" id="{27A69503-E7C3-5274-A38A-CDB633C6F4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69430" y="4055365"/>
            <a:ext cx="2274570" cy="1088135"/>
          </a:xfrm>
          <a:prstGeom prst="rect">
            <a:avLst/>
          </a:prstGeom>
        </p:spPr>
      </p:pic>
    </p:spTree>
    <p:extLst>
      <p:ext uri="{BB962C8B-B14F-4D97-AF65-F5344CB8AC3E}">
        <p14:creationId xmlns:p14="http://schemas.microsoft.com/office/powerpoint/2010/main" val="237579127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B457F54-8C7E-3481-2BE9-B851CA52D088}"/>
              </a:ext>
            </a:extLst>
          </p:cNvPr>
          <p:cNvSpPr/>
          <p:nvPr/>
        </p:nvSpPr>
        <p:spPr>
          <a:xfrm>
            <a:off x="0" y="1733550"/>
            <a:ext cx="4572000" cy="2057400"/>
          </a:xfrm>
          <a:prstGeom prst="rect">
            <a:avLst/>
          </a:prstGeom>
          <a:solidFill>
            <a:srgbClr val="002D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Arial" panose="020B0604020202020204" pitchFamily="34" charset="0"/>
                <a:cs typeface="Arial" panose="020B0604020202020204" pitchFamily="34" charset="0"/>
              </a:rPr>
              <a:t>Adjournment</a:t>
            </a:r>
          </a:p>
        </p:txBody>
      </p:sp>
      <p:sp>
        <p:nvSpPr>
          <p:cNvPr id="4" name="Rectangle 3">
            <a:extLst>
              <a:ext uri="{FF2B5EF4-FFF2-40B4-BE49-F238E27FC236}">
                <a16:creationId xmlns:a16="http://schemas.microsoft.com/office/drawing/2014/main" id="{80C9CBBB-8840-63D5-51E6-2ADA68DBED57}"/>
              </a:ext>
            </a:extLst>
          </p:cNvPr>
          <p:cNvSpPr/>
          <p:nvPr/>
        </p:nvSpPr>
        <p:spPr>
          <a:xfrm>
            <a:off x="0" y="1657350"/>
            <a:ext cx="4572000" cy="76200"/>
          </a:xfrm>
          <a:prstGeom prst="rect">
            <a:avLst/>
          </a:prstGeom>
          <a:solidFill>
            <a:srgbClr val="F2A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1">
            <a:extLst>
              <a:ext uri="{FF2B5EF4-FFF2-40B4-BE49-F238E27FC236}">
                <a16:creationId xmlns:a16="http://schemas.microsoft.com/office/drawing/2014/main" id="{ACE91730-E661-E1BB-76D7-FF171B79D3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69430" y="4181475"/>
            <a:ext cx="2274570" cy="962025"/>
          </a:xfrm>
          <a:prstGeom prst="rect">
            <a:avLst/>
          </a:prstGeom>
        </p:spPr>
      </p:pic>
    </p:spTree>
    <p:extLst>
      <p:ext uri="{BB962C8B-B14F-4D97-AF65-F5344CB8AC3E}">
        <p14:creationId xmlns:p14="http://schemas.microsoft.com/office/powerpoint/2010/main" val="35236638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C93DB61-809F-34DD-A04B-D083B1F84B02}"/>
              </a:ext>
            </a:extLst>
          </p:cNvPr>
          <p:cNvSpPr txBox="1"/>
          <p:nvPr/>
        </p:nvSpPr>
        <p:spPr>
          <a:xfrm>
            <a:off x="1295400" y="1105167"/>
            <a:ext cx="236220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D73"/>
                </a:solidFill>
                <a:effectLst/>
                <a:uLnTx/>
                <a:uFillTx/>
                <a:latin typeface="Arial" panose="020B0604020202020204" pitchFamily="34" charset="0"/>
                <a:ea typeface="+mn-ea"/>
                <a:cs typeface="Arial" panose="020B0604020202020204" pitchFamily="34" charset="0"/>
              </a:rPr>
              <a:t>Thank you!</a:t>
            </a:r>
          </a:p>
        </p:txBody>
      </p:sp>
      <p:sp>
        <p:nvSpPr>
          <p:cNvPr id="6" name="TextBox 5">
            <a:extLst>
              <a:ext uri="{FF2B5EF4-FFF2-40B4-BE49-F238E27FC236}">
                <a16:creationId xmlns:a16="http://schemas.microsoft.com/office/drawing/2014/main" id="{C3547592-D8DB-EB32-D38D-7ED9AA809E01}"/>
              </a:ext>
            </a:extLst>
          </p:cNvPr>
          <p:cNvSpPr txBox="1"/>
          <p:nvPr/>
        </p:nvSpPr>
        <p:spPr>
          <a:xfrm>
            <a:off x="457200" y="2279362"/>
            <a:ext cx="457200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2"/>
              </a:rPr>
              <a:t>SWIB@labor.ny.gov</a:t>
            </a: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pic>
        <p:nvPicPr>
          <p:cNvPr id="8" name="Picture 2" descr="C:\Users\NDXEM3\Desktop\albta_phototour64.jpg">
            <a:extLst>
              <a:ext uri="{FF2B5EF4-FFF2-40B4-BE49-F238E27FC236}">
                <a16:creationId xmlns:a16="http://schemas.microsoft.com/office/drawing/2014/main" id="{99C99625-03D6-9414-DA97-3DF7EFA92BFD}"/>
              </a:ext>
            </a:extLst>
          </p:cNvPr>
          <p:cNvPicPr>
            <a:picLocks noChangeAspect="1" noChangeArrowheads="1"/>
          </p:cNvPicPr>
          <p:nvPr/>
        </p:nvPicPr>
        <p:blipFill>
          <a:blip r:embed="rId3" cstate="print"/>
          <a:srcRect/>
          <a:stretch>
            <a:fillRect/>
          </a:stretch>
        </p:blipFill>
        <p:spPr bwMode="auto">
          <a:xfrm>
            <a:off x="4876800" y="989550"/>
            <a:ext cx="4267200" cy="2906218"/>
          </a:xfrm>
          <a:prstGeom prst="rect">
            <a:avLst/>
          </a:prstGeom>
          <a:noFill/>
        </p:spPr>
      </p:pic>
      <p:sp>
        <p:nvSpPr>
          <p:cNvPr id="9" name="Rectangle 8">
            <a:extLst>
              <a:ext uri="{FF2B5EF4-FFF2-40B4-BE49-F238E27FC236}">
                <a16:creationId xmlns:a16="http://schemas.microsoft.com/office/drawing/2014/main" id="{CFDE477C-C7AC-9242-0C16-58190B55D86C}"/>
              </a:ext>
            </a:extLst>
          </p:cNvPr>
          <p:cNvSpPr/>
          <p:nvPr/>
        </p:nvSpPr>
        <p:spPr>
          <a:xfrm>
            <a:off x="0" y="108991"/>
            <a:ext cx="9144000" cy="372568"/>
          </a:xfrm>
          <a:prstGeom prst="rect">
            <a:avLst/>
          </a:prstGeom>
          <a:solidFill>
            <a:srgbClr val="1F32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0D4F90F-A24E-09F3-52A4-8F99EB559EA2}"/>
              </a:ext>
            </a:extLst>
          </p:cNvPr>
          <p:cNvSpPr/>
          <p:nvPr/>
        </p:nvSpPr>
        <p:spPr>
          <a:xfrm>
            <a:off x="0" y="0"/>
            <a:ext cx="9144000" cy="11557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Graphic 1">
            <a:extLst>
              <a:ext uri="{FF2B5EF4-FFF2-40B4-BE49-F238E27FC236}">
                <a16:creationId xmlns:a16="http://schemas.microsoft.com/office/drawing/2014/main" id="{209424E6-9C64-8801-6899-56F736B91B7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69430" y="4181475"/>
            <a:ext cx="2274570" cy="962025"/>
          </a:xfrm>
          <a:prstGeom prst="rect">
            <a:avLst/>
          </a:prstGeom>
        </p:spPr>
      </p:pic>
    </p:spTree>
    <p:extLst>
      <p:ext uri="{BB962C8B-B14F-4D97-AF65-F5344CB8AC3E}">
        <p14:creationId xmlns:p14="http://schemas.microsoft.com/office/powerpoint/2010/main" val="1587502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DB21EA7-96A8-002A-E01D-AD74447858F1}"/>
              </a:ext>
            </a:extLst>
          </p:cNvPr>
          <p:cNvSpPr/>
          <p:nvPr/>
        </p:nvSpPr>
        <p:spPr>
          <a:xfrm>
            <a:off x="0" y="1733550"/>
            <a:ext cx="4572000" cy="2057400"/>
          </a:xfrm>
          <a:prstGeom prst="rect">
            <a:avLst/>
          </a:prstGeom>
          <a:solidFill>
            <a:srgbClr val="002D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Arial" panose="020B0604020202020204" pitchFamily="34" charset="0"/>
                <a:cs typeface="Arial" panose="020B0604020202020204" pitchFamily="34" charset="0"/>
              </a:rPr>
              <a:t>Job Seeker/Business Survey Presentation</a:t>
            </a:r>
          </a:p>
        </p:txBody>
      </p:sp>
      <p:sp>
        <p:nvSpPr>
          <p:cNvPr id="5" name="Rectangle 4">
            <a:extLst>
              <a:ext uri="{FF2B5EF4-FFF2-40B4-BE49-F238E27FC236}">
                <a16:creationId xmlns:a16="http://schemas.microsoft.com/office/drawing/2014/main" id="{54983053-5C8A-BFA1-0950-8B17033BA129}"/>
              </a:ext>
            </a:extLst>
          </p:cNvPr>
          <p:cNvSpPr/>
          <p:nvPr/>
        </p:nvSpPr>
        <p:spPr>
          <a:xfrm>
            <a:off x="0" y="1657350"/>
            <a:ext cx="4572000" cy="76200"/>
          </a:xfrm>
          <a:prstGeom prst="rect">
            <a:avLst/>
          </a:prstGeom>
          <a:solidFill>
            <a:srgbClr val="F2A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Graphic 1">
            <a:extLst>
              <a:ext uri="{FF2B5EF4-FFF2-40B4-BE49-F238E27FC236}">
                <a16:creationId xmlns:a16="http://schemas.microsoft.com/office/drawing/2014/main" id="{3E1E67CE-21D1-27E3-815D-A6CC5DB4D7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69430" y="4181475"/>
            <a:ext cx="2274570" cy="962025"/>
          </a:xfrm>
          <a:prstGeom prst="rect">
            <a:avLst/>
          </a:prstGeom>
        </p:spPr>
      </p:pic>
    </p:spTree>
    <p:extLst>
      <p:ext uri="{BB962C8B-B14F-4D97-AF65-F5344CB8AC3E}">
        <p14:creationId xmlns:p14="http://schemas.microsoft.com/office/powerpoint/2010/main" val="2890513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46BA887-D8A1-0649-9287-E4A72F64CFB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041" r="7221" b="5486"/>
          <a:stretch/>
        </p:blipFill>
        <p:spPr>
          <a:xfrm>
            <a:off x="0" y="1"/>
            <a:ext cx="9144000" cy="5143500"/>
          </a:xfrm>
          <a:prstGeom prst="rect">
            <a:avLst/>
          </a:prstGeom>
        </p:spPr>
      </p:pic>
      <p:sp>
        <p:nvSpPr>
          <p:cNvPr id="3" name="Rectangle 2">
            <a:extLst>
              <a:ext uri="{FF2B5EF4-FFF2-40B4-BE49-F238E27FC236}">
                <a16:creationId xmlns:a16="http://schemas.microsoft.com/office/drawing/2014/main" id="{B68CD9BB-19FF-219D-B992-F4BA3AB2D47D}"/>
              </a:ext>
            </a:extLst>
          </p:cNvPr>
          <p:cNvSpPr/>
          <p:nvPr/>
        </p:nvSpPr>
        <p:spPr>
          <a:xfrm>
            <a:off x="266700" y="0"/>
            <a:ext cx="4305300" cy="514349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6CDC62A9-3DE7-42ED-8CD4-F6192BB6E047}"/>
              </a:ext>
            </a:extLst>
          </p:cNvPr>
          <p:cNvSpPr>
            <a:spLocks noGrp="1"/>
          </p:cNvSpPr>
          <p:nvPr>
            <p:ph type="title"/>
          </p:nvPr>
        </p:nvSpPr>
        <p:spPr>
          <a:xfrm>
            <a:off x="446104" y="170479"/>
            <a:ext cx="3915950" cy="1008731"/>
          </a:xfrm>
        </p:spPr>
        <p:txBody>
          <a:bodyPr>
            <a:normAutofit/>
          </a:bodyPr>
          <a:lstStyle/>
          <a:p>
            <a:r>
              <a:rPr lang="en-US" sz="3000" b="1" dirty="0"/>
              <a:t>Survey Results</a:t>
            </a:r>
          </a:p>
        </p:txBody>
      </p:sp>
      <p:graphicFrame>
        <p:nvGraphicFramePr>
          <p:cNvPr id="4" name="Diagram 3">
            <a:extLst>
              <a:ext uri="{FF2B5EF4-FFF2-40B4-BE49-F238E27FC236}">
                <a16:creationId xmlns:a16="http://schemas.microsoft.com/office/drawing/2014/main" id="{81FDA118-E293-4A61-80E2-8435DDF285D4}"/>
              </a:ext>
            </a:extLst>
          </p:cNvPr>
          <p:cNvGraphicFramePr/>
          <p:nvPr/>
        </p:nvGraphicFramePr>
        <p:xfrm>
          <a:off x="445582" y="1400915"/>
          <a:ext cx="3926618" cy="36789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89477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47A9C66-60A1-43A9-B1A9-3CE76C56A260}"/>
              </a:ext>
            </a:extLst>
          </p:cNvPr>
          <p:cNvPicPr>
            <a:picLocks noChangeAspect="1"/>
          </p:cNvPicPr>
          <p:nvPr/>
        </p:nvPicPr>
        <p:blipFill rotWithShape="1">
          <a:blip r:embed="rId3"/>
          <a:srcRect t="23391" r="9091"/>
          <a:stretch/>
        </p:blipFill>
        <p:spPr>
          <a:xfrm>
            <a:off x="15" y="7"/>
            <a:ext cx="9143985" cy="5143493"/>
          </a:xfrm>
          <a:prstGeom prst="rect">
            <a:avLst/>
          </a:prstGeom>
        </p:spPr>
      </p:pic>
      <p:sp>
        <p:nvSpPr>
          <p:cNvPr id="3" name="Rectangle 2">
            <a:extLst>
              <a:ext uri="{FF2B5EF4-FFF2-40B4-BE49-F238E27FC236}">
                <a16:creationId xmlns:a16="http://schemas.microsoft.com/office/drawing/2014/main" id="{6AF46214-2B42-B4F8-BD54-667CD88CDE2B}"/>
              </a:ext>
            </a:extLst>
          </p:cNvPr>
          <p:cNvSpPr/>
          <p:nvPr/>
        </p:nvSpPr>
        <p:spPr>
          <a:xfrm>
            <a:off x="266700" y="0"/>
            <a:ext cx="4305300" cy="514349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6CDC62A9-3DE7-42ED-8CD4-F6192BB6E047}"/>
              </a:ext>
            </a:extLst>
          </p:cNvPr>
          <p:cNvSpPr>
            <a:spLocks noGrp="1"/>
          </p:cNvSpPr>
          <p:nvPr>
            <p:ph type="title"/>
          </p:nvPr>
        </p:nvSpPr>
        <p:spPr>
          <a:xfrm>
            <a:off x="453503" y="263317"/>
            <a:ext cx="3915950" cy="1008731"/>
          </a:xfrm>
        </p:spPr>
        <p:txBody>
          <a:bodyPr>
            <a:normAutofit/>
          </a:bodyPr>
          <a:lstStyle/>
          <a:p>
            <a:r>
              <a:rPr lang="en-US" sz="3000" b="1" dirty="0">
                <a:latin typeface="Century Gothic" panose="020B0502020202020204" pitchFamily="34" charset="0"/>
              </a:rPr>
              <a:t>Business Surveys </a:t>
            </a:r>
          </a:p>
        </p:txBody>
      </p:sp>
      <p:graphicFrame>
        <p:nvGraphicFramePr>
          <p:cNvPr id="4" name="Diagram 3">
            <a:extLst>
              <a:ext uri="{FF2B5EF4-FFF2-40B4-BE49-F238E27FC236}">
                <a16:creationId xmlns:a16="http://schemas.microsoft.com/office/drawing/2014/main" id="{81FDA118-E293-4A61-80E2-8435DDF285D4}"/>
              </a:ext>
            </a:extLst>
          </p:cNvPr>
          <p:cNvGraphicFramePr/>
          <p:nvPr/>
        </p:nvGraphicFramePr>
        <p:xfrm>
          <a:off x="357092" y="1272049"/>
          <a:ext cx="4108773" cy="314903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20708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501D762B-1E2E-1240-851A-AE0D60241FDE}"/>
              </a:ext>
            </a:extLst>
          </p:cNvPr>
          <p:cNvPicPr>
            <a:picLocks noChangeAspect="1"/>
          </p:cNvPicPr>
          <p:nvPr/>
        </p:nvPicPr>
        <p:blipFill rotWithShape="1">
          <a:blip r:embed="rId3">
            <a:duotone>
              <a:prstClr val="black"/>
              <a:schemeClr val="tx2">
                <a:tint val="45000"/>
                <a:satMod val="400000"/>
              </a:schemeClr>
            </a:duotone>
          </a:blip>
          <a:srcRect t="15730"/>
          <a:stretch/>
        </p:blipFill>
        <p:spPr>
          <a:xfrm>
            <a:off x="15" y="7"/>
            <a:ext cx="9143986" cy="5143493"/>
          </a:xfrm>
          <a:prstGeom prst="rect">
            <a:avLst/>
          </a:prstGeom>
        </p:spPr>
      </p:pic>
      <p:sp>
        <p:nvSpPr>
          <p:cNvPr id="8" name="Rectangle 7">
            <a:extLst>
              <a:ext uri="{FF2B5EF4-FFF2-40B4-BE49-F238E27FC236}">
                <a16:creationId xmlns:a16="http://schemas.microsoft.com/office/drawing/2014/main" id="{3893EB95-52D3-6440-8A9F-3583816C67F1}"/>
              </a:ext>
            </a:extLst>
          </p:cNvPr>
          <p:cNvSpPr/>
          <p:nvPr/>
        </p:nvSpPr>
        <p:spPr>
          <a:xfrm>
            <a:off x="374239" y="0"/>
            <a:ext cx="8395520" cy="5143500"/>
          </a:xfrm>
          <a:prstGeom prst="rect">
            <a:avLst/>
          </a:prstGeom>
          <a:solidFill>
            <a:schemeClr val="bg1">
              <a:alpha val="78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Title 2">
            <a:extLst>
              <a:ext uri="{FF2B5EF4-FFF2-40B4-BE49-F238E27FC236}">
                <a16:creationId xmlns:a16="http://schemas.microsoft.com/office/drawing/2014/main" id="{98DE8E01-29A1-B54C-8D81-F1127B632D92}"/>
              </a:ext>
            </a:extLst>
          </p:cNvPr>
          <p:cNvSpPr>
            <a:spLocks noGrp="1"/>
          </p:cNvSpPr>
          <p:nvPr>
            <p:ph type="title"/>
          </p:nvPr>
        </p:nvSpPr>
        <p:spPr>
          <a:xfrm>
            <a:off x="1021324" y="187849"/>
            <a:ext cx="7101349" cy="746936"/>
          </a:xfrm>
        </p:spPr>
        <p:txBody>
          <a:bodyPr>
            <a:normAutofit/>
          </a:bodyPr>
          <a:lstStyle/>
          <a:p>
            <a:r>
              <a:rPr lang="en-US" sz="2625" b="1" dirty="0"/>
              <a:t>Future Planning </a:t>
            </a:r>
            <a:r>
              <a:rPr lang="en-US" sz="2625" dirty="0"/>
              <a:t>(1-2 years)</a:t>
            </a:r>
          </a:p>
        </p:txBody>
      </p:sp>
      <p:graphicFrame>
        <p:nvGraphicFramePr>
          <p:cNvPr id="12" name="Table 11">
            <a:extLst>
              <a:ext uri="{FF2B5EF4-FFF2-40B4-BE49-F238E27FC236}">
                <a16:creationId xmlns:a16="http://schemas.microsoft.com/office/drawing/2014/main" id="{EB0AEBBA-1DFD-CE44-951B-3FFB9EB607DD}"/>
              </a:ext>
            </a:extLst>
          </p:cNvPr>
          <p:cNvGraphicFramePr>
            <a:graphicFrameLocks noGrp="1"/>
          </p:cNvGraphicFramePr>
          <p:nvPr/>
        </p:nvGraphicFramePr>
        <p:xfrm>
          <a:off x="1021325" y="1193015"/>
          <a:ext cx="7101349" cy="1273646"/>
        </p:xfrm>
        <a:graphic>
          <a:graphicData uri="http://schemas.openxmlformats.org/drawingml/2006/table">
            <a:tbl>
              <a:tblPr>
                <a:tableStyleId>{5940675A-B579-460E-94D1-54222C63F5DA}</a:tableStyleId>
              </a:tblPr>
              <a:tblGrid>
                <a:gridCol w="2809568">
                  <a:extLst>
                    <a:ext uri="{9D8B030D-6E8A-4147-A177-3AD203B41FA5}">
                      <a16:colId xmlns:a16="http://schemas.microsoft.com/office/drawing/2014/main" val="20000"/>
                    </a:ext>
                  </a:extLst>
                </a:gridCol>
                <a:gridCol w="508820">
                  <a:extLst>
                    <a:ext uri="{9D8B030D-6E8A-4147-A177-3AD203B41FA5}">
                      <a16:colId xmlns:a16="http://schemas.microsoft.com/office/drawing/2014/main" val="2891253257"/>
                    </a:ext>
                  </a:extLst>
                </a:gridCol>
                <a:gridCol w="412709">
                  <a:extLst>
                    <a:ext uri="{9D8B030D-6E8A-4147-A177-3AD203B41FA5}">
                      <a16:colId xmlns:a16="http://schemas.microsoft.com/office/drawing/2014/main" val="1572231379"/>
                    </a:ext>
                  </a:extLst>
                </a:gridCol>
                <a:gridCol w="2872494">
                  <a:extLst>
                    <a:ext uri="{9D8B030D-6E8A-4147-A177-3AD203B41FA5}">
                      <a16:colId xmlns:a16="http://schemas.microsoft.com/office/drawing/2014/main" val="955291392"/>
                    </a:ext>
                  </a:extLst>
                </a:gridCol>
                <a:gridCol w="497758">
                  <a:extLst>
                    <a:ext uri="{9D8B030D-6E8A-4147-A177-3AD203B41FA5}">
                      <a16:colId xmlns:a16="http://schemas.microsoft.com/office/drawing/2014/main" val="20001"/>
                    </a:ext>
                  </a:extLst>
                </a:gridCol>
              </a:tblGrid>
              <a:tr h="506116">
                <a:tc>
                  <a:txBody>
                    <a:bodyPr/>
                    <a:lstStyle/>
                    <a:p>
                      <a:pPr algn="l" fontAlgn="b"/>
                      <a:r>
                        <a:rPr lang="en-US" sz="1400" b="1" i="0" u="none" strike="noStrike" dirty="0">
                          <a:solidFill>
                            <a:schemeClr val="bg1"/>
                          </a:solidFill>
                          <a:effectLst/>
                          <a:latin typeface="Century Gothic" panose="020B0502020202020204" pitchFamily="34" charset="0"/>
                          <a:cs typeface="Segoe UI Light"/>
                        </a:rPr>
                        <a:t>Digital Automation </a:t>
                      </a:r>
                    </a:p>
                    <a:p>
                      <a:pPr algn="l" fontAlgn="b"/>
                      <a:r>
                        <a:rPr lang="en-US" sz="1400" b="0" i="0" u="none" strike="noStrike" dirty="0">
                          <a:solidFill>
                            <a:schemeClr val="bg1"/>
                          </a:solidFill>
                          <a:effectLst/>
                          <a:latin typeface="Century Gothic" panose="020B0502020202020204" pitchFamily="34" charset="0"/>
                          <a:cs typeface="Segoe UI Light"/>
                        </a:rPr>
                        <a:t>(Statewide, All Industries)</a:t>
                      </a:r>
                    </a:p>
                  </a:txBody>
                  <a:tcPr marL="7964" marR="7964" marT="796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88279"/>
                    </a:solidFill>
                  </a:tcPr>
                </a:tc>
                <a:tc>
                  <a:txBody>
                    <a:bodyPr/>
                    <a:lstStyle/>
                    <a:p>
                      <a:pPr algn="ctr" fontAlgn="b"/>
                      <a:r>
                        <a:rPr lang="en-US" sz="1400" b="1" i="0" u="none" strike="noStrike" dirty="0">
                          <a:solidFill>
                            <a:schemeClr val="bg1"/>
                          </a:solidFill>
                          <a:effectLst/>
                          <a:latin typeface="Century Gothic" panose="020B0502020202020204" pitchFamily="34" charset="0"/>
                          <a:cs typeface="Segoe UI Light"/>
                        </a:rPr>
                        <a:t>%</a:t>
                      </a:r>
                      <a:endParaRPr lang="mr-IN" sz="1400" b="1" i="0" u="none" strike="noStrike" dirty="0">
                        <a:solidFill>
                          <a:schemeClr val="bg1"/>
                        </a:solidFill>
                        <a:effectLst/>
                        <a:latin typeface="Century Gothic" panose="020B0502020202020204" pitchFamily="34" charset="0"/>
                        <a:cs typeface="Segoe UI Light"/>
                      </a:endParaRPr>
                    </a:p>
                  </a:txBody>
                  <a:tcPr marL="7964" marR="7964" marT="796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88279"/>
                    </a:solidFill>
                  </a:tcPr>
                </a:tc>
                <a:tc>
                  <a:txBody>
                    <a:bodyPr/>
                    <a:lstStyle/>
                    <a:p>
                      <a:pPr algn="l" fontAlgn="b"/>
                      <a:endParaRPr lang="en-US" sz="1400" b="1" i="0" u="none" strike="noStrike" dirty="0">
                        <a:solidFill>
                          <a:schemeClr val="bg1"/>
                        </a:solidFill>
                        <a:effectLst/>
                        <a:latin typeface="Century Gothic" panose="020B0502020202020204" pitchFamily="34" charset="0"/>
                        <a:cs typeface="Segoe UI Light"/>
                      </a:endParaRPr>
                    </a:p>
                  </a:txBody>
                  <a:tcPr marL="7964" marR="7964" marT="796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400" b="1" i="0" u="none" strike="noStrike" dirty="0">
                          <a:solidFill>
                            <a:schemeClr val="bg1"/>
                          </a:solidFill>
                          <a:effectLst/>
                          <a:latin typeface="Century Gothic" panose="020B0502020202020204" pitchFamily="34" charset="0"/>
                          <a:cs typeface="Segoe UI Light"/>
                        </a:rPr>
                        <a:t>Robotic Automation </a:t>
                      </a:r>
                    </a:p>
                    <a:p>
                      <a:pPr algn="l" fontAlgn="b"/>
                      <a:r>
                        <a:rPr lang="en-US" sz="1400" b="0" i="0" u="none" strike="noStrike" dirty="0">
                          <a:solidFill>
                            <a:schemeClr val="bg1"/>
                          </a:solidFill>
                          <a:effectLst/>
                          <a:latin typeface="Century Gothic" panose="020B0502020202020204" pitchFamily="34" charset="0"/>
                          <a:cs typeface="Segoe UI Light"/>
                        </a:rPr>
                        <a:t>(Statewide</a:t>
                      </a:r>
                      <a:r>
                        <a:rPr lang="en-US" sz="1400" b="0" i="0" u="none" strike="noStrike" kern="1200" dirty="0">
                          <a:solidFill>
                            <a:schemeClr val="bg1"/>
                          </a:solidFill>
                          <a:effectLst/>
                          <a:latin typeface="Century Gothic" panose="020B0502020202020204" pitchFamily="34" charset="0"/>
                          <a:ea typeface="+mn-ea"/>
                          <a:cs typeface="Segoe UI Light"/>
                        </a:rPr>
                        <a:t>, All Industries</a:t>
                      </a:r>
                      <a:r>
                        <a:rPr lang="en-US" sz="1400" b="0" i="0" u="none" strike="noStrike" dirty="0">
                          <a:solidFill>
                            <a:schemeClr val="bg1"/>
                          </a:solidFill>
                          <a:effectLst/>
                          <a:latin typeface="Century Gothic" panose="020B0502020202020204" pitchFamily="34" charset="0"/>
                          <a:cs typeface="Segoe UI Light"/>
                        </a:rPr>
                        <a:t>)</a:t>
                      </a:r>
                    </a:p>
                  </a:txBody>
                  <a:tcPr marL="7964" marR="7964" marT="796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88279"/>
                    </a:solidFill>
                  </a:tcPr>
                </a:tc>
                <a:tc>
                  <a:txBody>
                    <a:bodyPr/>
                    <a:lstStyle/>
                    <a:p>
                      <a:pPr algn="ctr" fontAlgn="b"/>
                      <a:r>
                        <a:rPr lang="en-US" sz="1400" b="1" i="0" u="none" strike="noStrike" dirty="0">
                          <a:solidFill>
                            <a:schemeClr val="bg1"/>
                          </a:solidFill>
                          <a:effectLst/>
                          <a:latin typeface="Century Gothic" panose="020B0502020202020204" pitchFamily="34" charset="0"/>
                          <a:cs typeface="Segoe UI Light"/>
                        </a:rPr>
                        <a:t>%</a:t>
                      </a:r>
                      <a:endParaRPr lang="mr-IN" sz="1400" b="1" i="0" u="none" strike="noStrike" dirty="0">
                        <a:solidFill>
                          <a:schemeClr val="bg1"/>
                        </a:solidFill>
                        <a:effectLst/>
                        <a:latin typeface="Century Gothic" panose="020B0502020202020204" pitchFamily="34" charset="0"/>
                        <a:cs typeface="Segoe UI Light"/>
                      </a:endParaRPr>
                    </a:p>
                  </a:txBody>
                  <a:tcPr marL="7964" marR="7964" marT="796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88279"/>
                    </a:solidFill>
                  </a:tcPr>
                </a:tc>
                <a:extLst>
                  <a:ext uri="{0D108BD9-81ED-4DB2-BD59-A6C34878D82A}">
                    <a16:rowId xmlns:a16="http://schemas.microsoft.com/office/drawing/2014/main" val="10000"/>
                  </a:ext>
                </a:extLst>
              </a:tr>
              <a:tr h="383765">
                <a:tc>
                  <a:txBody>
                    <a:bodyPr/>
                    <a:lstStyle/>
                    <a:p>
                      <a:pPr marL="0" marR="0">
                        <a:spcBef>
                          <a:spcPts val="0"/>
                        </a:spcBef>
                        <a:spcAft>
                          <a:spcPts val="0"/>
                        </a:spcAft>
                      </a:pPr>
                      <a:r>
                        <a:rPr lang="en-US" sz="1400" kern="8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Yes</a:t>
                      </a:r>
                      <a:endParaRPr lang="en-US" sz="1400" kern="8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kern="8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26%</a:t>
                      </a:r>
                      <a:endParaRPr lang="en-US" sz="1400" kern="8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spcBef>
                          <a:spcPts val="0"/>
                        </a:spcBef>
                        <a:spcAft>
                          <a:spcPts val="0"/>
                        </a:spcAft>
                      </a:pPr>
                      <a:endParaRPr lang="en-US" sz="1400" kern="8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400" kern="8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Yes</a:t>
                      </a:r>
                      <a:endParaRPr lang="en-US" sz="1400" kern="8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kern="8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10%</a:t>
                      </a:r>
                      <a:endParaRPr lang="en-US" sz="1400" kern="8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83765">
                <a:tc>
                  <a:txBody>
                    <a:bodyPr/>
                    <a:lstStyle/>
                    <a:p>
                      <a:pPr marL="0" marR="0">
                        <a:spcBef>
                          <a:spcPts val="0"/>
                        </a:spcBef>
                        <a:spcAft>
                          <a:spcPts val="0"/>
                        </a:spcAft>
                      </a:pPr>
                      <a:r>
                        <a:rPr lang="en-US" sz="1400" kern="8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No</a:t>
                      </a:r>
                      <a:endParaRPr lang="en-US" sz="1400" kern="8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marL="0" marR="0" algn="ctr">
                        <a:spcBef>
                          <a:spcPts val="0"/>
                        </a:spcBef>
                        <a:spcAft>
                          <a:spcPts val="0"/>
                        </a:spcAft>
                      </a:pPr>
                      <a:r>
                        <a:rPr lang="en-US" sz="1400" kern="8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74%</a:t>
                      </a:r>
                      <a:endParaRPr lang="en-US" sz="1400" kern="8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marL="0" marR="0">
                        <a:spcBef>
                          <a:spcPts val="0"/>
                        </a:spcBef>
                        <a:spcAft>
                          <a:spcPts val="0"/>
                        </a:spcAft>
                      </a:pPr>
                      <a:endParaRPr lang="en-US" sz="1400" kern="8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400" kern="8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No</a:t>
                      </a:r>
                      <a:endParaRPr lang="en-US" sz="1400" kern="8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marL="0" marR="0" algn="ctr">
                        <a:spcBef>
                          <a:spcPts val="0"/>
                        </a:spcBef>
                        <a:spcAft>
                          <a:spcPts val="0"/>
                        </a:spcAft>
                      </a:pPr>
                      <a:r>
                        <a:rPr lang="en-US" sz="1400" kern="8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90%</a:t>
                      </a:r>
                      <a:endParaRPr lang="en-US" sz="1400" kern="8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465813251"/>
                  </a:ext>
                </a:extLst>
              </a:tr>
            </a:tbl>
          </a:graphicData>
        </a:graphic>
      </p:graphicFrame>
      <p:graphicFrame>
        <p:nvGraphicFramePr>
          <p:cNvPr id="9" name="Table 8">
            <a:extLst>
              <a:ext uri="{FF2B5EF4-FFF2-40B4-BE49-F238E27FC236}">
                <a16:creationId xmlns:a16="http://schemas.microsoft.com/office/drawing/2014/main" id="{C4960F50-7BC7-CF47-942B-3C7CF1CB9D2C}"/>
              </a:ext>
            </a:extLst>
          </p:cNvPr>
          <p:cNvGraphicFramePr>
            <a:graphicFrameLocks noGrp="1"/>
          </p:cNvGraphicFramePr>
          <p:nvPr/>
        </p:nvGraphicFramePr>
        <p:xfrm>
          <a:off x="1592826" y="2743192"/>
          <a:ext cx="5958348" cy="1979977"/>
        </p:xfrm>
        <a:graphic>
          <a:graphicData uri="http://schemas.openxmlformats.org/drawingml/2006/table">
            <a:tbl>
              <a:tblPr>
                <a:tableStyleId>{5940675A-B579-460E-94D1-54222C63F5DA}</a:tableStyleId>
              </a:tblPr>
              <a:tblGrid>
                <a:gridCol w="2575116">
                  <a:extLst>
                    <a:ext uri="{9D8B030D-6E8A-4147-A177-3AD203B41FA5}">
                      <a16:colId xmlns:a16="http://schemas.microsoft.com/office/drawing/2014/main" val="20000"/>
                    </a:ext>
                  </a:extLst>
                </a:gridCol>
                <a:gridCol w="1212174">
                  <a:extLst>
                    <a:ext uri="{9D8B030D-6E8A-4147-A177-3AD203B41FA5}">
                      <a16:colId xmlns:a16="http://schemas.microsoft.com/office/drawing/2014/main" val="2891253257"/>
                    </a:ext>
                  </a:extLst>
                </a:gridCol>
                <a:gridCol w="1085529">
                  <a:extLst>
                    <a:ext uri="{9D8B030D-6E8A-4147-A177-3AD203B41FA5}">
                      <a16:colId xmlns:a16="http://schemas.microsoft.com/office/drawing/2014/main" val="1572231379"/>
                    </a:ext>
                  </a:extLst>
                </a:gridCol>
                <a:gridCol w="1085529">
                  <a:extLst>
                    <a:ext uri="{9D8B030D-6E8A-4147-A177-3AD203B41FA5}">
                      <a16:colId xmlns:a16="http://schemas.microsoft.com/office/drawing/2014/main" val="1638404636"/>
                    </a:ext>
                  </a:extLst>
                </a:gridCol>
              </a:tblGrid>
              <a:tr h="486881">
                <a:tc>
                  <a:txBody>
                    <a:bodyPr/>
                    <a:lstStyle/>
                    <a:p>
                      <a:pPr marL="0" marR="0">
                        <a:spcBef>
                          <a:spcPts val="0"/>
                        </a:spcBef>
                        <a:spcAft>
                          <a:spcPts val="0"/>
                        </a:spcAft>
                      </a:pPr>
                      <a:r>
                        <a:rPr lang="en-US" sz="1400" b="1" kern="80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Space Needs</a:t>
                      </a:r>
                    </a:p>
                    <a:p>
                      <a:pPr marL="0" marR="0">
                        <a:spcBef>
                          <a:spcPts val="0"/>
                        </a:spcBef>
                        <a:spcAft>
                          <a:spcPts val="0"/>
                        </a:spcAft>
                      </a:pPr>
                      <a:r>
                        <a:rPr lang="en-US" sz="1400" b="0" kern="80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(Statewide</a:t>
                      </a:r>
                      <a:r>
                        <a:rPr lang="en-US" sz="1400" b="0" i="0" u="none" strike="noStrike" kern="1200" dirty="0">
                          <a:solidFill>
                            <a:schemeClr val="bg1"/>
                          </a:solidFill>
                          <a:effectLst/>
                          <a:latin typeface="Century Gothic" panose="020B0502020202020204" pitchFamily="34" charset="0"/>
                          <a:ea typeface="+mn-ea"/>
                          <a:cs typeface="Segoe UI Light"/>
                        </a:rPr>
                        <a:t>, All Industries</a:t>
                      </a:r>
                      <a:r>
                        <a:rPr lang="en-US" sz="1400" b="0" kern="80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a:t>
                      </a:r>
                    </a:p>
                  </a:txBody>
                  <a:tcPr marL="51435" marR="5143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88279"/>
                    </a:solidFill>
                  </a:tcPr>
                </a:tc>
                <a:tc>
                  <a:txBody>
                    <a:bodyPr/>
                    <a:lstStyle/>
                    <a:p>
                      <a:pPr marL="0" marR="0" algn="ctr">
                        <a:spcBef>
                          <a:spcPts val="0"/>
                        </a:spcBef>
                        <a:spcAft>
                          <a:spcPts val="0"/>
                        </a:spcAft>
                      </a:pPr>
                      <a:r>
                        <a:rPr lang="en-US" sz="1400" b="1" kern="80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2021</a:t>
                      </a:r>
                      <a:endParaRPr lang="en-US" sz="1400" kern="80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51435" marR="5143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88279"/>
                    </a:solidFill>
                  </a:tcPr>
                </a:tc>
                <a:tc>
                  <a:txBody>
                    <a:bodyPr/>
                    <a:lstStyle/>
                    <a:p>
                      <a:pPr marL="0" marR="0" algn="ctr">
                        <a:spcBef>
                          <a:spcPts val="0"/>
                        </a:spcBef>
                        <a:spcAft>
                          <a:spcPts val="0"/>
                        </a:spcAft>
                      </a:pPr>
                      <a:r>
                        <a:rPr lang="en-US" sz="1400" b="1" kern="80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2022</a:t>
                      </a:r>
                      <a:endParaRPr lang="en-US" sz="1400" kern="80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51435" marR="5143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88279"/>
                    </a:solidFill>
                  </a:tcPr>
                </a:tc>
                <a:tc>
                  <a:txBody>
                    <a:bodyPr/>
                    <a:lstStyle/>
                    <a:p>
                      <a:pPr marL="0" marR="0" algn="ctr">
                        <a:spcBef>
                          <a:spcPts val="0"/>
                        </a:spcBef>
                        <a:spcAft>
                          <a:spcPts val="0"/>
                        </a:spcAft>
                      </a:pPr>
                      <a:r>
                        <a:rPr lang="en-US" sz="1400" b="1" kern="80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2023</a:t>
                      </a:r>
                    </a:p>
                  </a:txBody>
                  <a:tcPr marL="51435" marR="5143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88279"/>
                    </a:solidFill>
                  </a:tcPr>
                </a:tc>
                <a:extLst>
                  <a:ext uri="{0D108BD9-81ED-4DB2-BD59-A6C34878D82A}">
                    <a16:rowId xmlns:a16="http://schemas.microsoft.com/office/drawing/2014/main" val="10006"/>
                  </a:ext>
                </a:extLst>
              </a:tr>
              <a:tr h="373274">
                <a:tc>
                  <a:txBody>
                    <a:bodyPr/>
                    <a:lstStyle/>
                    <a:p>
                      <a:pPr marL="0" marR="0">
                        <a:spcBef>
                          <a:spcPts val="0"/>
                        </a:spcBef>
                        <a:spcAft>
                          <a:spcPts val="0"/>
                        </a:spcAft>
                      </a:pPr>
                      <a:r>
                        <a:rPr lang="en-US" sz="1400" kern="8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Reducing physical footprint</a:t>
                      </a:r>
                      <a:endParaRPr lang="en-US" sz="1400" kern="8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51435" marR="5143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kern="8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7%</a:t>
                      </a:r>
                      <a:endParaRPr lang="en-US" sz="1400" kern="8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51435" marR="5143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kern="8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5%</a:t>
                      </a:r>
                      <a:endParaRPr lang="en-US" sz="1400" kern="8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51435" marR="5143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kern="8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7%</a:t>
                      </a:r>
                      <a:endParaRPr lang="en-US" sz="1400" kern="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73274">
                <a:tc>
                  <a:txBody>
                    <a:bodyPr/>
                    <a:lstStyle/>
                    <a:p>
                      <a:pPr marL="0" marR="0">
                        <a:spcBef>
                          <a:spcPts val="0"/>
                        </a:spcBef>
                        <a:spcAft>
                          <a:spcPts val="0"/>
                        </a:spcAft>
                      </a:pPr>
                      <a:r>
                        <a:rPr lang="en-US" sz="1400" kern="8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Increasing physical footprint</a:t>
                      </a:r>
                      <a:endParaRPr lang="en-US" sz="1400" kern="8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51435" marR="5143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marL="0" marR="0" algn="ctr">
                        <a:spcBef>
                          <a:spcPts val="0"/>
                        </a:spcBef>
                        <a:spcAft>
                          <a:spcPts val="0"/>
                        </a:spcAft>
                      </a:pPr>
                      <a:r>
                        <a:rPr lang="en-US" sz="1400" kern="8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17%</a:t>
                      </a:r>
                      <a:endParaRPr lang="en-US" sz="1400" kern="8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51435" marR="5143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marL="0" marR="0" algn="ctr">
                        <a:spcBef>
                          <a:spcPts val="0"/>
                        </a:spcBef>
                        <a:spcAft>
                          <a:spcPts val="0"/>
                        </a:spcAft>
                      </a:pPr>
                      <a:r>
                        <a:rPr lang="en-US" sz="1400" kern="8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21%</a:t>
                      </a:r>
                      <a:endParaRPr lang="en-US" sz="1400" kern="8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51435" marR="5143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marL="0" marR="0" algn="ctr">
                        <a:spcBef>
                          <a:spcPts val="0"/>
                        </a:spcBef>
                        <a:spcAft>
                          <a:spcPts val="0"/>
                        </a:spcAft>
                      </a:pPr>
                      <a:r>
                        <a:rPr lang="en-US" sz="1400" kern="8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21%</a:t>
                      </a:r>
                      <a:endParaRPr lang="en-US" sz="1400" kern="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813380441"/>
                  </a:ext>
                </a:extLst>
              </a:tr>
              <a:tr h="373274">
                <a:tc>
                  <a:txBody>
                    <a:bodyPr/>
                    <a:lstStyle/>
                    <a:p>
                      <a:pPr marL="0" marR="0">
                        <a:spcBef>
                          <a:spcPts val="0"/>
                        </a:spcBef>
                        <a:spcAft>
                          <a:spcPts val="0"/>
                        </a:spcAft>
                      </a:pPr>
                      <a:r>
                        <a:rPr lang="en-US" sz="1400" kern="8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Stay the same</a:t>
                      </a:r>
                      <a:endParaRPr lang="en-US" sz="1400" kern="8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51435" marR="5143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rowSpan="2">
                  <a:txBody>
                    <a:bodyPr/>
                    <a:lstStyle/>
                    <a:p>
                      <a:pPr marL="0" marR="0" algn="ctr">
                        <a:spcBef>
                          <a:spcPts val="0"/>
                        </a:spcBef>
                        <a:spcAft>
                          <a:spcPts val="0"/>
                        </a:spcAft>
                      </a:pPr>
                      <a:r>
                        <a:rPr lang="en-US" sz="1400" kern="8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76%</a:t>
                      </a:r>
                      <a:endParaRPr lang="en-US" sz="1400" kern="8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51435" marR="5143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kern="8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60%</a:t>
                      </a:r>
                      <a:endParaRPr lang="en-US" sz="1400" kern="8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51435" marR="5143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kern="8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55%</a:t>
                      </a:r>
                      <a:endParaRPr lang="en-US" sz="1400" kern="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7174579"/>
                  </a:ext>
                </a:extLst>
              </a:tr>
              <a:tr h="373274">
                <a:tc>
                  <a:txBody>
                    <a:bodyPr/>
                    <a:lstStyle/>
                    <a:p>
                      <a:pPr marL="0" marR="0">
                        <a:spcBef>
                          <a:spcPts val="0"/>
                        </a:spcBef>
                        <a:spcAft>
                          <a:spcPts val="0"/>
                        </a:spcAft>
                      </a:pPr>
                      <a:r>
                        <a:rPr lang="en-US" sz="1400" kern="8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Undecided</a:t>
                      </a:r>
                      <a:endParaRPr lang="en-US" sz="1400" kern="8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51435" marR="5143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vMerge="1">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marL="0" marR="0" algn="ctr">
                        <a:spcBef>
                          <a:spcPts val="0"/>
                        </a:spcBef>
                        <a:spcAft>
                          <a:spcPts val="0"/>
                        </a:spcAft>
                      </a:pPr>
                      <a:r>
                        <a:rPr lang="en-US" sz="1400" kern="8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14%</a:t>
                      </a:r>
                      <a:endParaRPr lang="en-US" sz="1400" kern="8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51435" marR="5143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marL="0" marR="0" algn="ctr">
                        <a:spcBef>
                          <a:spcPts val="0"/>
                        </a:spcBef>
                        <a:spcAft>
                          <a:spcPts val="0"/>
                        </a:spcAft>
                      </a:pPr>
                      <a:r>
                        <a:rPr lang="en-US" sz="1400" kern="8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17%</a:t>
                      </a:r>
                      <a:endParaRPr lang="en-US" sz="1400" kern="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3230987056"/>
                  </a:ext>
                </a:extLst>
              </a:tr>
            </a:tbl>
          </a:graphicData>
        </a:graphic>
      </p:graphicFrame>
    </p:spTree>
    <p:extLst>
      <p:ext uri="{BB962C8B-B14F-4D97-AF65-F5344CB8AC3E}">
        <p14:creationId xmlns:p14="http://schemas.microsoft.com/office/powerpoint/2010/main" val="246136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B6714AE-289C-5071-B409-0E3121564674}"/>
              </a:ext>
            </a:extLst>
          </p:cNvPr>
          <p:cNvPicPr>
            <a:picLocks noChangeAspect="1"/>
          </p:cNvPicPr>
          <p:nvPr/>
        </p:nvPicPr>
        <p:blipFill rotWithShape="1">
          <a:blip r:embed="rId3"/>
          <a:srcRect t="23391" r="9091"/>
          <a:stretch/>
        </p:blipFill>
        <p:spPr>
          <a:xfrm>
            <a:off x="15" y="7"/>
            <a:ext cx="9143985" cy="5143493"/>
          </a:xfrm>
          <a:prstGeom prst="rect">
            <a:avLst/>
          </a:prstGeom>
        </p:spPr>
      </p:pic>
      <p:sp>
        <p:nvSpPr>
          <p:cNvPr id="6" name="Rectangle 5">
            <a:extLst>
              <a:ext uri="{FF2B5EF4-FFF2-40B4-BE49-F238E27FC236}">
                <a16:creationId xmlns:a16="http://schemas.microsoft.com/office/drawing/2014/main" id="{C8AA0BF8-00A7-B227-E6F7-351A96D39DB9}"/>
              </a:ext>
            </a:extLst>
          </p:cNvPr>
          <p:cNvSpPr/>
          <p:nvPr/>
        </p:nvSpPr>
        <p:spPr>
          <a:xfrm>
            <a:off x="2209049" y="9053"/>
            <a:ext cx="6511230" cy="5143500"/>
          </a:xfrm>
          <a:prstGeom prst="rect">
            <a:avLst/>
          </a:prstGeom>
          <a:solidFill>
            <a:schemeClr val="bg1">
              <a:alpha val="78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Title 2"/>
          <p:cNvSpPr>
            <a:spLocks noGrp="1"/>
          </p:cNvSpPr>
          <p:nvPr>
            <p:ph type="title"/>
          </p:nvPr>
        </p:nvSpPr>
        <p:spPr>
          <a:xfrm>
            <a:off x="2881582" y="66174"/>
            <a:ext cx="5243378" cy="746936"/>
          </a:xfrm>
        </p:spPr>
        <p:txBody>
          <a:bodyPr>
            <a:noAutofit/>
          </a:bodyPr>
          <a:lstStyle/>
          <a:p>
            <a:pPr algn="l"/>
            <a:r>
              <a:rPr lang="en-US" sz="1950" dirty="0">
                <a:latin typeface="Century Gothic" panose="020B0502020202020204" pitchFamily="34" charset="0"/>
              </a:rPr>
              <a:t>Rank your top </a:t>
            </a:r>
            <a:r>
              <a:rPr lang="en-US" sz="1950" b="1" dirty="0">
                <a:latin typeface="Century Gothic" panose="020B0502020202020204" pitchFamily="34" charset="0"/>
              </a:rPr>
              <a:t>business challenges</a:t>
            </a:r>
          </a:p>
        </p:txBody>
      </p:sp>
      <p:graphicFrame>
        <p:nvGraphicFramePr>
          <p:cNvPr id="5" name="Table 4"/>
          <p:cNvGraphicFramePr>
            <a:graphicFrameLocks noGrp="1"/>
          </p:cNvGraphicFramePr>
          <p:nvPr/>
        </p:nvGraphicFramePr>
        <p:xfrm>
          <a:off x="2971799" y="775344"/>
          <a:ext cx="5207478" cy="3994125"/>
        </p:xfrm>
        <a:graphic>
          <a:graphicData uri="http://schemas.openxmlformats.org/drawingml/2006/table">
            <a:tbl>
              <a:tblPr>
                <a:tableStyleId>{5940675A-B579-460E-94D1-54222C63F5DA}</a:tableStyleId>
              </a:tblPr>
              <a:tblGrid>
                <a:gridCol w="4671552">
                  <a:extLst>
                    <a:ext uri="{9D8B030D-6E8A-4147-A177-3AD203B41FA5}">
                      <a16:colId xmlns:a16="http://schemas.microsoft.com/office/drawing/2014/main" val="20000"/>
                    </a:ext>
                  </a:extLst>
                </a:gridCol>
                <a:gridCol w="535926">
                  <a:extLst>
                    <a:ext uri="{9D8B030D-6E8A-4147-A177-3AD203B41FA5}">
                      <a16:colId xmlns:a16="http://schemas.microsoft.com/office/drawing/2014/main" val="4230474230"/>
                    </a:ext>
                  </a:extLst>
                </a:gridCol>
              </a:tblGrid>
              <a:tr h="544675">
                <a:tc>
                  <a:txBody>
                    <a:bodyPr/>
                    <a:lstStyle/>
                    <a:p>
                      <a:pPr algn="l" fontAlgn="b"/>
                      <a:r>
                        <a:rPr lang="en-US" sz="1400" b="1" i="0" u="none" strike="noStrike" dirty="0">
                          <a:solidFill>
                            <a:schemeClr val="bg1"/>
                          </a:solidFill>
                          <a:effectLst/>
                          <a:latin typeface="+mj-lt"/>
                          <a:cs typeface="Segoe UI Light"/>
                        </a:rPr>
                        <a:t>Challenge</a:t>
                      </a:r>
                      <a:r>
                        <a:rPr lang="en-US" sz="1400" b="0" i="0" u="none" strike="noStrike" dirty="0">
                          <a:solidFill>
                            <a:schemeClr val="bg1"/>
                          </a:solidFill>
                          <a:effectLst/>
                          <a:latin typeface="+mj-lt"/>
                          <a:cs typeface="Segoe UI Light"/>
                        </a:rPr>
                        <a:t> (Statewide, All Industries 2023)</a:t>
                      </a:r>
                    </a:p>
                  </a:txBody>
                  <a:tcPr marL="7964" marR="7964" marT="796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88279"/>
                    </a:solidFill>
                  </a:tcPr>
                </a:tc>
                <a:tc>
                  <a:txBody>
                    <a:bodyPr/>
                    <a:lstStyle/>
                    <a:p>
                      <a:pPr algn="ctr" fontAlgn="b"/>
                      <a:r>
                        <a:rPr lang="en-US" sz="1400" b="1" i="0" u="none" strike="noStrike" dirty="0">
                          <a:solidFill>
                            <a:schemeClr val="bg1"/>
                          </a:solidFill>
                          <a:effectLst/>
                          <a:latin typeface="+mj-lt"/>
                          <a:cs typeface="Segoe UI Light"/>
                        </a:rPr>
                        <a:t>%</a:t>
                      </a:r>
                    </a:p>
                  </a:txBody>
                  <a:tcPr marL="7964" marR="7964" marT="796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88279"/>
                    </a:solidFill>
                  </a:tcPr>
                </a:tc>
                <a:extLst>
                  <a:ext uri="{0D108BD9-81ED-4DB2-BD59-A6C34878D82A}">
                    <a16:rowId xmlns:a16="http://schemas.microsoft.com/office/drawing/2014/main" val="10000"/>
                  </a:ext>
                </a:extLst>
              </a:tr>
              <a:tr h="344945">
                <a:tc>
                  <a:txBody>
                    <a:bodyPr/>
                    <a:lstStyle/>
                    <a:p>
                      <a:pPr algn="l" fontAlgn="b"/>
                      <a:r>
                        <a:rPr lang="en-US" sz="1300" b="0" i="0" u="none" strike="noStrike" dirty="0">
                          <a:solidFill>
                            <a:srgbClr val="000000"/>
                          </a:solidFill>
                          <a:effectLst/>
                          <a:latin typeface="Century Gothic" panose="020B0502020202020204" pitchFamily="34" charset="0"/>
                        </a:rPr>
                        <a:t>Attracting new workers</a:t>
                      </a:r>
                    </a:p>
                  </a:txBody>
                  <a:tcPr marL="7144" marR="7144"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300" b="0" i="0" u="none" strike="noStrike" dirty="0">
                          <a:solidFill>
                            <a:srgbClr val="000000"/>
                          </a:solidFill>
                          <a:effectLst/>
                          <a:latin typeface="Century Gothic" panose="020B0502020202020204" pitchFamily="34" charset="0"/>
                        </a:rPr>
                        <a:t>76%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24880440"/>
                  </a:ext>
                </a:extLst>
              </a:tr>
              <a:tr h="344945">
                <a:tc>
                  <a:txBody>
                    <a:bodyPr/>
                    <a:lstStyle/>
                    <a:p>
                      <a:pPr algn="l" fontAlgn="b"/>
                      <a:r>
                        <a:rPr lang="en-US" sz="1300" b="0" i="0" u="none" strike="noStrike" dirty="0">
                          <a:solidFill>
                            <a:srgbClr val="000000"/>
                          </a:solidFill>
                          <a:effectLst/>
                          <a:latin typeface="Century Gothic" panose="020B0502020202020204" pitchFamily="34" charset="0"/>
                        </a:rPr>
                        <a:t>Inflation</a:t>
                      </a:r>
                    </a:p>
                  </a:txBody>
                  <a:tcPr marL="7144" marR="7144"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algn="ctr" fontAlgn="b"/>
                      <a:r>
                        <a:rPr lang="en-US" sz="1300" b="0" i="0" u="none" strike="noStrike" dirty="0">
                          <a:solidFill>
                            <a:srgbClr val="000000"/>
                          </a:solidFill>
                          <a:effectLst/>
                          <a:latin typeface="Century Gothic" panose="020B0502020202020204" pitchFamily="34" charset="0"/>
                        </a:rPr>
                        <a:t>54%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577005541"/>
                  </a:ext>
                </a:extLst>
              </a:tr>
              <a:tr h="344945">
                <a:tc>
                  <a:txBody>
                    <a:bodyPr/>
                    <a:lstStyle/>
                    <a:p>
                      <a:pPr algn="l" fontAlgn="b"/>
                      <a:r>
                        <a:rPr lang="en-US" sz="1300" b="0" i="0" u="none" strike="noStrike" dirty="0">
                          <a:solidFill>
                            <a:srgbClr val="000000"/>
                          </a:solidFill>
                          <a:effectLst/>
                          <a:latin typeface="Century Gothic" panose="020B0502020202020204" pitchFamily="34" charset="0"/>
                        </a:rPr>
                        <a:t>Retaining current workers</a:t>
                      </a:r>
                    </a:p>
                  </a:txBody>
                  <a:tcPr marL="7144" marR="7144"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300" b="0" i="0" u="none" strike="noStrike" dirty="0">
                          <a:solidFill>
                            <a:srgbClr val="000000"/>
                          </a:solidFill>
                          <a:effectLst/>
                          <a:latin typeface="Century Gothic" panose="020B0502020202020204" pitchFamily="34" charset="0"/>
                        </a:rPr>
                        <a:t>49%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44945">
                <a:tc>
                  <a:txBody>
                    <a:bodyPr/>
                    <a:lstStyle/>
                    <a:p>
                      <a:pPr algn="l" fontAlgn="b"/>
                      <a:r>
                        <a:rPr lang="en-US" sz="1300" b="0" i="0" u="none" strike="noStrike" dirty="0">
                          <a:solidFill>
                            <a:srgbClr val="000000"/>
                          </a:solidFill>
                          <a:effectLst/>
                          <a:latin typeface="Century Gothic" panose="020B0502020202020204" pitchFamily="34" charset="0"/>
                        </a:rPr>
                        <a:t>Government regulations</a:t>
                      </a:r>
                    </a:p>
                  </a:txBody>
                  <a:tcPr marL="7144" marR="7144"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algn="ctr" fontAlgn="b"/>
                      <a:r>
                        <a:rPr lang="en-US" sz="1300" b="0" i="0" u="none" strike="noStrike" dirty="0">
                          <a:solidFill>
                            <a:srgbClr val="000000"/>
                          </a:solidFill>
                          <a:effectLst/>
                          <a:latin typeface="Century Gothic" panose="020B0502020202020204" pitchFamily="34" charset="0"/>
                        </a:rPr>
                        <a:t>37%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2"/>
                  </a:ext>
                </a:extLst>
              </a:tr>
              <a:tr h="344945">
                <a:tc>
                  <a:txBody>
                    <a:bodyPr/>
                    <a:lstStyle/>
                    <a:p>
                      <a:pPr algn="l" fontAlgn="b"/>
                      <a:r>
                        <a:rPr lang="en-US" sz="1300" b="0" i="0" u="none" strike="noStrike" dirty="0">
                          <a:solidFill>
                            <a:srgbClr val="000000"/>
                          </a:solidFill>
                          <a:effectLst/>
                          <a:latin typeface="Century Gothic" panose="020B0502020202020204" pitchFamily="34" charset="0"/>
                        </a:rPr>
                        <a:t>Hiring / Maintaining a diverse staff</a:t>
                      </a:r>
                    </a:p>
                  </a:txBody>
                  <a:tcPr marL="7144" marR="7144"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300" b="0" i="0" u="none" strike="noStrike" dirty="0">
                          <a:solidFill>
                            <a:srgbClr val="000000"/>
                          </a:solidFill>
                          <a:effectLst/>
                          <a:latin typeface="Century Gothic" panose="020B0502020202020204" pitchFamily="34" charset="0"/>
                        </a:rPr>
                        <a:t>31%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44945">
                <a:tc>
                  <a:txBody>
                    <a:bodyPr/>
                    <a:lstStyle/>
                    <a:p>
                      <a:pPr algn="l" fontAlgn="b"/>
                      <a:r>
                        <a:rPr lang="en-US" sz="1300" b="0" i="0" u="none" strike="noStrike" dirty="0">
                          <a:solidFill>
                            <a:srgbClr val="000000"/>
                          </a:solidFill>
                          <a:effectLst/>
                          <a:latin typeface="Century Gothic" panose="020B0502020202020204" pitchFamily="34" charset="0"/>
                        </a:rPr>
                        <a:t>Supply chain challenges</a:t>
                      </a:r>
                    </a:p>
                  </a:txBody>
                  <a:tcPr marL="7144" marR="7144"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algn="ctr" fontAlgn="b"/>
                      <a:r>
                        <a:rPr lang="en-US" sz="1300" b="0" i="0" u="none" strike="noStrike" dirty="0">
                          <a:solidFill>
                            <a:srgbClr val="000000"/>
                          </a:solidFill>
                          <a:effectLst/>
                          <a:latin typeface="Century Gothic" panose="020B0502020202020204" pitchFamily="34" charset="0"/>
                        </a:rPr>
                        <a:t>29%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4"/>
                  </a:ext>
                </a:extLst>
              </a:tr>
              <a:tr h="344945">
                <a:tc>
                  <a:txBody>
                    <a:bodyPr/>
                    <a:lstStyle/>
                    <a:p>
                      <a:pPr algn="l" fontAlgn="b"/>
                      <a:r>
                        <a:rPr lang="en-US" sz="1300" b="0" i="0" u="none" strike="noStrike" dirty="0">
                          <a:solidFill>
                            <a:srgbClr val="000000"/>
                          </a:solidFill>
                          <a:effectLst/>
                          <a:latin typeface="Century Gothic" panose="020B0502020202020204" pitchFamily="34" charset="0"/>
                        </a:rPr>
                        <a:t>Quiet quitting</a:t>
                      </a:r>
                    </a:p>
                  </a:txBody>
                  <a:tcPr marL="7144" marR="7144"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300" b="0" i="0" u="none" strike="noStrike" dirty="0">
                          <a:solidFill>
                            <a:srgbClr val="000000"/>
                          </a:solidFill>
                          <a:effectLst/>
                          <a:latin typeface="Century Gothic" panose="020B0502020202020204" pitchFamily="34" charset="0"/>
                        </a:rPr>
                        <a:t>27%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44945">
                <a:tc>
                  <a:txBody>
                    <a:bodyPr/>
                    <a:lstStyle/>
                    <a:p>
                      <a:pPr algn="l" fontAlgn="b"/>
                      <a:r>
                        <a:rPr lang="en-US" sz="1300" b="0" i="0" u="none" strike="noStrike" dirty="0">
                          <a:solidFill>
                            <a:srgbClr val="000000"/>
                          </a:solidFill>
                          <a:effectLst/>
                          <a:latin typeface="Century Gothic" panose="020B0502020202020204" pitchFamily="34" charset="0"/>
                        </a:rPr>
                        <a:t>Keeping up with customer demand</a:t>
                      </a:r>
                    </a:p>
                  </a:txBody>
                  <a:tcPr marL="7144" marR="7144"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algn="ctr" fontAlgn="b"/>
                      <a:r>
                        <a:rPr lang="en-US" sz="1300" b="0" i="0" u="none" strike="noStrike" dirty="0">
                          <a:solidFill>
                            <a:srgbClr val="000000"/>
                          </a:solidFill>
                          <a:effectLst/>
                          <a:latin typeface="Century Gothic" panose="020B0502020202020204" pitchFamily="34" charset="0"/>
                        </a:rPr>
                        <a:t>23%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6"/>
                  </a:ext>
                </a:extLst>
              </a:tr>
              <a:tr h="344945">
                <a:tc>
                  <a:txBody>
                    <a:bodyPr/>
                    <a:lstStyle/>
                    <a:p>
                      <a:pPr algn="l" fontAlgn="b"/>
                      <a:r>
                        <a:rPr lang="en-US" sz="1300" b="0" i="0" u="none" strike="noStrike" dirty="0">
                          <a:solidFill>
                            <a:srgbClr val="000000"/>
                          </a:solidFill>
                          <a:effectLst/>
                          <a:latin typeface="Century Gothic" panose="020B0502020202020204" pitchFamily="34" charset="0"/>
                        </a:rPr>
                        <a:t>Training current staff</a:t>
                      </a:r>
                    </a:p>
                  </a:txBody>
                  <a:tcPr marL="7144" marR="7144"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300" b="0" i="0" u="none" strike="noStrike" dirty="0">
                          <a:solidFill>
                            <a:srgbClr val="000000"/>
                          </a:solidFill>
                          <a:effectLst/>
                          <a:latin typeface="Century Gothic" panose="020B0502020202020204" pitchFamily="34" charset="0"/>
                        </a:rPr>
                        <a:t>22%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44945">
                <a:tc>
                  <a:txBody>
                    <a:bodyPr/>
                    <a:lstStyle/>
                    <a:p>
                      <a:pPr algn="l" fontAlgn="b"/>
                      <a:r>
                        <a:rPr lang="en-US" sz="1300" b="0" i="0" u="none" strike="noStrike" dirty="0">
                          <a:solidFill>
                            <a:srgbClr val="000000"/>
                          </a:solidFill>
                          <a:effectLst/>
                          <a:latin typeface="Century Gothic" panose="020B0502020202020204" pitchFamily="34" charset="0"/>
                        </a:rPr>
                        <a:t>Staying competitive compared to other states</a:t>
                      </a:r>
                    </a:p>
                  </a:txBody>
                  <a:tcPr marL="7144" marR="7144"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algn="ctr" fontAlgn="b"/>
                      <a:r>
                        <a:rPr lang="en-US" sz="1300" b="0" i="0" u="none" strike="noStrike" dirty="0">
                          <a:solidFill>
                            <a:srgbClr val="000000"/>
                          </a:solidFill>
                          <a:effectLst/>
                          <a:latin typeface="Century Gothic" panose="020B0502020202020204" pitchFamily="34" charset="0"/>
                        </a:rPr>
                        <a:t>19%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402038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ection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Section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7DE4E1FF2852C4AB94E009ECD2CE37F" ma:contentTypeVersion="0" ma:contentTypeDescription="Create a new document." ma:contentTypeScope="" ma:versionID="4af84c6e1c35c0f4028136cbe42903f6">
  <xsd:schema xmlns:xsd="http://www.w3.org/2001/XMLSchema" xmlns:xs="http://www.w3.org/2001/XMLSchema" xmlns:p="http://schemas.microsoft.com/office/2006/metadata/properties" targetNamespace="http://schemas.microsoft.com/office/2006/metadata/properties" ma:root="true" ma:fieldsID="d15787acf22db4e4c0ac8b858fca640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41F8B16-B740-4AF2-905B-0F55AB1209FA}">
  <ds:schemaRefs>
    <ds:schemaRef ds:uri="http://schemas.microsoft.com/office/infopath/2007/PartnerControls"/>
    <ds:schemaRef ds:uri="http://purl.org/dc/elements/1.1/"/>
    <ds:schemaRef ds:uri="http://schemas.openxmlformats.org/package/2006/metadata/core-properties"/>
    <ds:schemaRef ds:uri="http://purl.org/dc/dcmitype/"/>
    <ds:schemaRef ds:uri="http://schemas.microsoft.com/office/2006/documentManagement/types"/>
    <ds:schemaRef ds:uri="http://schemas.microsoft.com/office/2006/metadata/properties"/>
    <ds:schemaRef ds:uri="http://purl.org/dc/terms/"/>
    <ds:schemaRef ds:uri="http://www.w3.org/XML/1998/namespace"/>
  </ds:schemaRefs>
</ds:datastoreItem>
</file>

<file path=customXml/itemProps2.xml><?xml version="1.0" encoding="utf-8"?>
<ds:datastoreItem xmlns:ds="http://schemas.openxmlformats.org/officeDocument/2006/customXml" ds:itemID="{DBB00D30-9030-48AE-9559-BAAB1B52B88F}">
  <ds:schemaRefs>
    <ds:schemaRef ds:uri="http://schemas.microsoft.com/sharepoint/v3/contenttype/forms"/>
  </ds:schemaRefs>
</ds:datastoreItem>
</file>

<file path=customXml/itemProps3.xml><?xml version="1.0" encoding="utf-8"?>
<ds:datastoreItem xmlns:ds="http://schemas.openxmlformats.org/officeDocument/2006/customXml" ds:itemID="{40FEFEE2-A5B6-464B-B4FD-78FA0291DB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16506</TotalTime>
  <Words>1837</Words>
  <Application>Microsoft Office PowerPoint</Application>
  <PresentationFormat>On-screen Show (16:9)</PresentationFormat>
  <Paragraphs>513</Paragraphs>
  <Slides>41</Slides>
  <Notes>32</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41</vt:i4>
      </vt:variant>
    </vt:vector>
  </HeadingPairs>
  <TitlesOfParts>
    <vt:vector size="51" baseType="lpstr">
      <vt:lpstr>Arial</vt:lpstr>
      <vt:lpstr>Calibri</vt:lpstr>
      <vt:lpstr>Century Gothic</vt:lpstr>
      <vt:lpstr>Courier New</vt:lpstr>
      <vt:lpstr>Times New Roman</vt:lpstr>
      <vt:lpstr>Section Master</vt:lpstr>
      <vt:lpstr>2_Custom Design</vt:lpstr>
      <vt:lpstr>Office Theme</vt:lpstr>
      <vt:lpstr>1_Section Master</vt:lpstr>
      <vt:lpstr>1_Office Theme</vt:lpstr>
      <vt:lpstr>PowerPoint Presentation</vt:lpstr>
      <vt:lpstr>PowerPoint Presentation</vt:lpstr>
      <vt:lpstr>PowerPoint Presentation</vt:lpstr>
      <vt:lpstr>PowerPoint Presentation</vt:lpstr>
      <vt:lpstr>PowerPoint Presentation</vt:lpstr>
      <vt:lpstr>Survey Results</vt:lpstr>
      <vt:lpstr>Business Surveys </vt:lpstr>
      <vt:lpstr>Future Planning (1-2 years)</vt:lpstr>
      <vt:lpstr>Rank your top business challenges</vt:lpstr>
      <vt:lpstr>Finding Talent: Hard to Fill Positions</vt:lpstr>
      <vt:lpstr>Common skills lacking  among job applicants and new employees</vt:lpstr>
      <vt:lpstr>PowerPoint Presentation</vt:lpstr>
      <vt:lpstr>PowerPoint Presentation</vt:lpstr>
      <vt:lpstr>Finding Talent</vt:lpstr>
      <vt:lpstr>PowerPoint Presentation</vt:lpstr>
      <vt:lpstr>Job Seeker Surveys </vt:lpstr>
      <vt:lpstr>What work options/incentives would  you like employers to offer? </vt:lpstr>
      <vt:lpstr>Barriers to Employment</vt:lpstr>
      <vt:lpstr>Barriers to Additional Education</vt:lpstr>
      <vt:lpstr>Top Trainings Desired (Statewide, 2023)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New York State - Office of General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Warner, Jennifer</dc:creator>
  <cp:lastModifiedBy>Martin, Elizabeth  (LABOR)</cp:lastModifiedBy>
  <cp:revision>857</cp:revision>
  <cp:lastPrinted>2016-05-16T14:12:43Z</cp:lastPrinted>
  <dcterms:created xsi:type="dcterms:W3CDTF">2014-12-09T18:34:34Z</dcterms:created>
  <dcterms:modified xsi:type="dcterms:W3CDTF">2023-10-05T14:07:38Z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0x01010007DE4E1FF2852C4AB94E009ECD2CE37F</vt:lpwstr>
  </property>
</Properties>
</file>