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
      <p:font typeface="Montserrat" panose="00000500000000000000" pitchFamily="2" charset="0"/>
      <p:regular r:id="rId18"/>
      <p:bold r:id="rId19"/>
      <p:italic r:id="rId20"/>
      <p:boldItalic r:id="rId21"/>
    </p:embeddedFont>
    <p:embeddedFont>
      <p:font typeface="Raleway"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86CFA80-DC9C-4476-0E7F-B71A7C144CFC}" v="2" dt="2023-08-02T13:30:09.2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2" d="100"/>
          <a:sy n="142" d="100"/>
        </p:scale>
        <p:origin x="71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 Id="rId30"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lace-Eaton, Carolyn (LABOR)" userId="9864a1ce-c22e-4df7-bf8f-4329d0d435fc" providerId="ADAL" clId="{03851CFF-8E03-418B-BC24-B6AE6F4FEEE9}"/>
    <pc:docChg chg="modSld">
      <pc:chgData name="Wallace-Eaton, Carolyn (LABOR)" userId="9864a1ce-c22e-4df7-bf8f-4329d0d435fc" providerId="ADAL" clId="{03851CFF-8E03-418B-BC24-B6AE6F4FEEE9}" dt="2023-07-28T14:07:11.116" v="0" actId="14100"/>
      <pc:docMkLst>
        <pc:docMk/>
      </pc:docMkLst>
      <pc:sldChg chg="modSp mod">
        <pc:chgData name="Wallace-Eaton, Carolyn (LABOR)" userId="9864a1ce-c22e-4df7-bf8f-4329d0d435fc" providerId="ADAL" clId="{03851CFF-8E03-418B-BC24-B6AE6F4FEEE9}" dt="2023-07-28T14:07:11.116" v="0" actId="14100"/>
        <pc:sldMkLst>
          <pc:docMk/>
          <pc:sldMk cId="0" sldId="258"/>
        </pc:sldMkLst>
        <pc:spChg chg="mod">
          <ac:chgData name="Wallace-Eaton, Carolyn (LABOR)" userId="9864a1ce-c22e-4df7-bf8f-4329d0d435fc" providerId="ADAL" clId="{03851CFF-8E03-418B-BC24-B6AE6F4FEEE9}" dt="2023-07-28T14:07:11.116" v="0" actId="14100"/>
          <ac:spMkLst>
            <pc:docMk/>
            <pc:sldMk cId="0" sldId="258"/>
            <ac:spMk id="87" creationId="{00000000-0000-0000-0000-000000000000}"/>
          </ac:spMkLst>
        </pc:spChg>
      </pc:sldChg>
    </pc:docChg>
  </pc:docChgLst>
  <pc:docChgLst>
    <pc:chgData name="Wallace-Eaton, Carolyn (LABOR)" userId="S::carolyn.wallace-eaton@labor.ny.gov::9864a1ce-c22e-4df7-bf8f-4329d0d435fc" providerId="AD" clId="Web-{D86CFA80-DC9C-4476-0E7F-B71A7C144CFC}"/>
    <pc:docChg chg="modSld">
      <pc:chgData name="Wallace-Eaton, Carolyn (LABOR)" userId="S::carolyn.wallace-eaton@labor.ny.gov::9864a1ce-c22e-4df7-bf8f-4329d0d435fc" providerId="AD" clId="Web-{D86CFA80-DC9C-4476-0E7F-B71A7C144CFC}" dt="2023-08-02T13:30:09.273" v="1" actId="20577"/>
      <pc:docMkLst>
        <pc:docMk/>
      </pc:docMkLst>
      <pc:sldChg chg="modSp">
        <pc:chgData name="Wallace-Eaton, Carolyn (LABOR)" userId="S::carolyn.wallace-eaton@labor.ny.gov::9864a1ce-c22e-4df7-bf8f-4329d0d435fc" providerId="AD" clId="Web-{D86CFA80-DC9C-4476-0E7F-B71A7C144CFC}" dt="2023-08-02T13:30:09.273" v="1" actId="20577"/>
        <pc:sldMkLst>
          <pc:docMk/>
          <pc:sldMk cId="0" sldId="261"/>
        </pc:sldMkLst>
        <pc:spChg chg="mod">
          <ac:chgData name="Wallace-Eaton, Carolyn (LABOR)" userId="S::carolyn.wallace-eaton@labor.ny.gov::9864a1ce-c22e-4df7-bf8f-4329d0d435fc" providerId="AD" clId="Web-{D86CFA80-DC9C-4476-0E7F-B71A7C144CFC}" dt="2023-08-02T13:30:09.273" v="1" actId="20577"/>
          <ac:spMkLst>
            <pc:docMk/>
            <pc:sldMk cId="0" sldId="261"/>
            <ac:spMk id="11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cb9a0b07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cb9a0b07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723630543_1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723630543_1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cb9a0b074_1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cb9a0b074_1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d5b15f0a3_5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d5b15f0a3_5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723630543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723630543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e965474a9_3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e965474a9_3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Insert Slido code, or any other polling software for the students to interact and suggest uses of each type of account here!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25bfc26956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25bfc26956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Link results from Slido here!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d251bb473_0_6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d251bb473_0_6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d251bb473_0_68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d251bb473_0_6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Feel free to add/edit this list!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gcb9a0b074_1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5" name="Google Shape;125;gcb9a0b074_1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5c3ddd0124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25c3ddd0124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w="38100" cap="flat" cmpd="sng">
            <a:solidFill>
              <a:schemeClr val="lt1"/>
            </a:solidFill>
            <a:prstDash val="solid"/>
            <a:round/>
            <a:headEnd type="none" w="sm" len="sm"/>
            <a:tailEnd type="none" w="sm" len="sm"/>
          </a:ln>
        </p:spPr>
      </p:cxnSp>
      <p:cxnSp>
        <p:nvCxnSpPr>
          <p:cNvPr id="11" name="Google Shape;11;p2"/>
          <p:cNvCxnSpPr/>
          <p:nvPr/>
        </p:nvCxnSpPr>
        <p:spPr>
          <a:xfrm>
            <a:off x="2477724" y="4740000"/>
            <a:ext cx="6244200" cy="0"/>
          </a:xfrm>
          <a:prstGeom prst="straightConnector1">
            <a:avLst/>
          </a:prstGeom>
          <a:noFill/>
          <a:ln w="19050" cap="flat" cmpd="sng">
            <a:solidFill>
              <a:schemeClr val="lt1"/>
            </a:solidFill>
            <a:prstDash val="solid"/>
            <a:round/>
            <a:headEnd type="none" w="sm" len="sm"/>
            <a:tailEnd type="none" w="sm" len="sm"/>
          </a:ln>
        </p:spPr>
      </p:cxnSp>
      <p:cxnSp>
        <p:nvCxnSpPr>
          <p:cNvPr id="12" name="Google Shape;12;p2"/>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13" name="Google Shape;13;p2"/>
          <p:cNvSpPr txBox="1">
            <a:spLocks noGrp="1"/>
          </p:cNvSpPr>
          <p:nvPr>
            <p:ph type="ctrTitle"/>
          </p:nvPr>
        </p:nvSpPr>
        <p:spPr>
          <a:xfrm>
            <a:off x="2371725" y="630225"/>
            <a:ext cx="6331500" cy="15420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14" name="Google Shape;14;p2"/>
          <p:cNvSpPr txBox="1">
            <a:spLocks noGrp="1"/>
          </p:cNvSpPr>
          <p:nvPr>
            <p:ph type="subTitle" idx="1"/>
          </p:nvPr>
        </p:nvSpPr>
        <p:spPr>
          <a:xfrm>
            <a:off x="2390267" y="3238450"/>
            <a:ext cx="6331500" cy="12417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nSpc>
                <a:spcPct val="100000"/>
              </a:lnSpc>
              <a:spcBef>
                <a:spcPts val="0"/>
              </a:spcBef>
              <a:spcAft>
                <a:spcPts val="0"/>
              </a:spcAft>
              <a:buClr>
                <a:schemeClr val="lt1"/>
              </a:buClr>
              <a:buSzPts val="1800"/>
              <a:buNone/>
              <a:defRPr sz="1800">
                <a:solidFill>
                  <a:schemeClr val="lt1"/>
                </a:solidFill>
              </a:defRPr>
            </a:lvl2pPr>
            <a:lvl3pPr lvl="2" rtl="0">
              <a:lnSpc>
                <a:spcPct val="100000"/>
              </a:lnSpc>
              <a:spcBef>
                <a:spcPts val="0"/>
              </a:spcBef>
              <a:spcAft>
                <a:spcPts val="0"/>
              </a:spcAft>
              <a:buClr>
                <a:schemeClr val="lt1"/>
              </a:buClr>
              <a:buSzPts val="1800"/>
              <a:buNone/>
              <a:defRPr sz="1800">
                <a:solidFill>
                  <a:schemeClr val="lt1"/>
                </a:solidFill>
              </a:defRPr>
            </a:lvl3pPr>
            <a:lvl4pPr lvl="3" rtl="0">
              <a:lnSpc>
                <a:spcPct val="100000"/>
              </a:lnSpc>
              <a:spcBef>
                <a:spcPts val="0"/>
              </a:spcBef>
              <a:spcAft>
                <a:spcPts val="0"/>
              </a:spcAft>
              <a:buClr>
                <a:schemeClr val="lt1"/>
              </a:buClr>
              <a:buSzPts val="1800"/>
              <a:buNone/>
              <a:defRPr sz="1800">
                <a:solidFill>
                  <a:schemeClr val="lt1"/>
                </a:solidFill>
              </a:defRPr>
            </a:lvl4pPr>
            <a:lvl5pPr lvl="4" rtl="0">
              <a:lnSpc>
                <a:spcPct val="100000"/>
              </a:lnSpc>
              <a:spcBef>
                <a:spcPts val="0"/>
              </a:spcBef>
              <a:spcAft>
                <a:spcPts val="0"/>
              </a:spcAft>
              <a:buClr>
                <a:schemeClr val="lt1"/>
              </a:buClr>
              <a:buSzPts val="1800"/>
              <a:buNone/>
              <a:defRPr sz="1800">
                <a:solidFill>
                  <a:schemeClr val="lt1"/>
                </a:solidFill>
              </a:defRPr>
            </a:lvl5pPr>
            <a:lvl6pPr lvl="5" rtl="0">
              <a:lnSpc>
                <a:spcPct val="100000"/>
              </a:lnSpc>
              <a:spcBef>
                <a:spcPts val="0"/>
              </a:spcBef>
              <a:spcAft>
                <a:spcPts val="0"/>
              </a:spcAft>
              <a:buClr>
                <a:schemeClr val="lt1"/>
              </a:buClr>
              <a:buSzPts val="1800"/>
              <a:buNone/>
              <a:defRPr sz="1800">
                <a:solidFill>
                  <a:schemeClr val="lt1"/>
                </a:solidFill>
              </a:defRPr>
            </a:lvl6pPr>
            <a:lvl7pPr lvl="6" rtl="0">
              <a:lnSpc>
                <a:spcPct val="100000"/>
              </a:lnSpc>
              <a:spcBef>
                <a:spcPts val="0"/>
              </a:spcBef>
              <a:spcAft>
                <a:spcPts val="0"/>
              </a:spcAft>
              <a:buClr>
                <a:schemeClr val="lt1"/>
              </a:buClr>
              <a:buSzPts val="1800"/>
              <a:buNone/>
              <a:defRPr sz="1800">
                <a:solidFill>
                  <a:schemeClr val="lt1"/>
                </a:solidFill>
              </a:defRPr>
            </a:lvl7pPr>
            <a:lvl8pPr lvl="7" rtl="0">
              <a:lnSpc>
                <a:spcPct val="100000"/>
              </a:lnSpc>
              <a:spcBef>
                <a:spcPts val="0"/>
              </a:spcBef>
              <a:spcAft>
                <a:spcPts val="0"/>
              </a:spcAft>
              <a:buClr>
                <a:schemeClr val="lt1"/>
              </a:buClr>
              <a:buSzPts val="1800"/>
              <a:buNone/>
              <a:defRPr sz="1800">
                <a:solidFill>
                  <a:schemeClr val="lt1"/>
                </a:solidFill>
              </a:defRPr>
            </a:lvl8pPr>
            <a:lvl9pPr lvl="8" rtl="0">
              <a:lnSpc>
                <a:spcPct val="100000"/>
              </a:lnSpc>
              <a:spcBef>
                <a:spcPts val="0"/>
              </a:spcBef>
              <a:spcAft>
                <a:spcPts val="0"/>
              </a:spcAft>
              <a:buClr>
                <a:schemeClr val="lt1"/>
              </a:buClr>
              <a:buSzPts val="1800"/>
              <a:buNone/>
              <a:defRPr sz="1800">
                <a:solidFill>
                  <a:schemeClr val="lt1"/>
                </a:solidFill>
              </a:defRPr>
            </a:lvl9pPr>
          </a:lstStyle>
          <a:p>
            <a:endParaRPr/>
          </a:p>
        </p:txBody>
      </p:sp>
      <p:sp>
        <p:nvSpPr>
          <p:cNvPr id="15" name="Google Shape;15;p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62" name="Google Shape;62;p11"/>
          <p:cNvCxnSpPr/>
          <p:nvPr/>
        </p:nvCxnSpPr>
        <p:spPr>
          <a:xfrm>
            <a:off x="425200" y="415650"/>
            <a:ext cx="8296800" cy="0"/>
          </a:xfrm>
          <a:prstGeom prst="straightConnector1">
            <a:avLst/>
          </a:prstGeom>
          <a:noFill/>
          <a:ln w="38100" cap="flat" cmpd="sng">
            <a:solidFill>
              <a:schemeClr val="dk2"/>
            </a:solidFill>
            <a:prstDash val="solid"/>
            <a:round/>
            <a:headEnd type="none" w="sm" len="sm"/>
            <a:tailEnd type="none" w="sm" len="sm"/>
          </a:ln>
        </p:spPr>
      </p:cxnSp>
      <p:sp>
        <p:nvSpPr>
          <p:cNvPr id="63" name="Google Shape;63;p11"/>
          <p:cNvSpPr txBox="1">
            <a:spLocks noGrp="1"/>
          </p:cNvSpPr>
          <p:nvPr>
            <p:ph type="title" hasCustomPrompt="1"/>
          </p:nvPr>
        </p:nvSpPr>
        <p:spPr>
          <a:xfrm>
            <a:off x="853950" y="1304850"/>
            <a:ext cx="7436100" cy="15384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rtl="0">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a:spLocks noGrp="1"/>
          </p:cNvSpPr>
          <p:nvPr>
            <p:ph type="body" idx="1"/>
          </p:nvPr>
        </p:nvSpPr>
        <p:spPr>
          <a:xfrm>
            <a:off x="853950" y="2919450"/>
            <a:ext cx="7436100" cy="10716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65" name="Google Shape;65;p11"/>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6"/>
        <p:cNvGrpSpPr/>
        <p:nvPr/>
      </p:nvGrpSpPr>
      <p:grpSpPr>
        <a:xfrm>
          <a:off x="0" y="0"/>
          <a:ext cx="0" cy="0"/>
          <a:chOff x="0" y="0"/>
          <a:chExt cx="0" cy="0"/>
        </a:xfrm>
      </p:grpSpPr>
      <p:sp>
        <p:nvSpPr>
          <p:cNvPr id="67" name="Google Shape;67;p12"/>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w="38100" cap="flat" cmpd="sng">
            <a:solidFill>
              <a:schemeClr val="lt1"/>
            </a:solidFill>
            <a:prstDash val="solid"/>
            <a:round/>
            <a:headEnd type="none" w="sm" len="sm"/>
            <a:tailEnd type="none" w="sm" len="sm"/>
          </a:ln>
        </p:spPr>
      </p:cxnSp>
      <p:cxnSp>
        <p:nvCxnSpPr>
          <p:cNvPr id="18" name="Google Shape;18;p3"/>
          <p:cNvCxnSpPr/>
          <p:nvPr/>
        </p:nvCxnSpPr>
        <p:spPr>
          <a:xfrm>
            <a:off x="425200" y="4740000"/>
            <a:ext cx="8296800" cy="0"/>
          </a:xfrm>
          <a:prstGeom prst="straightConnector1">
            <a:avLst/>
          </a:prstGeom>
          <a:noFill/>
          <a:ln w="19050" cap="flat" cmpd="sng">
            <a:solidFill>
              <a:schemeClr val="lt1"/>
            </a:solidFill>
            <a:prstDash val="solid"/>
            <a:round/>
            <a:headEnd type="none" w="sm" len="sm"/>
            <a:tailEnd type="none" w="sm" len="sm"/>
          </a:ln>
        </p:spPr>
      </p:cxnSp>
      <p:sp>
        <p:nvSpPr>
          <p:cNvPr id="19" name="Google Shape;19;p3"/>
          <p:cNvSpPr txBox="1">
            <a:spLocks noGrp="1"/>
          </p:cNvSpPr>
          <p:nvPr>
            <p:ph type="title"/>
          </p:nvPr>
        </p:nvSpPr>
        <p:spPr>
          <a:xfrm>
            <a:off x="406425" y="1806825"/>
            <a:ext cx="8296800" cy="15420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chemeClr val="lt1"/>
              </a:buClr>
              <a:buSzPts val="4800"/>
              <a:buNone/>
              <a:defRPr sz="4800">
                <a:solidFill>
                  <a:schemeClr val="lt1"/>
                </a:solidFill>
              </a:defRPr>
            </a:lvl1pPr>
            <a:lvl2pPr lvl="1" algn="ctr" rtl="0">
              <a:spcBef>
                <a:spcPts val="0"/>
              </a:spcBef>
              <a:spcAft>
                <a:spcPts val="0"/>
              </a:spcAft>
              <a:buClr>
                <a:schemeClr val="lt1"/>
              </a:buClr>
              <a:buSzPts val="4800"/>
              <a:buNone/>
              <a:defRPr sz="4800">
                <a:solidFill>
                  <a:schemeClr val="lt1"/>
                </a:solidFill>
              </a:defRPr>
            </a:lvl2pPr>
            <a:lvl3pPr lvl="2" algn="ctr" rtl="0">
              <a:spcBef>
                <a:spcPts val="0"/>
              </a:spcBef>
              <a:spcAft>
                <a:spcPts val="0"/>
              </a:spcAft>
              <a:buClr>
                <a:schemeClr val="lt1"/>
              </a:buClr>
              <a:buSzPts val="4800"/>
              <a:buNone/>
              <a:defRPr sz="4800">
                <a:solidFill>
                  <a:schemeClr val="lt1"/>
                </a:solidFill>
              </a:defRPr>
            </a:lvl3pPr>
            <a:lvl4pPr lvl="3" algn="ctr" rtl="0">
              <a:spcBef>
                <a:spcPts val="0"/>
              </a:spcBef>
              <a:spcAft>
                <a:spcPts val="0"/>
              </a:spcAft>
              <a:buClr>
                <a:schemeClr val="lt1"/>
              </a:buClr>
              <a:buSzPts val="4800"/>
              <a:buNone/>
              <a:defRPr sz="4800">
                <a:solidFill>
                  <a:schemeClr val="lt1"/>
                </a:solidFill>
              </a:defRPr>
            </a:lvl4pPr>
            <a:lvl5pPr lvl="4" algn="ctr" rtl="0">
              <a:spcBef>
                <a:spcPts val="0"/>
              </a:spcBef>
              <a:spcAft>
                <a:spcPts val="0"/>
              </a:spcAft>
              <a:buClr>
                <a:schemeClr val="lt1"/>
              </a:buClr>
              <a:buSzPts val="4800"/>
              <a:buNone/>
              <a:defRPr sz="4800">
                <a:solidFill>
                  <a:schemeClr val="lt1"/>
                </a:solidFill>
              </a:defRPr>
            </a:lvl5pPr>
            <a:lvl6pPr lvl="5" algn="ctr" rtl="0">
              <a:spcBef>
                <a:spcPts val="0"/>
              </a:spcBef>
              <a:spcAft>
                <a:spcPts val="0"/>
              </a:spcAft>
              <a:buClr>
                <a:schemeClr val="lt1"/>
              </a:buClr>
              <a:buSzPts val="4800"/>
              <a:buNone/>
              <a:defRPr sz="4800">
                <a:solidFill>
                  <a:schemeClr val="lt1"/>
                </a:solidFill>
              </a:defRPr>
            </a:lvl6pPr>
            <a:lvl7pPr lvl="6" algn="ctr" rtl="0">
              <a:spcBef>
                <a:spcPts val="0"/>
              </a:spcBef>
              <a:spcAft>
                <a:spcPts val="0"/>
              </a:spcAft>
              <a:buClr>
                <a:schemeClr val="lt1"/>
              </a:buClr>
              <a:buSzPts val="4800"/>
              <a:buNone/>
              <a:defRPr sz="4800">
                <a:solidFill>
                  <a:schemeClr val="lt1"/>
                </a:solidFill>
              </a:defRPr>
            </a:lvl7pPr>
            <a:lvl8pPr lvl="7" algn="ctr" rtl="0">
              <a:spcBef>
                <a:spcPts val="0"/>
              </a:spcBef>
              <a:spcAft>
                <a:spcPts val="0"/>
              </a:spcAft>
              <a:buClr>
                <a:schemeClr val="lt1"/>
              </a:buClr>
              <a:buSzPts val="4800"/>
              <a:buNone/>
              <a:defRPr sz="4800">
                <a:solidFill>
                  <a:schemeClr val="lt1"/>
                </a:solidFill>
              </a:defRPr>
            </a:lvl8pPr>
            <a:lvl9pPr lvl="8" algn="ctr" rtl="0">
              <a:spcBef>
                <a:spcPts val="0"/>
              </a:spcBef>
              <a:spcAft>
                <a:spcPts val="0"/>
              </a:spcAft>
              <a:buClr>
                <a:schemeClr val="lt1"/>
              </a:buClr>
              <a:buSzPts val="4800"/>
              <a:buNone/>
              <a:defRPr sz="4800">
                <a:solidFill>
                  <a:schemeClr val="lt1"/>
                </a:solidFill>
              </a:defRPr>
            </a:lvl9pPr>
          </a:lstStyle>
          <a:p>
            <a:endParaRPr/>
          </a:p>
        </p:txBody>
      </p:sp>
      <p:sp>
        <p:nvSpPr>
          <p:cNvPr id="20" name="Google Shape;20;p3"/>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23" name="Google Shape;23;p4"/>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24" name="Google Shape;24;p4"/>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25" name="Google Shape;25;p4"/>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6" name="Google Shape;26;p4"/>
          <p:cNvSpPr txBox="1">
            <a:spLocks noGrp="1"/>
          </p:cNvSpPr>
          <p:nvPr>
            <p:ph type="body" idx="1"/>
          </p:nvPr>
        </p:nvSpPr>
        <p:spPr>
          <a:xfrm>
            <a:off x="2410112" y="1595776"/>
            <a:ext cx="6321600" cy="30024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7" name="Google Shape;27;p4"/>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w="38100" cap="flat" cmpd="sng">
            <a:solidFill>
              <a:schemeClr val="dk2"/>
            </a:solidFill>
            <a:prstDash val="solid"/>
            <a:round/>
            <a:headEnd type="none" w="sm" len="sm"/>
            <a:tailEnd type="none" w="sm" len="sm"/>
          </a:ln>
        </p:spPr>
      </p:cxnSp>
      <p:cxnSp>
        <p:nvCxnSpPr>
          <p:cNvPr id="30" name="Google Shape;30;p5"/>
          <p:cNvCxnSpPr/>
          <p:nvPr/>
        </p:nvCxnSpPr>
        <p:spPr>
          <a:xfrm>
            <a:off x="2477724" y="4740000"/>
            <a:ext cx="6244200" cy="0"/>
          </a:xfrm>
          <a:prstGeom prst="straightConnector1">
            <a:avLst/>
          </a:prstGeom>
          <a:noFill/>
          <a:ln w="19050" cap="flat" cmpd="sng">
            <a:solidFill>
              <a:schemeClr val="dk2"/>
            </a:solidFill>
            <a:prstDash val="solid"/>
            <a:round/>
            <a:headEnd type="none" w="sm" len="sm"/>
            <a:tailEnd type="none" w="sm" len="sm"/>
          </a:ln>
        </p:spPr>
      </p:cxnSp>
      <p:cxnSp>
        <p:nvCxnSpPr>
          <p:cNvPr id="31" name="Google Shape;31;p5"/>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32" name="Google Shape;32;p5"/>
          <p:cNvSpPr txBox="1">
            <a:spLocks noGrp="1"/>
          </p:cNvSpPr>
          <p:nvPr>
            <p:ph type="title"/>
          </p:nvPr>
        </p:nvSpPr>
        <p:spPr>
          <a:xfrm>
            <a:off x="2400250" y="575950"/>
            <a:ext cx="6321600" cy="6354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3" name="Google Shape;33;p5"/>
          <p:cNvSpPr txBox="1">
            <a:spLocks noGrp="1"/>
          </p:cNvSpPr>
          <p:nvPr>
            <p:ph type="body" idx="1"/>
          </p:nvPr>
        </p:nvSpPr>
        <p:spPr>
          <a:xfrm>
            <a:off x="2400303" y="1602675"/>
            <a:ext cx="3071400" cy="3002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4" name="Google Shape;34;p5"/>
          <p:cNvSpPr txBox="1">
            <a:spLocks noGrp="1"/>
          </p:cNvSpPr>
          <p:nvPr>
            <p:ph type="body" idx="2"/>
          </p:nvPr>
        </p:nvSpPr>
        <p:spPr>
          <a:xfrm>
            <a:off x="5650572" y="1602675"/>
            <a:ext cx="3071400" cy="30024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5" name="Google Shape;35;p5"/>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03300" y="411575"/>
            <a:ext cx="8520600" cy="639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8" name="Google Shape;38;p6"/>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41" name="Google Shape;41;p7"/>
          <p:cNvSpPr txBox="1">
            <a:spLocks noGrp="1"/>
          </p:cNvSpPr>
          <p:nvPr>
            <p:ph type="title"/>
          </p:nvPr>
        </p:nvSpPr>
        <p:spPr>
          <a:xfrm>
            <a:off x="319500" y="936600"/>
            <a:ext cx="2808000" cy="755700"/>
          </a:xfrm>
          <a:prstGeom prst="rect">
            <a:avLst/>
          </a:prstGeom>
        </p:spPr>
        <p:txBody>
          <a:bodyPr spcFirstLastPara="1" wrap="square" lIns="91425" tIns="91425" rIns="91425" bIns="91425" anchor="b" anchorCtr="0">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42" name="Google Shape;42;p7"/>
          <p:cNvSpPr txBox="1">
            <a:spLocks noGrp="1"/>
          </p:cNvSpPr>
          <p:nvPr>
            <p:ph type="body" idx="1"/>
          </p:nvPr>
        </p:nvSpPr>
        <p:spPr>
          <a:xfrm>
            <a:off x="319500" y="1846804"/>
            <a:ext cx="2808000" cy="2806200"/>
          </a:xfrm>
          <a:prstGeom prst="rect">
            <a:avLst/>
          </a:prstGeom>
        </p:spPr>
        <p:txBody>
          <a:bodyPr spcFirstLastPara="1" wrap="square" lIns="91425" tIns="91425" rIns="91425" bIns="91425" anchor="t" anchorCtr="0">
            <a:noAutofit/>
          </a:bodyPr>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43" name="Google Shape;43;p7"/>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rgbClr val="353535"/>
        </a:solidFill>
        <a:effectLst/>
      </p:bgPr>
    </p:bg>
    <p:spTree>
      <p:nvGrpSpPr>
        <p:cNvPr id="1"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w="19050" cap="flat" cmpd="sng">
            <a:solidFill>
              <a:schemeClr val="lt1"/>
            </a:solidFill>
            <a:prstDash val="solid"/>
            <a:round/>
            <a:headEnd type="none" w="sm" len="sm"/>
            <a:tailEnd type="none" w="sm" len="sm"/>
          </a:ln>
        </p:spPr>
      </p:cxnSp>
      <p:sp>
        <p:nvSpPr>
          <p:cNvPr id="46" name="Google Shape;46;p8"/>
          <p:cNvSpPr txBox="1">
            <a:spLocks noGrp="1"/>
          </p:cNvSpPr>
          <p:nvPr>
            <p:ph type="title"/>
          </p:nvPr>
        </p:nvSpPr>
        <p:spPr>
          <a:xfrm>
            <a:off x="283103" y="712141"/>
            <a:ext cx="6244200" cy="3835500"/>
          </a:xfrm>
          <a:prstGeom prst="rect">
            <a:avLst/>
          </a:prstGeom>
        </p:spPr>
        <p:txBody>
          <a:bodyPr spcFirstLastPara="1" wrap="square" lIns="91425" tIns="91425" rIns="91425" bIns="91425" anchor="ctr"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47" name="Google Shape;47;p8"/>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0" name="Google Shape;50;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1" name="Google Shape;51;p9"/>
          <p:cNvSpPr txBox="1">
            <a:spLocks noGrp="1"/>
          </p:cNvSpPr>
          <p:nvPr>
            <p:ph type="title"/>
          </p:nvPr>
        </p:nvSpPr>
        <p:spPr>
          <a:xfrm>
            <a:off x="265500" y="1397350"/>
            <a:ext cx="4045200" cy="13182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dk1"/>
              </a:buClr>
              <a:buSzPts val="3600"/>
              <a:buNone/>
              <a:defRPr sz="3600">
                <a:solidFill>
                  <a:schemeClr val="dk1"/>
                </a:solidFill>
              </a:defRPr>
            </a:lvl1pPr>
            <a:lvl2pPr lvl="1" algn="ctr" rtl="0">
              <a:spcBef>
                <a:spcPts val="0"/>
              </a:spcBef>
              <a:spcAft>
                <a:spcPts val="0"/>
              </a:spcAft>
              <a:buClr>
                <a:schemeClr val="dk1"/>
              </a:buClr>
              <a:buSzPts val="3600"/>
              <a:buNone/>
              <a:defRPr sz="3600">
                <a:solidFill>
                  <a:schemeClr val="dk1"/>
                </a:solidFill>
              </a:defRPr>
            </a:lvl2pPr>
            <a:lvl3pPr lvl="2" algn="ctr" rtl="0">
              <a:spcBef>
                <a:spcPts val="0"/>
              </a:spcBef>
              <a:spcAft>
                <a:spcPts val="0"/>
              </a:spcAft>
              <a:buClr>
                <a:schemeClr val="dk1"/>
              </a:buClr>
              <a:buSzPts val="3600"/>
              <a:buNone/>
              <a:defRPr sz="3600">
                <a:solidFill>
                  <a:schemeClr val="dk1"/>
                </a:solidFill>
              </a:defRPr>
            </a:lvl3pPr>
            <a:lvl4pPr lvl="3" algn="ctr" rtl="0">
              <a:spcBef>
                <a:spcPts val="0"/>
              </a:spcBef>
              <a:spcAft>
                <a:spcPts val="0"/>
              </a:spcAft>
              <a:buClr>
                <a:schemeClr val="dk1"/>
              </a:buClr>
              <a:buSzPts val="3600"/>
              <a:buNone/>
              <a:defRPr sz="3600">
                <a:solidFill>
                  <a:schemeClr val="dk1"/>
                </a:solidFill>
              </a:defRPr>
            </a:lvl4pPr>
            <a:lvl5pPr lvl="4" algn="ctr" rtl="0">
              <a:spcBef>
                <a:spcPts val="0"/>
              </a:spcBef>
              <a:spcAft>
                <a:spcPts val="0"/>
              </a:spcAft>
              <a:buClr>
                <a:schemeClr val="dk1"/>
              </a:buClr>
              <a:buSzPts val="3600"/>
              <a:buNone/>
              <a:defRPr sz="3600">
                <a:solidFill>
                  <a:schemeClr val="dk1"/>
                </a:solidFill>
              </a:defRPr>
            </a:lvl5pPr>
            <a:lvl6pPr lvl="5" algn="ctr" rtl="0">
              <a:spcBef>
                <a:spcPts val="0"/>
              </a:spcBef>
              <a:spcAft>
                <a:spcPts val="0"/>
              </a:spcAft>
              <a:buClr>
                <a:schemeClr val="dk1"/>
              </a:buClr>
              <a:buSzPts val="3600"/>
              <a:buNone/>
              <a:defRPr sz="3600">
                <a:solidFill>
                  <a:schemeClr val="dk1"/>
                </a:solidFill>
              </a:defRPr>
            </a:lvl6pPr>
            <a:lvl7pPr lvl="6" algn="ctr" rtl="0">
              <a:spcBef>
                <a:spcPts val="0"/>
              </a:spcBef>
              <a:spcAft>
                <a:spcPts val="0"/>
              </a:spcAft>
              <a:buClr>
                <a:schemeClr val="dk1"/>
              </a:buClr>
              <a:buSzPts val="3600"/>
              <a:buNone/>
              <a:defRPr sz="3600">
                <a:solidFill>
                  <a:schemeClr val="dk1"/>
                </a:solidFill>
              </a:defRPr>
            </a:lvl7pPr>
            <a:lvl8pPr lvl="7" algn="ctr" rtl="0">
              <a:spcBef>
                <a:spcPts val="0"/>
              </a:spcBef>
              <a:spcAft>
                <a:spcPts val="0"/>
              </a:spcAft>
              <a:buClr>
                <a:schemeClr val="dk1"/>
              </a:buClr>
              <a:buSzPts val="3600"/>
              <a:buNone/>
              <a:defRPr sz="3600">
                <a:solidFill>
                  <a:schemeClr val="dk1"/>
                </a:solidFill>
              </a:defRPr>
            </a:lvl8pPr>
            <a:lvl9pPr lvl="8" algn="ctr" rtl="0">
              <a:spcBef>
                <a:spcPts val="0"/>
              </a:spcBef>
              <a:spcAft>
                <a:spcPts val="0"/>
              </a:spcAft>
              <a:buClr>
                <a:schemeClr val="dk1"/>
              </a:buClr>
              <a:buSzPts val="3600"/>
              <a:buNone/>
              <a:defRPr sz="3600">
                <a:solidFill>
                  <a:schemeClr val="dk1"/>
                </a:solidFill>
              </a:defRPr>
            </a:lvl9pPr>
          </a:lstStyle>
          <a:p>
            <a:endParaRPr/>
          </a:p>
        </p:txBody>
      </p:sp>
      <p:sp>
        <p:nvSpPr>
          <p:cNvPr id="52" name="Google Shape;52;p9"/>
          <p:cNvSpPr txBox="1">
            <a:spLocks noGrp="1"/>
          </p:cNvSpPr>
          <p:nvPr>
            <p:ph type="subTitle" idx="1"/>
          </p:nvPr>
        </p:nvSpPr>
        <p:spPr>
          <a:xfrm>
            <a:off x="265500" y="2735371"/>
            <a:ext cx="4045200" cy="13455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53" name="Google Shape;5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54" name="Google Shape;54;p9"/>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w="19050" cap="flat" cmpd="sng">
            <a:solidFill>
              <a:schemeClr val="dk2"/>
            </a:solidFill>
            <a:prstDash val="solid"/>
            <a:round/>
            <a:headEnd type="none" w="sm" len="sm"/>
            <a:tailEnd type="none" w="sm" len="sm"/>
          </a:ln>
        </p:spPr>
      </p:cxnSp>
      <p:cxnSp>
        <p:nvCxnSpPr>
          <p:cNvPr id="57" name="Google Shape;57;p10"/>
          <p:cNvCxnSpPr/>
          <p:nvPr/>
        </p:nvCxnSpPr>
        <p:spPr>
          <a:xfrm>
            <a:off x="425198" y="415650"/>
            <a:ext cx="183300" cy="0"/>
          </a:xfrm>
          <a:prstGeom prst="straightConnector1">
            <a:avLst/>
          </a:prstGeom>
          <a:noFill/>
          <a:ln w="19050" cap="flat" cmpd="sng">
            <a:solidFill>
              <a:schemeClr val="dk2"/>
            </a:solidFill>
            <a:prstDash val="solid"/>
            <a:round/>
            <a:headEnd type="none" w="sm" len="sm"/>
            <a:tailEnd type="none" w="sm" len="sm"/>
          </a:ln>
        </p:spPr>
      </p:cxnSp>
      <p:sp>
        <p:nvSpPr>
          <p:cNvPr id="58" name="Google Shape;58;p10"/>
          <p:cNvSpPr txBox="1">
            <a:spLocks noGrp="1"/>
          </p:cNvSpPr>
          <p:nvPr>
            <p:ph type="body" idx="1"/>
          </p:nvPr>
        </p:nvSpPr>
        <p:spPr>
          <a:xfrm>
            <a:off x="328017" y="4226025"/>
            <a:ext cx="8388600" cy="3936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59" name="Google Shape;59;p10"/>
          <p:cNvSpPr txBox="1">
            <a:spLocks noGrp="1"/>
          </p:cNvSpPr>
          <p:nvPr>
            <p:ph type="sldNum" idx="12"/>
          </p:nvPr>
        </p:nvSpPr>
        <p:spPr>
          <a:xfrm>
            <a:off x="8497999" y="4688759"/>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wiss-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400250" y="575950"/>
            <a:ext cx="6321600" cy="6354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1pPr>
            <a:lvl2pPr lvl="1"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2pPr>
            <a:lvl3pPr lvl="2"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3pPr>
            <a:lvl4pPr lvl="3"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4pPr>
            <a:lvl5pPr lvl="4"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5pPr>
            <a:lvl6pPr lvl="5"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6pPr>
            <a:lvl7pPr lvl="6"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7pPr>
            <a:lvl8pPr lvl="7"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8pPr>
            <a:lvl9pPr lvl="8" rtl="0">
              <a:spcBef>
                <a:spcPts val="0"/>
              </a:spcBef>
              <a:spcAft>
                <a:spcPts val="0"/>
              </a:spcAft>
              <a:buClr>
                <a:schemeClr val="dk2"/>
              </a:buClr>
              <a:buSzPts val="3000"/>
              <a:buFont typeface="Raleway"/>
              <a:buNone/>
              <a:defRPr sz="3000" b="1">
                <a:solidFill>
                  <a:schemeClr val="dk2"/>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2410112" y="1595776"/>
            <a:ext cx="6321600" cy="3002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marL="914400" lvl="1"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marL="1371600" lvl="2"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marL="1828800" lvl="3"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marL="2286000" lvl="4"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marL="2743200" lvl="5"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marL="3200400" lvl="6"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marL="3657600" lvl="7" indent="-317500" rtl="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marL="4114800" lvl="8" indent="-317500" rtl="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97999" y="4688759"/>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dk2"/>
                </a:solidFill>
                <a:latin typeface="Lato"/>
                <a:ea typeface="Lato"/>
                <a:cs typeface="Lato"/>
                <a:sym typeface="Lato"/>
              </a:defRPr>
            </a:lvl1pPr>
            <a:lvl2pPr lvl="1" algn="r" rtl="0">
              <a:buNone/>
              <a:defRPr sz="1000">
                <a:solidFill>
                  <a:schemeClr val="dk2"/>
                </a:solidFill>
                <a:latin typeface="Lato"/>
                <a:ea typeface="Lato"/>
                <a:cs typeface="Lato"/>
                <a:sym typeface="Lato"/>
              </a:defRPr>
            </a:lvl2pPr>
            <a:lvl3pPr lvl="2" algn="r" rtl="0">
              <a:buNone/>
              <a:defRPr sz="1000">
                <a:solidFill>
                  <a:schemeClr val="dk2"/>
                </a:solidFill>
                <a:latin typeface="Lato"/>
                <a:ea typeface="Lato"/>
                <a:cs typeface="Lato"/>
                <a:sym typeface="Lato"/>
              </a:defRPr>
            </a:lvl3pPr>
            <a:lvl4pPr lvl="3" algn="r" rtl="0">
              <a:buNone/>
              <a:defRPr sz="1000">
                <a:solidFill>
                  <a:schemeClr val="dk2"/>
                </a:solidFill>
                <a:latin typeface="Lato"/>
                <a:ea typeface="Lato"/>
                <a:cs typeface="Lato"/>
                <a:sym typeface="Lato"/>
              </a:defRPr>
            </a:lvl4pPr>
            <a:lvl5pPr lvl="4" algn="r" rtl="0">
              <a:buNone/>
              <a:defRPr sz="1000">
                <a:solidFill>
                  <a:schemeClr val="dk2"/>
                </a:solidFill>
                <a:latin typeface="Lato"/>
                <a:ea typeface="Lato"/>
                <a:cs typeface="Lato"/>
                <a:sym typeface="Lato"/>
              </a:defRPr>
            </a:lvl5pPr>
            <a:lvl6pPr lvl="5" algn="r" rtl="0">
              <a:buNone/>
              <a:defRPr sz="1000">
                <a:solidFill>
                  <a:schemeClr val="dk2"/>
                </a:solidFill>
                <a:latin typeface="Lato"/>
                <a:ea typeface="Lato"/>
                <a:cs typeface="Lato"/>
                <a:sym typeface="Lato"/>
              </a:defRPr>
            </a:lvl6pPr>
            <a:lvl7pPr lvl="6" algn="r" rtl="0">
              <a:buNone/>
              <a:defRPr sz="1000">
                <a:solidFill>
                  <a:schemeClr val="dk2"/>
                </a:solidFill>
                <a:latin typeface="Lato"/>
                <a:ea typeface="Lato"/>
                <a:cs typeface="Lato"/>
                <a:sym typeface="Lato"/>
              </a:defRPr>
            </a:lvl7pPr>
            <a:lvl8pPr lvl="7" algn="r" rtl="0">
              <a:buNone/>
              <a:defRPr sz="1000">
                <a:solidFill>
                  <a:schemeClr val="dk2"/>
                </a:solidFill>
                <a:latin typeface="Lato"/>
                <a:ea typeface="Lato"/>
                <a:cs typeface="Lato"/>
                <a:sym typeface="Lato"/>
              </a:defRPr>
            </a:lvl8pPr>
            <a:lvl9pPr lvl="8" algn="r" rtl="0">
              <a:buNone/>
              <a:defRPr sz="1000">
                <a:solidFill>
                  <a:schemeClr val="dk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1.xml"/><Relationship Id="rId5" Type="http://schemas.openxmlformats.org/officeDocument/2006/relationships/image" Target="../media/image1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0.jpg"/><Relationship Id="rId5" Type="http://schemas.openxmlformats.org/officeDocument/2006/relationships/hyperlink" Target="http://www.youtube.com/watch?v=0i7iXrm38h8"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3"/>
          <p:cNvSpPr txBox="1">
            <a:spLocks noGrp="1"/>
          </p:cNvSpPr>
          <p:nvPr>
            <p:ph type="ctrTitle"/>
          </p:nvPr>
        </p:nvSpPr>
        <p:spPr>
          <a:xfrm>
            <a:off x="2371725" y="630225"/>
            <a:ext cx="6331500" cy="1542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Networking Using LinkedIn</a:t>
            </a:r>
            <a:endParaRPr/>
          </a:p>
        </p:txBody>
      </p:sp>
      <p:sp>
        <p:nvSpPr>
          <p:cNvPr id="73" name="Google Shape;73;p13"/>
          <p:cNvSpPr txBox="1">
            <a:spLocks noGrp="1"/>
          </p:cNvSpPr>
          <p:nvPr>
            <p:ph type="subTitle" idx="1"/>
          </p:nvPr>
        </p:nvSpPr>
        <p:spPr>
          <a:xfrm>
            <a:off x="2390267" y="3238450"/>
            <a:ext cx="6331500" cy="1241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2400"/>
              <a:t>Teacher Ambassador Program July 2023</a:t>
            </a:r>
            <a:endParaRPr sz="24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43"/>
        <p:cNvGrpSpPr/>
        <p:nvPr/>
      </p:nvGrpSpPr>
      <p:grpSpPr>
        <a:xfrm>
          <a:off x="0" y="0"/>
          <a:ext cx="0" cy="0"/>
          <a:chOff x="0" y="0"/>
          <a:chExt cx="0" cy="0"/>
        </a:xfrm>
      </p:grpSpPr>
      <p:grpSp>
        <p:nvGrpSpPr>
          <p:cNvPr id="144" name="Google Shape;144;p22"/>
          <p:cNvGrpSpPr/>
          <p:nvPr/>
        </p:nvGrpSpPr>
        <p:grpSpPr>
          <a:xfrm>
            <a:off x="357365" y="500026"/>
            <a:ext cx="3073865" cy="3005581"/>
            <a:chOff x="6803275" y="395363"/>
            <a:chExt cx="2212050" cy="2588118"/>
          </a:xfrm>
        </p:grpSpPr>
        <p:pic>
          <p:nvPicPr>
            <p:cNvPr id="145" name="Google Shape;145;p22"/>
            <p:cNvPicPr preferRelativeResize="0"/>
            <p:nvPr/>
          </p:nvPicPr>
          <p:blipFill>
            <a:blip r:embed="rId3">
              <a:alphaModFix/>
            </a:blip>
            <a:stretch>
              <a:fillRect/>
            </a:stretch>
          </p:blipFill>
          <p:spPr>
            <a:xfrm>
              <a:off x="6803275" y="478487"/>
              <a:ext cx="2212050" cy="2504994"/>
            </a:xfrm>
            <a:prstGeom prst="rect">
              <a:avLst/>
            </a:prstGeom>
            <a:noFill/>
            <a:ln>
              <a:noFill/>
            </a:ln>
          </p:spPr>
        </p:pic>
        <p:pic>
          <p:nvPicPr>
            <p:cNvPr id="146" name="Google Shape;146;p22" descr="Piece of duct tape sticking a note to the slide"/>
            <p:cNvPicPr preferRelativeResize="0"/>
            <p:nvPr/>
          </p:nvPicPr>
          <p:blipFill rotWithShape="1">
            <a:blip r:embed="rId4">
              <a:alphaModFix/>
            </a:blip>
            <a:srcRect l="9244" t="5926" r="2118" b="10011"/>
            <a:stretch/>
          </p:blipFill>
          <p:spPr>
            <a:xfrm rot="154826">
              <a:off x="7370663" y="419419"/>
              <a:ext cx="1077273" cy="382687"/>
            </a:xfrm>
            <a:prstGeom prst="rect">
              <a:avLst/>
            </a:prstGeom>
            <a:noFill/>
            <a:ln>
              <a:noFill/>
            </a:ln>
          </p:spPr>
        </p:pic>
        <p:sp>
          <p:nvSpPr>
            <p:cNvPr id="147" name="Google Shape;147;p22"/>
            <p:cNvSpPr txBox="1"/>
            <p:nvPr/>
          </p:nvSpPr>
          <p:spPr>
            <a:xfrm>
              <a:off x="6944800" y="684231"/>
              <a:ext cx="1929000" cy="20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en" b="1">
                  <a:solidFill>
                    <a:schemeClr val="dk1"/>
                  </a:solidFill>
                  <a:latin typeface="Raleway"/>
                  <a:ea typeface="Raleway"/>
                  <a:cs typeface="Raleway"/>
                  <a:sym typeface="Raleway"/>
                </a:rPr>
                <a:t>Tip #2</a:t>
              </a:r>
              <a:endParaRPr b="1">
                <a:solidFill>
                  <a:schemeClr val="dk1"/>
                </a:solidFill>
                <a:latin typeface="Raleway"/>
                <a:ea typeface="Raleway"/>
                <a:cs typeface="Raleway"/>
                <a:sym typeface="Raleway"/>
              </a:endParaRPr>
            </a:p>
            <a:p>
              <a:pPr marL="0" lvl="0" indent="0" algn="l" rtl="0">
                <a:spcBef>
                  <a:spcPts val="800"/>
                </a:spcBef>
                <a:spcAft>
                  <a:spcPts val="0"/>
                </a:spcAft>
                <a:buNone/>
              </a:pPr>
              <a:r>
                <a:rPr lang="en" sz="1200">
                  <a:solidFill>
                    <a:schemeClr val="dk2"/>
                  </a:solidFill>
                  <a:latin typeface="Raleway"/>
                  <a:ea typeface="Raleway"/>
                  <a:cs typeface="Raleway"/>
                  <a:sym typeface="Raleway"/>
                </a:rPr>
                <a:t>Use your </a:t>
              </a:r>
              <a:r>
                <a:rPr lang="en" sz="1200" b="1">
                  <a:solidFill>
                    <a:schemeClr val="dk2"/>
                  </a:solidFill>
                  <a:latin typeface="Raleway"/>
                  <a:ea typeface="Raleway"/>
                  <a:cs typeface="Raleway"/>
                  <a:sym typeface="Raleway"/>
                </a:rPr>
                <a:t>existing network</a:t>
              </a:r>
              <a:r>
                <a:rPr lang="en" sz="1200">
                  <a:solidFill>
                    <a:schemeClr val="dk2"/>
                  </a:solidFill>
                  <a:latin typeface="Raleway"/>
                  <a:ea typeface="Raleway"/>
                  <a:cs typeface="Raleway"/>
                  <a:sym typeface="Raleway"/>
                </a:rPr>
                <a:t>.</a:t>
              </a:r>
              <a:endParaRPr sz="1200">
                <a:solidFill>
                  <a:schemeClr val="dk2"/>
                </a:solidFill>
                <a:latin typeface="Raleway"/>
                <a:ea typeface="Raleway"/>
                <a:cs typeface="Raleway"/>
                <a:sym typeface="Raleway"/>
              </a:endParaRPr>
            </a:p>
            <a:p>
              <a:pPr marL="0" lvl="0" indent="0" algn="l" rtl="0">
                <a:spcBef>
                  <a:spcPts val="800"/>
                </a:spcBef>
                <a:spcAft>
                  <a:spcPts val="800"/>
                </a:spcAft>
                <a:buNone/>
              </a:pPr>
              <a:r>
                <a:rPr lang="en" sz="1200">
                  <a:solidFill>
                    <a:schemeClr val="dk2"/>
                  </a:solidFill>
                  <a:latin typeface="Raleway"/>
                  <a:ea typeface="Raleway"/>
                  <a:cs typeface="Raleway"/>
                  <a:sym typeface="Raleway"/>
                </a:rPr>
                <a:t>When you first create a profile, make sure to connect with the people </a:t>
              </a:r>
              <a:r>
                <a:rPr lang="en" sz="1200" b="1">
                  <a:solidFill>
                    <a:schemeClr val="dk2"/>
                  </a:solidFill>
                  <a:latin typeface="Raleway"/>
                  <a:ea typeface="Raleway"/>
                  <a:cs typeface="Raleway"/>
                  <a:sym typeface="Raleway"/>
                </a:rPr>
                <a:t>you already know</a:t>
              </a:r>
              <a:r>
                <a:rPr lang="en" sz="1200">
                  <a:solidFill>
                    <a:schemeClr val="dk2"/>
                  </a:solidFill>
                  <a:latin typeface="Raleway"/>
                  <a:ea typeface="Raleway"/>
                  <a:cs typeface="Raleway"/>
                  <a:sym typeface="Raleway"/>
                </a:rPr>
                <a:t>.  Try syncing your email contacts and using LinkedIn’s search bar to find friends, classmates, and coworkers.</a:t>
              </a:r>
              <a:endParaRPr sz="1200">
                <a:solidFill>
                  <a:schemeClr val="dk2"/>
                </a:solidFill>
                <a:latin typeface="Raleway"/>
                <a:ea typeface="Raleway"/>
                <a:cs typeface="Raleway"/>
                <a:sym typeface="Raleway"/>
              </a:endParaRPr>
            </a:p>
          </p:txBody>
        </p:sp>
      </p:grpSp>
      <p:grpSp>
        <p:nvGrpSpPr>
          <p:cNvPr id="148" name="Google Shape;148;p22"/>
          <p:cNvGrpSpPr/>
          <p:nvPr/>
        </p:nvGrpSpPr>
        <p:grpSpPr>
          <a:xfrm>
            <a:off x="3713329" y="652424"/>
            <a:ext cx="4913626" cy="2223193"/>
            <a:chOff x="6803275" y="395363"/>
            <a:chExt cx="2212050" cy="2588118"/>
          </a:xfrm>
        </p:grpSpPr>
        <p:pic>
          <p:nvPicPr>
            <p:cNvPr id="149" name="Google Shape;149;p22"/>
            <p:cNvPicPr preferRelativeResize="0"/>
            <p:nvPr/>
          </p:nvPicPr>
          <p:blipFill>
            <a:blip r:embed="rId3">
              <a:alphaModFix/>
            </a:blip>
            <a:stretch>
              <a:fillRect/>
            </a:stretch>
          </p:blipFill>
          <p:spPr>
            <a:xfrm>
              <a:off x="6803275" y="478487"/>
              <a:ext cx="2212050" cy="2504994"/>
            </a:xfrm>
            <a:prstGeom prst="rect">
              <a:avLst/>
            </a:prstGeom>
            <a:noFill/>
            <a:ln>
              <a:noFill/>
            </a:ln>
          </p:spPr>
        </p:pic>
        <p:pic>
          <p:nvPicPr>
            <p:cNvPr id="150" name="Google Shape;150;p22" descr="Piece of duct tape sticking a note to the slide"/>
            <p:cNvPicPr preferRelativeResize="0"/>
            <p:nvPr/>
          </p:nvPicPr>
          <p:blipFill rotWithShape="1">
            <a:blip r:embed="rId4">
              <a:alphaModFix/>
            </a:blip>
            <a:srcRect l="9244" t="5926" r="2118" b="10011"/>
            <a:stretch/>
          </p:blipFill>
          <p:spPr>
            <a:xfrm rot="154826">
              <a:off x="7370663" y="419419"/>
              <a:ext cx="1077273" cy="382687"/>
            </a:xfrm>
            <a:prstGeom prst="rect">
              <a:avLst/>
            </a:prstGeom>
            <a:noFill/>
            <a:ln>
              <a:noFill/>
            </a:ln>
          </p:spPr>
        </p:pic>
        <p:sp>
          <p:nvSpPr>
            <p:cNvPr id="151" name="Google Shape;151;p22"/>
            <p:cNvSpPr txBox="1"/>
            <p:nvPr/>
          </p:nvSpPr>
          <p:spPr>
            <a:xfrm>
              <a:off x="6944800" y="684231"/>
              <a:ext cx="1929000" cy="20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en" b="1">
                  <a:solidFill>
                    <a:schemeClr val="dk1"/>
                  </a:solidFill>
                  <a:latin typeface="Raleway"/>
                  <a:ea typeface="Raleway"/>
                  <a:cs typeface="Raleway"/>
                  <a:sym typeface="Raleway"/>
                </a:rPr>
                <a:t>Tip #3</a:t>
              </a:r>
              <a:endParaRPr b="1">
                <a:solidFill>
                  <a:schemeClr val="dk1"/>
                </a:solidFill>
                <a:latin typeface="Raleway"/>
                <a:ea typeface="Raleway"/>
                <a:cs typeface="Raleway"/>
                <a:sym typeface="Raleway"/>
              </a:endParaRPr>
            </a:p>
            <a:p>
              <a:pPr marL="0" lvl="0" indent="0" algn="l" rtl="0">
                <a:spcBef>
                  <a:spcPts val="800"/>
                </a:spcBef>
                <a:spcAft>
                  <a:spcPts val="0"/>
                </a:spcAft>
                <a:buNone/>
              </a:pPr>
              <a:r>
                <a:rPr lang="en" sz="1200">
                  <a:solidFill>
                    <a:schemeClr val="dk2"/>
                  </a:solidFill>
                  <a:latin typeface="Raleway"/>
                  <a:ea typeface="Raleway"/>
                  <a:cs typeface="Raleway"/>
                  <a:sym typeface="Raleway"/>
                </a:rPr>
                <a:t>Ask for </a:t>
              </a:r>
              <a:r>
                <a:rPr lang="en" sz="1200" b="1">
                  <a:solidFill>
                    <a:schemeClr val="dk2"/>
                  </a:solidFill>
                  <a:latin typeface="Raleway"/>
                  <a:ea typeface="Raleway"/>
                  <a:cs typeface="Raleway"/>
                  <a:sym typeface="Raleway"/>
                </a:rPr>
                <a:t>introductions</a:t>
              </a:r>
              <a:r>
                <a:rPr lang="en" sz="1200">
                  <a:solidFill>
                    <a:schemeClr val="dk2"/>
                  </a:solidFill>
                  <a:latin typeface="Raleway"/>
                  <a:ea typeface="Raleway"/>
                  <a:cs typeface="Raleway"/>
                  <a:sym typeface="Raleway"/>
                </a:rPr>
                <a:t>.</a:t>
              </a:r>
              <a:endParaRPr sz="1200">
                <a:solidFill>
                  <a:schemeClr val="dk2"/>
                </a:solidFill>
                <a:latin typeface="Raleway"/>
                <a:ea typeface="Raleway"/>
                <a:cs typeface="Raleway"/>
                <a:sym typeface="Raleway"/>
              </a:endParaRPr>
            </a:p>
            <a:p>
              <a:pPr marL="0" lvl="0" indent="0" algn="l" rtl="0">
                <a:spcBef>
                  <a:spcPts val="800"/>
                </a:spcBef>
                <a:spcAft>
                  <a:spcPts val="800"/>
                </a:spcAft>
                <a:buNone/>
              </a:pPr>
              <a:r>
                <a:rPr lang="en" sz="1200">
                  <a:solidFill>
                    <a:schemeClr val="dk2"/>
                  </a:solidFill>
                  <a:latin typeface="Raleway"/>
                  <a:ea typeface="Raleway"/>
                  <a:cs typeface="Raleway"/>
                  <a:sym typeface="Raleway"/>
                </a:rPr>
                <a:t>If you’re trying to connect with someone you’ve never met, you should look to see if you have any </a:t>
              </a:r>
              <a:r>
                <a:rPr lang="en" sz="1200" b="1">
                  <a:solidFill>
                    <a:schemeClr val="dk2"/>
                  </a:solidFill>
                  <a:latin typeface="Raleway"/>
                  <a:ea typeface="Raleway"/>
                  <a:cs typeface="Raleway"/>
                  <a:sym typeface="Raleway"/>
                </a:rPr>
                <a:t>mutual connections</a:t>
              </a:r>
              <a:r>
                <a:rPr lang="en" sz="1200">
                  <a:solidFill>
                    <a:schemeClr val="dk2"/>
                  </a:solidFill>
                  <a:latin typeface="Raleway"/>
                  <a:ea typeface="Raleway"/>
                  <a:cs typeface="Raleway"/>
                  <a:sym typeface="Raleway"/>
                </a:rPr>
                <a:t>.  If so, you can ask your connections for an </a:t>
              </a:r>
              <a:r>
                <a:rPr lang="en" sz="1200" b="1">
                  <a:solidFill>
                    <a:schemeClr val="dk2"/>
                  </a:solidFill>
                  <a:latin typeface="Raleway"/>
                  <a:ea typeface="Raleway"/>
                  <a:cs typeface="Raleway"/>
                  <a:sym typeface="Raleway"/>
                </a:rPr>
                <a:t>introduction</a:t>
              </a:r>
              <a:r>
                <a:rPr lang="en" sz="1200">
                  <a:solidFill>
                    <a:schemeClr val="dk2"/>
                  </a:solidFill>
                  <a:latin typeface="Raleway"/>
                  <a:ea typeface="Raleway"/>
                  <a:cs typeface="Raleway"/>
                  <a:sym typeface="Raleway"/>
                </a:rPr>
                <a:t>.  Be polite and explain why you are requesting the introduction, and give your connection an opportunity to decline the request.</a:t>
              </a:r>
              <a:endParaRPr sz="1200">
                <a:solidFill>
                  <a:schemeClr val="dk2"/>
                </a:solidFill>
                <a:latin typeface="Raleway"/>
                <a:ea typeface="Raleway"/>
                <a:cs typeface="Raleway"/>
                <a:sym typeface="Raleway"/>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Shape 155"/>
        <p:cNvGrpSpPr/>
        <p:nvPr/>
      </p:nvGrpSpPr>
      <p:grpSpPr>
        <a:xfrm>
          <a:off x="0" y="0"/>
          <a:ext cx="0" cy="0"/>
          <a:chOff x="0" y="0"/>
          <a:chExt cx="0" cy="0"/>
        </a:xfrm>
      </p:grpSpPr>
      <p:grpSp>
        <p:nvGrpSpPr>
          <p:cNvPr id="156" name="Google Shape;156;p23"/>
          <p:cNvGrpSpPr/>
          <p:nvPr/>
        </p:nvGrpSpPr>
        <p:grpSpPr>
          <a:xfrm>
            <a:off x="740687" y="452108"/>
            <a:ext cx="2653354" cy="4217127"/>
            <a:chOff x="6803275" y="395363"/>
            <a:chExt cx="2212050" cy="2537076"/>
          </a:xfrm>
        </p:grpSpPr>
        <p:pic>
          <p:nvPicPr>
            <p:cNvPr id="157" name="Google Shape;157;p23"/>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id="158" name="Google Shape;158;p23" descr="Piece of duct tape sticking a note to the slide"/>
            <p:cNvPicPr preferRelativeResize="0"/>
            <p:nvPr/>
          </p:nvPicPr>
          <p:blipFill rotWithShape="1">
            <a:blip r:embed="rId4">
              <a:alphaModFix/>
            </a:blip>
            <a:srcRect l="9244" t="5926" r="2118" b="10011"/>
            <a:stretch/>
          </p:blipFill>
          <p:spPr>
            <a:xfrm rot="154826">
              <a:off x="7370663" y="419419"/>
              <a:ext cx="1077273" cy="382687"/>
            </a:xfrm>
            <a:prstGeom prst="rect">
              <a:avLst/>
            </a:prstGeom>
            <a:noFill/>
            <a:ln>
              <a:noFill/>
            </a:ln>
          </p:spPr>
        </p:pic>
        <p:sp>
          <p:nvSpPr>
            <p:cNvPr id="159" name="Google Shape;159;p23"/>
            <p:cNvSpPr txBox="1"/>
            <p:nvPr/>
          </p:nvSpPr>
          <p:spPr>
            <a:xfrm>
              <a:off x="6944800" y="684231"/>
              <a:ext cx="1929000" cy="20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solidFill>
                    <a:schemeClr val="dk1"/>
                  </a:solidFill>
                  <a:latin typeface="Raleway"/>
                  <a:ea typeface="Raleway"/>
                  <a:cs typeface="Raleway"/>
                  <a:sym typeface="Raleway"/>
                </a:rPr>
                <a:t>Tip #4</a:t>
              </a:r>
              <a:endParaRPr b="1">
                <a:solidFill>
                  <a:schemeClr val="dk1"/>
                </a:solidFill>
                <a:latin typeface="Raleway"/>
                <a:ea typeface="Raleway"/>
                <a:cs typeface="Raleway"/>
                <a:sym typeface="Raleway"/>
              </a:endParaRPr>
            </a:p>
            <a:p>
              <a:pPr marL="0" lvl="0" indent="0" algn="l" rtl="0">
                <a:spcBef>
                  <a:spcPts val="800"/>
                </a:spcBef>
                <a:spcAft>
                  <a:spcPts val="0"/>
                </a:spcAft>
                <a:buNone/>
              </a:pPr>
              <a:r>
                <a:rPr lang="en" sz="1200">
                  <a:solidFill>
                    <a:schemeClr val="dk2"/>
                  </a:solidFill>
                  <a:latin typeface="Raleway"/>
                  <a:ea typeface="Raleway"/>
                  <a:cs typeface="Raleway"/>
                  <a:sym typeface="Raleway"/>
                </a:rPr>
                <a:t>Maintain your connections!</a:t>
              </a:r>
              <a:endParaRPr sz="1200">
                <a:solidFill>
                  <a:schemeClr val="dk2"/>
                </a:solidFill>
                <a:latin typeface="Raleway"/>
                <a:ea typeface="Raleway"/>
                <a:cs typeface="Raleway"/>
                <a:sym typeface="Raleway"/>
              </a:endParaRPr>
            </a:p>
            <a:p>
              <a:pPr marL="0" lvl="0" indent="0" algn="l" rtl="0">
                <a:spcBef>
                  <a:spcPts val="800"/>
                </a:spcBef>
                <a:spcAft>
                  <a:spcPts val="800"/>
                </a:spcAft>
                <a:buNone/>
              </a:pPr>
              <a:r>
                <a:rPr lang="en" sz="1200">
                  <a:solidFill>
                    <a:schemeClr val="dk2"/>
                  </a:solidFill>
                  <a:latin typeface="Raleway"/>
                  <a:ea typeface="Raleway"/>
                  <a:cs typeface="Raleway"/>
                  <a:sym typeface="Raleway"/>
                </a:rPr>
                <a:t>After connecting with someone, remember to keep engaging with that person on LinkedIn.  If they post status updates, leave thoughtful comments.  If they ask for recommendations or endorsements, try to fulfill their request in a timely manner.  This should strengthen your connection, which could lead to new opportunities!</a:t>
              </a:r>
              <a:endParaRPr sz="1200">
                <a:solidFill>
                  <a:schemeClr val="dk2"/>
                </a:solidFill>
                <a:latin typeface="Raleway"/>
                <a:ea typeface="Raleway"/>
                <a:cs typeface="Raleway"/>
                <a:sym typeface="Raleway"/>
              </a:endParaRPr>
            </a:p>
          </p:txBody>
        </p:sp>
      </p:grpSp>
      <p:pic>
        <p:nvPicPr>
          <p:cNvPr id="160" name="Google Shape;160;p23"/>
          <p:cNvPicPr preferRelativeResize="0"/>
          <p:nvPr/>
        </p:nvPicPr>
        <p:blipFill>
          <a:blip r:embed="rId5">
            <a:alphaModFix/>
          </a:blip>
          <a:stretch>
            <a:fillRect/>
          </a:stretch>
        </p:blipFill>
        <p:spPr>
          <a:xfrm>
            <a:off x="3709529" y="1223742"/>
            <a:ext cx="5041249" cy="26960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4"/>
          <p:cNvSpPr txBox="1">
            <a:spLocks noGrp="1"/>
          </p:cNvSpPr>
          <p:nvPr>
            <p:ph type="title" idx="4294967295"/>
          </p:nvPr>
        </p:nvSpPr>
        <p:spPr>
          <a:xfrm>
            <a:off x="535775" y="712150"/>
            <a:ext cx="5197200" cy="7680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sz="3600">
                <a:solidFill>
                  <a:schemeClr val="dk1"/>
                </a:solidFill>
              </a:rPr>
              <a:t>What is LinkedIn?</a:t>
            </a:r>
            <a:endParaRPr sz="2400"/>
          </a:p>
        </p:txBody>
      </p:sp>
      <p:sp>
        <p:nvSpPr>
          <p:cNvPr id="79" name="Google Shape;79;p14"/>
          <p:cNvSpPr txBox="1">
            <a:spLocks noGrp="1"/>
          </p:cNvSpPr>
          <p:nvPr>
            <p:ph type="title" idx="4294967295"/>
          </p:nvPr>
        </p:nvSpPr>
        <p:spPr>
          <a:xfrm>
            <a:off x="535775" y="1480150"/>
            <a:ext cx="7739400" cy="1628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b="0">
                <a:latin typeface="Lato"/>
                <a:ea typeface="Lato"/>
                <a:cs typeface="Lato"/>
                <a:sym typeface="Lato"/>
              </a:rPr>
              <a:t>LinkedIn is a social networking site designed specifically for the business community.</a:t>
            </a:r>
            <a:endParaRPr sz="1800" b="0">
              <a:latin typeface="Lato"/>
              <a:ea typeface="Lato"/>
              <a:cs typeface="Lato"/>
              <a:sym typeface="Lato"/>
            </a:endParaRPr>
          </a:p>
          <a:p>
            <a:pPr marL="0" lvl="0" indent="0" algn="l" rtl="0">
              <a:lnSpc>
                <a:spcPct val="115000"/>
              </a:lnSpc>
              <a:spcBef>
                <a:spcPts val="1600"/>
              </a:spcBef>
              <a:spcAft>
                <a:spcPts val="0"/>
              </a:spcAft>
              <a:buNone/>
            </a:pPr>
            <a:r>
              <a:rPr lang="en" sz="1800" b="0">
                <a:latin typeface="Lato"/>
                <a:ea typeface="Lato"/>
                <a:cs typeface="Lato"/>
                <a:sym typeface="Lato"/>
              </a:rPr>
              <a:t>Although similar to other social networking sites, LinkedIn is specifically designed for business professionals to find each other and connect.</a:t>
            </a:r>
            <a:endParaRPr sz="1800" b="0">
              <a:latin typeface="Lato"/>
              <a:ea typeface="Lato"/>
              <a:cs typeface="Lato"/>
              <a:sym typeface="Lato"/>
            </a:endParaRPr>
          </a:p>
          <a:p>
            <a:pPr marL="0" lvl="0" indent="0" algn="l" rtl="0">
              <a:lnSpc>
                <a:spcPct val="115000"/>
              </a:lnSpc>
              <a:spcBef>
                <a:spcPts val="1600"/>
              </a:spcBef>
              <a:spcAft>
                <a:spcPts val="1600"/>
              </a:spcAft>
              <a:buNone/>
            </a:pPr>
            <a:endParaRPr sz="1800" b="0">
              <a:latin typeface="Lato"/>
              <a:ea typeface="Lato"/>
              <a:cs typeface="Lato"/>
              <a:sym typeface="Lato"/>
            </a:endParaRPr>
          </a:p>
        </p:txBody>
      </p:sp>
      <p:pic>
        <p:nvPicPr>
          <p:cNvPr id="80" name="Google Shape;80;p14"/>
          <p:cNvPicPr preferRelativeResize="0"/>
          <p:nvPr/>
        </p:nvPicPr>
        <p:blipFill>
          <a:blip r:embed="rId3">
            <a:alphaModFix/>
          </a:blip>
          <a:stretch>
            <a:fillRect/>
          </a:stretch>
        </p:blipFill>
        <p:spPr>
          <a:xfrm>
            <a:off x="1785775" y="3295163"/>
            <a:ext cx="6076950" cy="16287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4"/>
        <p:cNvGrpSpPr/>
        <p:nvPr/>
      </p:nvGrpSpPr>
      <p:grpSpPr>
        <a:xfrm>
          <a:off x="0" y="0"/>
          <a:ext cx="0" cy="0"/>
          <a:chOff x="0" y="0"/>
          <a:chExt cx="0" cy="0"/>
        </a:xfrm>
      </p:grpSpPr>
      <p:pic>
        <p:nvPicPr>
          <p:cNvPr id="85" name="Google Shape;85;p15"/>
          <p:cNvPicPr preferRelativeResize="0"/>
          <p:nvPr/>
        </p:nvPicPr>
        <p:blipFill>
          <a:blip r:embed="rId3">
            <a:alphaModFix/>
          </a:blip>
          <a:stretch>
            <a:fillRect/>
          </a:stretch>
        </p:blipFill>
        <p:spPr>
          <a:xfrm>
            <a:off x="2444700" y="162737"/>
            <a:ext cx="4254600" cy="4818038"/>
          </a:xfrm>
          <a:prstGeom prst="rect">
            <a:avLst/>
          </a:prstGeom>
          <a:noFill/>
          <a:ln>
            <a:noFill/>
          </a:ln>
        </p:spPr>
      </p:pic>
      <p:pic>
        <p:nvPicPr>
          <p:cNvPr id="86" name="Google Shape;86;p15" descr="Piece of duct tape sticking a note to the slide"/>
          <p:cNvPicPr preferRelativeResize="0"/>
          <p:nvPr/>
        </p:nvPicPr>
        <p:blipFill rotWithShape="1">
          <a:blip r:embed="rId4">
            <a:alphaModFix/>
          </a:blip>
          <a:srcRect l="9244" t="5926" r="2118" b="10011"/>
          <a:stretch/>
        </p:blipFill>
        <p:spPr>
          <a:xfrm rot="154828">
            <a:off x="3536000" y="147301"/>
            <a:ext cx="2072000" cy="736050"/>
          </a:xfrm>
          <a:prstGeom prst="rect">
            <a:avLst/>
          </a:prstGeom>
          <a:noFill/>
          <a:ln>
            <a:noFill/>
          </a:ln>
        </p:spPr>
      </p:pic>
      <p:sp>
        <p:nvSpPr>
          <p:cNvPr id="87" name="Google Shape;87;p15"/>
          <p:cNvSpPr txBox="1"/>
          <p:nvPr/>
        </p:nvSpPr>
        <p:spPr>
          <a:xfrm>
            <a:off x="2855550" y="687397"/>
            <a:ext cx="3572144" cy="7626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3000" b="1" dirty="0">
                <a:solidFill>
                  <a:schemeClr val="lt2"/>
                </a:solidFill>
                <a:latin typeface="Raleway"/>
                <a:ea typeface="Raleway"/>
                <a:cs typeface="Raleway"/>
                <a:sym typeface="Raleway"/>
              </a:rPr>
              <a:t>1.</a:t>
            </a:r>
            <a:r>
              <a:rPr lang="en" sz="2600" b="1" dirty="0">
                <a:solidFill>
                  <a:schemeClr val="lt2"/>
                </a:solidFill>
                <a:latin typeface="Raleway"/>
                <a:ea typeface="Raleway"/>
                <a:cs typeface="Raleway"/>
                <a:sym typeface="Raleway"/>
              </a:rPr>
              <a:t> Social Networking</a:t>
            </a:r>
            <a:endParaRPr sz="2600" b="1" dirty="0">
              <a:solidFill>
                <a:schemeClr val="lt2"/>
              </a:solidFill>
              <a:latin typeface="Raleway"/>
              <a:ea typeface="Raleway"/>
              <a:cs typeface="Raleway"/>
              <a:sym typeface="Raleway"/>
            </a:endParaRPr>
          </a:p>
        </p:txBody>
      </p:sp>
      <p:sp>
        <p:nvSpPr>
          <p:cNvPr id="88" name="Google Shape;88;p15"/>
          <p:cNvSpPr txBox="1">
            <a:spLocks noGrp="1"/>
          </p:cNvSpPr>
          <p:nvPr>
            <p:ph type="body" idx="4294967295"/>
          </p:nvPr>
        </p:nvSpPr>
        <p:spPr>
          <a:xfrm>
            <a:off x="2855550" y="1377475"/>
            <a:ext cx="3432900" cy="297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400" b="1">
                <a:solidFill>
                  <a:schemeClr val="dk1"/>
                </a:solidFill>
                <a:latin typeface="Raleway"/>
                <a:ea typeface="Raleway"/>
                <a:cs typeface="Raleway"/>
                <a:sym typeface="Raleway"/>
              </a:rPr>
              <a:t>Why are we learning about LinkedIn?</a:t>
            </a:r>
            <a:endParaRPr sz="1400" b="1">
              <a:solidFill>
                <a:schemeClr val="dk1"/>
              </a:solidFill>
              <a:latin typeface="Raleway"/>
              <a:ea typeface="Raleway"/>
              <a:cs typeface="Raleway"/>
              <a:sym typeface="Raleway"/>
            </a:endParaRPr>
          </a:p>
          <a:p>
            <a:pPr marL="457200" lvl="0" indent="-317500" algn="l" rtl="0">
              <a:spcBef>
                <a:spcPts val="1000"/>
              </a:spcBef>
              <a:spcAft>
                <a:spcPts val="0"/>
              </a:spcAft>
              <a:buClr>
                <a:schemeClr val="dk1"/>
              </a:buClr>
              <a:buSzPts val="1400"/>
              <a:buFont typeface="Raleway"/>
              <a:buChar char="➔"/>
            </a:pPr>
            <a:r>
              <a:rPr lang="en" sz="1400" b="1">
                <a:solidFill>
                  <a:schemeClr val="dk1"/>
                </a:solidFill>
                <a:latin typeface="Raleway"/>
                <a:ea typeface="Raleway"/>
                <a:cs typeface="Raleway"/>
                <a:sym typeface="Raleway"/>
              </a:rPr>
              <a:t>Simple</a:t>
            </a:r>
            <a:br>
              <a:rPr lang="en" sz="1400">
                <a:latin typeface="Raleway"/>
                <a:ea typeface="Raleway"/>
                <a:cs typeface="Raleway"/>
                <a:sym typeface="Raleway"/>
              </a:rPr>
            </a:br>
            <a:r>
              <a:rPr lang="en" sz="1200">
                <a:latin typeface="Raleway"/>
                <a:ea typeface="Raleway"/>
                <a:cs typeface="Raleway"/>
                <a:sym typeface="Raleway"/>
              </a:rPr>
              <a:t>Students need to learn how to create a </a:t>
            </a:r>
            <a:r>
              <a:rPr lang="en" sz="1200" b="1" i="1" u="sng">
                <a:latin typeface="Raleway"/>
                <a:ea typeface="Raleway"/>
                <a:cs typeface="Raleway"/>
                <a:sym typeface="Raleway"/>
              </a:rPr>
              <a:t>professional</a:t>
            </a:r>
            <a:r>
              <a:rPr lang="en" sz="1200">
                <a:latin typeface="Raleway"/>
                <a:ea typeface="Raleway"/>
                <a:cs typeface="Raleway"/>
                <a:sym typeface="Raleway"/>
              </a:rPr>
              <a:t> social media account to have a </a:t>
            </a:r>
            <a:r>
              <a:rPr lang="en" sz="1200" b="1" i="1" u="sng">
                <a:latin typeface="Raleway"/>
                <a:ea typeface="Raleway"/>
                <a:cs typeface="Raleway"/>
                <a:sym typeface="Raleway"/>
              </a:rPr>
              <a:t>positive</a:t>
            </a:r>
            <a:r>
              <a:rPr lang="en" sz="1200">
                <a:latin typeface="Raleway"/>
                <a:ea typeface="Raleway"/>
                <a:cs typeface="Raleway"/>
                <a:sym typeface="Raleway"/>
              </a:rPr>
              <a:t> digital footprint. </a:t>
            </a:r>
            <a:endParaRPr sz="1200">
              <a:latin typeface="Raleway"/>
              <a:ea typeface="Raleway"/>
              <a:cs typeface="Raleway"/>
              <a:sym typeface="Raleway"/>
            </a:endParaRPr>
          </a:p>
          <a:p>
            <a:pPr marL="0" lvl="0" indent="0" algn="l" rtl="0">
              <a:spcBef>
                <a:spcPts val="1000"/>
              </a:spcBef>
              <a:spcAft>
                <a:spcPts val="0"/>
              </a:spcAft>
              <a:buNone/>
            </a:pPr>
            <a:r>
              <a:rPr lang="en" sz="1200">
                <a:latin typeface="Raleway"/>
                <a:ea typeface="Raleway"/>
                <a:cs typeface="Raleway"/>
                <a:sym typeface="Raleway"/>
              </a:rPr>
              <a:t>What happens if you google yourself?  </a:t>
            </a:r>
            <a:endParaRPr sz="1200">
              <a:latin typeface="Raleway"/>
              <a:ea typeface="Raleway"/>
              <a:cs typeface="Raleway"/>
              <a:sym typeface="Raleway"/>
            </a:endParaRPr>
          </a:p>
          <a:p>
            <a:pPr marL="0" lvl="0" indent="0" algn="l" rtl="0">
              <a:spcBef>
                <a:spcPts val="1000"/>
              </a:spcBef>
              <a:spcAft>
                <a:spcPts val="0"/>
              </a:spcAft>
              <a:buNone/>
            </a:pPr>
            <a:r>
              <a:rPr lang="en" sz="1200">
                <a:latin typeface="Raleway"/>
                <a:ea typeface="Raleway"/>
                <a:cs typeface="Raleway"/>
                <a:sym typeface="Raleway"/>
              </a:rPr>
              <a:t>What will a future employer see?</a:t>
            </a:r>
            <a:endParaRPr sz="1200">
              <a:latin typeface="Raleway"/>
              <a:ea typeface="Raleway"/>
              <a:cs typeface="Raleway"/>
              <a:sym typeface="Raleway"/>
            </a:endParaRPr>
          </a:p>
          <a:p>
            <a:pPr marL="0" lvl="0" indent="0" algn="l" rtl="0">
              <a:spcBef>
                <a:spcPts val="1000"/>
              </a:spcBef>
              <a:spcAft>
                <a:spcPts val="1000"/>
              </a:spcAft>
              <a:buNone/>
            </a:pPr>
            <a:r>
              <a:rPr lang="en" sz="1200">
                <a:latin typeface="Raleway"/>
                <a:ea typeface="Raleway"/>
                <a:cs typeface="Raleway"/>
                <a:sym typeface="Raleway"/>
              </a:rPr>
              <a:t>Why are personal accounts not enough?</a:t>
            </a:r>
            <a:endParaRPr sz="1200">
              <a:latin typeface="Raleway"/>
              <a:ea typeface="Raleway"/>
              <a:cs typeface="Raleway"/>
              <a:sym typeface="Raleway"/>
            </a:endParaRPr>
          </a:p>
        </p:txBody>
      </p:sp>
      <p:pic>
        <p:nvPicPr>
          <p:cNvPr id="89" name="Google Shape;89;p15"/>
          <p:cNvPicPr preferRelativeResize="0"/>
          <p:nvPr/>
        </p:nvPicPr>
        <p:blipFill>
          <a:blip r:embed="rId5">
            <a:alphaModFix/>
          </a:blip>
          <a:stretch>
            <a:fillRect/>
          </a:stretch>
        </p:blipFill>
        <p:spPr>
          <a:xfrm>
            <a:off x="3454225" y="4081050"/>
            <a:ext cx="427650" cy="467950"/>
          </a:xfrm>
          <a:prstGeom prst="rect">
            <a:avLst/>
          </a:prstGeom>
          <a:noFill/>
          <a:ln>
            <a:noFill/>
          </a:ln>
        </p:spPr>
      </p:pic>
      <p:pic>
        <p:nvPicPr>
          <p:cNvPr id="90" name="Google Shape;90;p15"/>
          <p:cNvPicPr preferRelativeResize="0"/>
          <p:nvPr/>
        </p:nvPicPr>
        <p:blipFill>
          <a:blip r:embed="rId6">
            <a:alphaModFix/>
          </a:blip>
          <a:stretch>
            <a:fillRect/>
          </a:stretch>
        </p:blipFill>
        <p:spPr>
          <a:xfrm>
            <a:off x="3958350" y="3770150"/>
            <a:ext cx="427650" cy="422787"/>
          </a:xfrm>
          <a:prstGeom prst="rect">
            <a:avLst/>
          </a:prstGeom>
          <a:noFill/>
          <a:ln>
            <a:noFill/>
          </a:ln>
        </p:spPr>
      </p:pic>
      <p:pic>
        <p:nvPicPr>
          <p:cNvPr id="91" name="Google Shape;91;p15"/>
          <p:cNvPicPr preferRelativeResize="0"/>
          <p:nvPr/>
        </p:nvPicPr>
        <p:blipFill>
          <a:blip r:embed="rId7">
            <a:alphaModFix/>
          </a:blip>
          <a:stretch>
            <a:fillRect/>
          </a:stretch>
        </p:blipFill>
        <p:spPr>
          <a:xfrm>
            <a:off x="4386000" y="4178700"/>
            <a:ext cx="545199" cy="382479"/>
          </a:xfrm>
          <a:prstGeom prst="rect">
            <a:avLst/>
          </a:prstGeom>
          <a:noFill/>
          <a:ln>
            <a:noFill/>
          </a:ln>
        </p:spPr>
      </p:pic>
      <p:pic>
        <p:nvPicPr>
          <p:cNvPr id="92" name="Google Shape;92;p15"/>
          <p:cNvPicPr preferRelativeResize="0"/>
          <p:nvPr/>
        </p:nvPicPr>
        <p:blipFill>
          <a:blip r:embed="rId8">
            <a:alphaModFix/>
          </a:blip>
          <a:stretch>
            <a:fillRect/>
          </a:stretch>
        </p:blipFill>
        <p:spPr>
          <a:xfrm>
            <a:off x="4931200" y="3692650"/>
            <a:ext cx="577775" cy="577775"/>
          </a:xfrm>
          <a:prstGeom prst="rect">
            <a:avLst/>
          </a:prstGeom>
          <a:noFill/>
          <a:ln>
            <a:noFill/>
          </a:ln>
        </p:spPr>
      </p:pic>
      <p:pic>
        <p:nvPicPr>
          <p:cNvPr id="93" name="Google Shape;93;p15"/>
          <p:cNvPicPr preferRelativeResize="0"/>
          <p:nvPr/>
        </p:nvPicPr>
        <p:blipFill>
          <a:blip r:embed="rId9">
            <a:alphaModFix/>
          </a:blip>
          <a:stretch>
            <a:fillRect/>
          </a:stretch>
        </p:blipFill>
        <p:spPr>
          <a:xfrm>
            <a:off x="2909025" y="3747563"/>
            <a:ext cx="545200" cy="412659"/>
          </a:xfrm>
          <a:prstGeom prst="rect">
            <a:avLst/>
          </a:prstGeom>
          <a:noFill/>
          <a:ln>
            <a:noFill/>
          </a:ln>
        </p:spPr>
      </p:pic>
      <p:pic>
        <p:nvPicPr>
          <p:cNvPr id="94" name="Google Shape;94;p15"/>
          <p:cNvPicPr preferRelativeResize="0"/>
          <p:nvPr/>
        </p:nvPicPr>
        <p:blipFill>
          <a:blip r:embed="rId10">
            <a:alphaModFix/>
          </a:blip>
          <a:stretch>
            <a:fillRect/>
          </a:stretch>
        </p:blipFill>
        <p:spPr>
          <a:xfrm>
            <a:off x="5550725" y="4160223"/>
            <a:ext cx="545200" cy="499632"/>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6"/>
          <p:cNvSpPr txBox="1">
            <a:spLocks noGrp="1"/>
          </p:cNvSpPr>
          <p:nvPr>
            <p:ph type="title"/>
          </p:nvPr>
        </p:nvSpPr>
        <p:spPr>
          <a:xfrm>
            <a:off x="220250" y="232625"/>
            <a:ext cx="4045200" cy="76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0">
                <a:solidFill>
                  <a:schemeClr val="dk2"/>
                </a:solidFill>
              </a:rPr>
              <a:t>Personal Accounts:</a:t>
            </a:r>
            <a:endParaRPr sz="2400" b="0">
              <a:solidFill>
                <a:schemeClr val="dk2"/>
              </a:solidFill>
            </a:endParaRPr>
          </a:p>
          <a:p>
            <a:pPr marL="0" lvl="0" indent="0" algn="l" rtl="0">
              <a:spcBef>
                <a:spcPts val="0"/>
              </a:spcBef>
              <a:spcAft>
                <a:spcPts val="0"/>
              </a:spcAft>
              <a:buNone/>
            </a:pPr>
            <a:endParaRPr sz="2400" b="0">
              <a:solidFill>
                <a:schemeClr val="dk2"/>
              </a:solidFill>
            </a:endParaRPr>
          </a:p>
        </p:txBody>
      </p:sp>
      <p:sp>
        <p:nvSpPr>
          <p:cNvPr id="100" name="Google Shape;100;p16"/>
          <p:cNvSpPr txBox="1">
            <a:spLocks noGrp="1"/>
          </p:cNvSpPr>
          <p:nvPr>
            <p:ph type="title"/>
          </p:nvPr>
        </p:nvSpPr>
        <p:spPr>
          <a:xfrm>
            <a:off x="4734300" y="232625"/>
            <a:ext cx="4045200" cy="76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0">
                <a:solidFill>
                  <a:schemeClr val="dk2"/>
                </a:solidFill>
              </a:rPr>
              <a:t>Professional Accounts:</a:t>
            </a:r>
            <a:endParaRPr sz="2400" b="0">
              <a:solidFill>
                <a:schemeClr val="dk2"/>
              </a:solidFill>
            </a:endParaRPr>
          </a:p>
          <a:p>
            <a:pPr marL="0" lvl="0" indent="0" algn="l" rtl="0">
              <a:spcBef>
                <a:spcPts val="0"/>
              </a:spcBef>
              <a:spcAft>
                <a:spcPts val="0"/>
              </a:spcAft>
              <a:buNone/>
            </a:pPr>
            <a:endParaRPr sz="2400" b="0">
              <a:solidFill>
                <a:schemeClr val="dk2"/>
              </a:solidFill>
            </a:endParaRPr>
          </a:p>
        </p:txBody>
      </p:sp>
      <p:sp>
        <p:nvSpPr>
          <p:cNvPr id="101" name="Google Shape;101;p16"/>
          <p:cNvSpPr txBox="1"/>
          <p:nvPr/>
        </p:nvSpPr>
        <p:spPr>
          <a:xfrm>
            <a:off x="616000" y="2394650"/>
            <a:ext cx="2987400" cy="993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Lato"/>
                <a:ea typeface="Lato"/>
                <a:cs typeface="Lato"/>
                <a:sym typeface="Lato"/>
              </a:rPr>
              <a:t>Slido code: </a:t>
            </a:r>
            <a:endParaRPr>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220250" y="232625"/>
            <a:ext cx="4045200" cy="76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0">
                <a:solidFill>
                  <a:schemeClr val="dk2"/>
                </a:solidFill>
              </a:rPr>
              <a:t>Personal Accounts:</a:t>
            </a:r>
            <a:endParaRPr sz="2400" b="0">
              <a:solidFill>
                <a:schemeClr val="dk2"/>
              </a:solidFill>
            </a:endParaRPr>
          </a:p>
          <a:p>
            <a:pPr marL="0" lvl="0" indent="0" algn="l" rtl="0">
              <a:spcBef>
                <a:spcPts val="0"/>
              </a:spcBef>
              <a:spcAft>
                <a:spcPts val="0"/>
              </a:spcAft>
              <a:buNone/>
            </a:pPr>
            <a:endParaRPr sz="2400" b="0">
              <a:solidFill>
                <a:schemeClr val="dk2"/>
              </a:solidFill>
            </a:endParaRPr>
          </a:p>
        </p:txBody>
      </p:sp>
      <p:sp>
        <p:nvSpPr>
          <p:cNvPr id="107" name="Google Shape;107;p17"/>
          <p:cNvSpPr txBox="1">
            <a:spLocks noGrp="1"/>
          </p:cNvSpPr>
          <p:nvPr>
            <p:ph type="title"/>
          </p:nvPr>
        </p:nvSpPr>
        <p:spPr>
          <a:xfrm>
            <a:off x="4734300" y="232625"/>
            <a:ext cx="4045200" cy="768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b="0">
                <a:solidFill>
                  <a:schemeClr val="dk2"/>
                </a:solidFill>
              </a:rPr>
              <a:t>Professional Accounts:</a:t>
            </a:r>
            <a:endParaRPr sz="2400" b="0">
              <a:solidFill>
                <a:schemeClr val="dk2"/>
              </a:solidFill>
            </a:endParaRPr>
          </a:p>
          <a:p>
            <a:pPr marL="0" lvl="0" indent="0" algn="l" rtl="0">
              <a:spcBef>
                <a:spcPts val="0"/>
              </a:spcBef>
              <a:spcAft>
                <a:spcPts val="0"/>
              </a:spcAft>
              <a:buNone/>
            </a:pPr>
            <a:endParaRPr sz="2400" b="0">
              <a:solidFill>
                <a:schemeClr val="dk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8"/>
          <p:cNvSpPr txBox="1">
            <a:spLocks noGrp="1"/>
          </p:cNvSpPr>
          <p:nvPr>
            <p:ph type="title"/>
          </p:nvPr>
        </p:nvSpPr>
        <p:spPr>
          <a:xfrm>
            <a:off x="283100" y="712150"/>
            <a:ext cx="8631600" cy="3835500"/>
          </a:xfrm>
          <a:prstGeom prst="rect">
            <a:avLst/>
          </a:prstGeom>
        </p:spPr>
        <p:txBody>
          <a:bodyPr spcFirstLastPara="1" wrap="square" lIns="91425" tIns="91425" rIns="91425" bIns="91425" anchor="t" anchorCtr="0">
            <a:noAutofit/>
          </a:bodyPr>
          <a:lstStyle/>
          <a:p>
            <a:r>
              <a:rPr lang="en" dirty="0"/>
              <a:t>I’m just a high school student - my future is really far off!  </a:t>
            </a:r>
            <a:br>
              <a:rPr lang="en" dirty="0"/>
            </a:br>
            <a:r>
              <a:rPr lang="en" dirty="0">
                <a:solidFill>
                  <a:srgbClr val="FFFF00"/>
                </a:solidFill>
              </a:rPr>
              <a:t>I don’t have to worry about my digital footprint now. </a:t>
            </a:r>
            <a:endParaRPr>
              <a:solidFill>
                <a:srgbClr val="FFFF00"/>
              </a:solidFill>
            </a:endParaRPr>
          </a:p>
        </p:txBody>
      </p:sp>
      <p:sp>
        <p:nvSpPr>
          <p:cNvPr id="113" name="Google Shape;113;p18"/>
          <p:cNvSpPr txBox="1"/>
          <p:nvPr/>
        </p:nvSpPr>
        <p:spPr>
          <a:xfrm>
            <a:off x="891700" y="277850"/>
            <a:ext cx="3224400" cy="434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000" b="1">
                <a:solidFill>
                  <a:srgbClr val="FFFF00"/>
                </a:solidFill>
                <a:latin typeface="Lato"/>
                <a:ea typeface="Lato"/>
                <a:cs typeface="Lato"/>
                <a:sym typeface="Lato"/>
              </a:rPr>
              <a:t>TRUE    OR    FALSE  ?</a:t>
            </a:r>
            <a:endParaRPr sz="2000" b="1">
              <a:solidFill>
                <a:srgbClr val="FFFF00"/>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9"/>
          <p:cNvSpPr txBox="1">
            <a:spLocks noGrp="1"/>
          </p:cNvSpPr>
          <p:nvPr>
            <p:ph type="title"/>
          </p:nvPr>
        </p:nvSpPr>
        <p:spPr>
          <a:xfrm>
            <a:off x="283099" y="712150"/>
            <a:ext cx="8622300" cy="3835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accent5"/>
                </a:solidFill>
              </a:rPr>
              <a:t>FALSE!</a:t>
            </a:r>
            <a:r>
              <a:rPr lang="en"/>
              <a:t> </a:t>
            </a:r>
            <a:endParaRPr/>
          </a:p>
          <a:p>
            <a:pPr marL="0" lvl="0" indent="0" algn="l" rtl="0">
              <a:spcBef>
                <a:spcPts val="1000"/>
              </a:spcBef>
              <a:spcAft>
                <a:spcPts val="1000"/>
              </a:spcAft>
              <a:buNone/>
            </a:pPr>
            <a:endParaRPr sz="2400" b="0"/>
          </a:p>
        </p:txBody>
      </p:sp>
      <p:grpSp>
        <p:nvGrpSpPr>
          <p:cNvPr id="119" name="Google Shape;119;p19"/>
          <p:cNvGrpSpPr/>
          <p:nvPr/>
        </p:nvGrpSpPr>
        <p:grpSpPr>
          <a:xfrm>
            <a:off x="716947" y="1601225"/>
            <a:ext cx="6256341" cy="3225646"/>
            <a:chOff x="6803275" y="407866"/>
            <a:chExt cx="2212050" cy="2524572"/>
          </a:xfrm>
        </p:grpSpPr>
        <p:pic>
          <p:nvPicPr>
            <p:cNvPr id="120" name="Google Shape;120;p19"/>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id="121" name="Google Shape;121;p19" descr="Piece of duct tape sticking a note to the slide"/>
            <p:cNvPicPr preferRelativeResize="0"/>
            <p:nvPr/>
          </p:nvPicPr>
          <p:blipFill rotWithShape="1">
            <a:blip r:embed="rId4">
              <a:alphaModFix/>
            </a:blip>
            <a:srcRect l="9244" t="5926" r="2118" b="10011"/>
            <a:stretch/>
          </p:blipFill>
          <p:spPr>
            <a:xfrm rot="154828">
              <a:off x="7648105" y="418055"/>
              <a:ext cx="461254" cy="382671"/>
            </a:xfrm>
            <a:prstGeom prst="rect">
              <a:avLst/>
            </a:prstGeom>
            <a:noFill/>
            <a:ln>
              <a:noFill/>
            </a:ln>
          </p:spPr>
        </p:pic>
        <p:sp>
          <p:nvSpPr>
            <p:cNvPr id="122" name="Google Shape;122;p19"/>
            <p:cNvSpPr txBox="1"/>
            <p:nvPr/>
          </p:nvSpPr>
          <p:spPr>
            <a:xfrm>
              <a:off x="6944800" y="684231"/>
              <a:ext cx="1929000" cy="20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en" b="1">
                  <a:solidFill>
                    <a:schemeClr val="dk1"/>
                  </a:solidFill>
                  <a:latin typeface="Raleway"/>
                  <a:ea typeface="Raleway"/>
                  <a:cs typeface="Raleway"/>
                  <a:sym typeface="Raleway"/>
                </a:rPr>
                <a:t>LinkedIn can help now:</a:t>
              </a:r>
              <a:endParaRPr b="1">
                <a:solidFill>
                  <a:schemeClr val="dk1"/>
                </a:solidFill>
                <a:latin typeface="Raleway"/>
                <a:ea typeface="Raleway"/>
                <a:cs typeface="Raleway"/>
                <a:sym typeface="Raleway"/>
              </a:endParaRPr>
            </a:p>
            <a:p>
              <a:pPr marL="457200" lvl="0" indent="-311150" algn="l" rtl="0">
                <a:lnSpc>
                  <a:spcPct val="122000"/>
                </a:lnSpc>
                <a:spcBef>
                  <a:spcPts val="800"/>
                </a:spcBef>
                <a:spcAft>
                  <a:spcPts val="0"/>
                </a:spcAft>
                <a:buSzPts val="1300"/>
                <a:buFont typeface="Raleway"/>
                <a:buAutoNum type="arabicParenR"/>
              </a:pPr>
              <a:r>
                <a:rPr lang="en" sz="1800">
                  <a:highlight>
                    <a:srgbClr val="FFFFFF"/>
                  </a:highlight>
                  <a:latin typeface="Montserrat"/>
                  <a:ea typeface="Montserrat"/>
                  <a:cs typeface="Montserrat"/>
                  <a:sym typeface="Montserrat"/>
                </a:rPr>
                <a:t>Showcasing Talents and Achievements</a:t>
              </a:r>
              <a:endParaRPr sz="1800">
                <a:highlight>
                  <a:srgbClr val="FFFFFF"/>
                </a:highlight>
                <a:latin typeface="Montserrat"/>
                <a:ea typeface="Montserrat"/>
                <a:cs typeface="Montserrat"/>
                <a:sym typeface="Montserrat"/>
              </a:endParaRPr>
            </a:p>
            <a:p>
              <a:pPr marL="457200" lvl="0" indent="-311150" algn="l" rtl="0">
                <a:lnSpc>
                  <a:spcPct val="122000"/>
                </a:lnSpc>
                <a:spcBef>
                  <a:spcPts val="0"/>
                </a:spcBef>
                <a:spcAft>
                  <a:spcPts val="0"/>
                </a:spcAft>
                <a:buSzPts val="1300"/>
                <a:buFont typeface="Raleway"/>
                <a:buAutoNum type="arabicParenR"/>
              </a:pPr>
              <a:r>
                <a:rPr lang="en" sz="1800">
                  <a:highlight>
                    <a:srgbClr val="FFFFFF"/>
                  </a:highlight>
                  <a:latin typeface="Montserrat"/>
                  <a:ea typeface="Montserrat"/>
                  <a:cs typeface="Montserrat"/>
                  <a:sym typeface="Montserrat"/>
                </a:rPr>
                <a:t>Networking and Connections</a:t>
              </a:r>
              <a:endParaRPr sz="1800">
                <a:highlight>
                  <a:srgbClr val="FFFFFF"/>
                </a:highlight>
                <a:latin typeface="Montserrat"/>
                <a:ea typeface="Montserrat"/>
                <a:cs typeface="Montserrat"/>
                <a:sym typeface="Montserrat"/>
              </a:endParaRPr>
            </a:p>
            <a:p>
              <a:pPr marL="457200" lvl="0" indent="-311150" algn="l" rtl="0">
                <a:lnSpc>
                  <a:spcPct val="122000"/>
                </a:lnSpc>
                <a:spcBef>
                  <a:spcPts val="0"/>
                </a:spcBef>
                <a:spcAft>
                  <a:spcPts val="0"/>
                </a:spcAft>
                <a:buSzPts val="1300"/>
                <a:buFont typeface="Raleway"/>
                <a:buAutoNum type="arabicParenR"/>
              </a:pPr>
              <a:r>
                <a:rPr lang="en" sz="1800">
                  <a:highlight>
                    <a:srgbClr val="FFFFFF"/>
                  </a:highlight>
                  <a:latin typeface="Montserrat"/>
                  <a:ea typeface="Montserrat"/>
                  <a:cs typeface="Montserrat"/>
                  <a:sym typeface="Montserrat"/>
                </a:rPr>
                <a:t>College Admissions and Scholarships</a:t>
              </a:r>
              <a:endParaRPr sz="1800">
                <a:highlight>
                  <a:srgbClr val="FFFFFF"/>
                </a:highlight>
                <a:latin typeface="Montserrat"/>
                <a:ea typeface="Montserrat"/>
                <a:cs typeface="Montserrat"/>
                <a:sym typeface="Montserrat"/>
              </a:endParaRPr>
            </a:p>
            <a:p>
              <a:pPr marL="457200" lvl="0" indent="-311150" algn="l" rtl="0">
                <a:lnSpc>
                  <a:spcPct val="122000"/>
                </a:lnSpc>
                <a:spcBef>
                  <a:spcPts val="0"/>
                </a:spcBef>
                <a:spcAft>
                  <a:spcPts val="0"/>
                </a:spcAft>
                <a:buSzPts val="1300"/>
                <a:buFont typeface="Raleway"/>
                <a:buAutoNum type="arabicParenR"/>
              </a:pPr>
              <a:r>
                <a:rPr lang="en" sz="1800">
                  <a:highlight>
                    <a:srgbClr val="FFFFFF"/>
                  </a:highlight>
                  <a:latin typeface="Montserrat"/>
                  <a:ea typeface="Montserrat"/>
                  <a:cs typeface="Montserrat"/>
                  <a:sym typeface="Montserrat"/>
                </a:rPr>
                <a:t>LinkedIn can help you choose a college or grad program</a:t>
              </a:r>
              <a:endParaRPr sz="1800">
                <a:highlight>
                  <a:srgbClr val="FFFFFF"/>
                </a:highlight>
                <a:latin typeface="Montserrat"/>
                <a:ea typeface="Montserrat"/>
                <a:cs typeface="Montserrat"/>
                <a:sym typeface="Montserrat"/>
              </a:endParaRPr>
            </a:p>
            <a:p>
              <a:pPr marL="457200" lvl="0" indent="-311150" algn="l" rtl="0">
                <a:lnSpc>
                  <a:spcPct val="122000"/>
                </a:lnSpc>
                <a:spcBef>
                  <a:spcPts val="0"/>
                </a:spcBef>
                <a:spcAft>
                  <a:spcPts val="0"/>
                </a:spcAft>
                <a:buSzPts val="1300"/>
                <a:buFont typeface="Raleway"/>
                <a:buAutoNum type="arabicParenR"/>
              </a:pPr>
              <a:r>
                <a:rPr lang="en" sz="1800">
                  <a:highlight>
                    <a:srgbClr val="FFFFFF"/>
                  </a:highlight>
                  <a:latin typeface="Montserrat"/>
                  <a:ea typeface="Montserrat"/>
                  <a:cs typeface="Montserrat"/>
                  <a:sym typeface="Montserrat"/>
                </a:rPr>
                <a:t>Career Exploration</a:t>
              </a:r>
              <a:endParaRPr sz="1800">
                <a:highlight>
                  <a:srgbClr val="FFFFFF"/>
                </a:highlight>
                <a:latin typeface="Montserrat"/>
                <a:ea typeface="Montserrat"/>
                <a:cs typeface="Montserrat"/>
                <a:sym typeface="Montserrat"/>
              </a:endParaRPr>
            </a:p>
            <a:p>
              <a:pPr marL="457200" lvl="0" indent="0" algn="l" rtl="0">
                <a:spcBef>
                  <a:spcPts val="400"/>
                </a:spcBef>
                <a:spcAft>
                  <a:spcPts val="800"/>
                </a:spcAft>
                <a:buNone/>
              </a:pPr>
              <a:endParaRPr sz="1200">
                <a:solidFill>
                  <a:schemeClr val="dk2"/>
                </a:solidFill>
                <a:latin typeface="Raleway"/>
                <a:ea typeface="Raleway"/>
                <a:cs typeface="Raleway"/>
                <a:sym typeface="Raleway"/>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6"/>
        <p:cNvGrpSpPr/>
        <p:nvPr/>
      </p:nvGrpSpPr>
      <p:grpSpPr>
        <a:xfrm>
          <a:off x="0" y="0"/>
          <a:ext cx="0" cy="0"/>
          <a:chOff x="0" y="0"/>
          <a:chExt cx="0" cy="0"/>
        </a:xfrm>
      </p:grpSpPr>
      <p:pic>
        <p:nvPicPr>
          <p:cNvPr id="127" name="Google Shape;127;p20"/>
          <p:cNvPicPr preferRelativeResize="0"/>
          <p:nvPr/>
        </p:nvPicPr>
        <p:blipFill>
          <a:blip r:embed="rId3">
            <a:alphaModFix/>
          </a:blip>
          <a:stretch>
            <a:fillRect/>
          </a:stretch>
        </p:blipFill>
        <p:spPr>
          <a:xfrm>
            <a:off x="2444700" y="162737"/>
            <a:ext cx="4254600" cy="4818038"/>
          </a:xfrm>
          <a:prstGeom prst="rect">
            <a:avLst/>
          </a:prstGeom>
          <a:noFill/>
          <a:ln>
            <a:noFill/>
          </a:ln>
        </p:spPr>
      </p:pic>
      <p:pic>
        <p:nvPicPr>
          <p:cNvPr id="128" name="Google Shape;128;p20" descr="Piece of duct tape sticking a note to the slide"/>
          <p:cNvPicPr preferRelativeResize="0"/>
          <p:nvPr/>
        </p:nvPicPr>
        <p:blipFill rotWithShape="1">
          <a:blip r:embed="rId4">
            <a:alphaModFix/>
          </a:blip>
          <a:srcRect l="9244" t="5926" r="2118" b="10011"/>
          <a:stretch/>
        </p:blipFill>
        <p:spPr>
          <a:xfrm rot="154828">
            <a:off x="3536000" y="147301"/>
            <a:ext cx="2072000" cy="736050"/>
          </a:xfrm>
          <a:prstGeom prst="rect">
            <a:avLst/>
          </a:prstGeom>
          <a:noFill/>
          <a:ln>
            <a:noFill/>
          </a:ln>
        </p:spPr>
      </p:pic>
      <p:sp>
        <p:nvSpPr>
          <p:cNvPr id="129" name="Google Shape;129;p20"/>
          <p:cNvSpPr txBox="1"/>
          <p:nvPr/>
        </p:nvSpPr>
        <p:spPr>
          <a:xfrm>
            <a:off x="2855550" y="687397"/>
            <a:ext cx="3432900" cy="7626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3000" b="1">
                <a:solidFill>
                  <a:schemeClr val="lt2"/>
                </a:solidFill>
                <a:latin typeface="Raleway"/>
                <a:ea typeface="Raleway"/>
                <a:cs typeface="Raleway"/>
                <a:sym typeface="Raleway"/>
              </a:rPr>
              <a:t>2. Benefits</a:t>
            </a:r>
            <a:endParaRPr sz="3000" b="1">
              <a:solidFill>
                <a:schemeClr val="lt2"/>
              </a:solidFill>
              <a:latin typeface="Raleway"/>
              <a:ea typeface="Raleway"/>
              <a:cs typeface="Raleway"/>
              <a:sym typeface="Raleway"/>
            </a:endParaRPr>
          </a:p>
        </p:txBody>
      </p:sp>
      <p:sp>
        <p:nvSpPr>
          <p:cNvPr id="130" name="Google Shape;130;p20"/>
          <p:cNvSpPr txBox="1">
            <a:spLocks noGrp="1"/>
          </p:cNvSpPr>
          <p:nvPr>
            <p:ph type="body" idx="4294967295"/>
          </p:nvPr>
        </p:nvSpPr>
        <p:spPr>
          <a:xfrm>
            <a:off x="2855550" y="1377480"/>
            <a:ext cx="3432900" cy="33279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Font typeface="Raleway"/>
              <a:buChar char="➔"/>
            </a:pPr>
            <a:r>
              <a:rPr lang="en" sz="1400" b="1">
                <a:solidFill>
                  <a:schemeClr val="dk1"/>
                </a:solidFill>
                <a:latin typeface="Raleway"/>
                <a:ea typeface="Raleway"/>
                <a:cs typeface="Raleway"/>
                <a:sym typeface="Raleway"/>
              </a:rPr>
              <a:t>LinkedIn is free</a:t>
            </a:r>
            <a:br>
              <a:rPr lang="en" sz="1200">
                <a:latin typeface="Raleway"/>
                <a:ea typeface="Raleway"/>
                <a:cs typeface="Raleway"/>
                <a:sym typeface="Raleway"/>
              </a:rPr>
            </a:br>
            <a:endParaRPr sz="1200">
              <a:latin typeface="Raleway"/>
              <a:ea typeface="Raleway"/>
              <a:cs typeface="Raleway"/>
              <a:sym typeface="Raleway"/>
            </a:endParaRPr>
          </a:p>
          <a:p>
            <a:pPr marL="457200" lvl="0" indent="-317500" algn="l" rtl="0">
              <a:spcBef>
                <a:spcPts val="1000"/>
              </a:spcBef>
              <a:spcAft>
                <a:spcPts val="0"/>
              </a:spcAft>
              <a:buClr>
                <a:schemeClr val="dk1"/>
              </a:buClr>
              <a:buSzPts val="1400"/>
              <a:buFont typeface="Raleway"/>
              <a:buChar char="➔"/>
            </a:pPr>
            <a:r>
              <a:rPr lang="en" sz="1400" b="1">
                <a:solidFill>
                  <a:schemeClr val="dk1"/>
                </a:solidFill>
                <a:latin typeface="Raleway"/>
                <a:ea typeface="Raleway"/>
                <a:cs typeface="Raleway"/>
                <a:sym typeface="Raleway"/>
              </a:rPr>
              <a:t>LinkedIn is secure</a:t>
            </a:r>
            <a:br>
              <a:rPr lang="en" sz="1400">
                <a:latin typeface="Raleway"/>
                <a:ea typeface="Raleway"/>
                <a:cs typeface="Raleway"/>
                <a:sym typeface="Raleway"/>
              </a:rPr>
            </a:br>
            <a:endParaRPr sz="1200">
              <a:latin typeface="Raleway"/>
              <a:ea typeface="Raleway"/>
              <a:cs typeface="Raleway"/>
              <a:sym typeface="Raleway"/>
            </a:endParaRPr>
          </a:p>
          <a:p>
            <a:pPr marL="457200" lvl="0" indent="-304800" algn="l" rtl="0">
              <a:spcBef>
                <a:spcPts val="1000"/>
              </a:spcBef>
              <a:spcAft>
                <a:spcPts val="0"/>
              </a:spcAft>
              <a:buClr>
                <a:schemeClr val="dk1"/>
              </a:buClr>
              <a:buSzPts val="1200"/>
              <a:buFont typeface="Raleway"/>
              <a:buChar char="➔"/>
            </a:pPr>
            <a:r>
              <a:rPr lang="en" sz="1400" b="1">
                <a:solidFill>
                  <a:schemeClr val="dk1"/>
                </a:solidFill>
                <a:latin typeface="Raleway"/>
                <a:ea typeface="Raleway"/>
                <a:cs typeface="Raleway"/>
                <a:sym typeface="Raleway"/>
              </a:rPr>
              <a:t>LinkedIn is customizable at your own pace, so it can grow as you gain more skills and training!</a:t>
            </a:r>
            <a:endParaRPr sz="1400" b="1">
              <a:solidFill>
                <a:schemeClr val="dk1"/>
              </a:solidFill>
              <a:latin typeface="Raleway"/>
              <a:ea typeface="Raleway"/>
              <a:cs typeface="Raleway"/>
              <a:sym typeface="Raleway"/>
            </a:endParaRPr>
          </a:p>
          <a:p>
            <a:pPr marL="457200" lvl="0" indent="0" algn="l" rtl="0">
              <a:spcBef>
                <a:spcPts val="1000"/>
              </a:spcBef>
              <a:spcAft>
                <a:spcPts val="0"/>
              </a:spcAft>
              <a:buNone/>
            </a:pPr>
            <a:endParaRPr sz="1400" b="1">
              <a:solidFill>
                <a:schemeClr val="dk1"/>
              </a:solidFill>
              <a:latin typeface="Raleway"/>
              <a:ea typeface="Raleway"/>
              <a:cs typeface="Raleway"/>
              <a:sym typeface="Raleway"/>
            </a:endParaRPr>
          </a:p>
          <a:p>
            <a:pPr marL="457200" lvl="0" indent="0" algn="l" rtl="0">
              <a:spcBef>
                <a:spcPts val="1000"/>
              </a:spcBef>
              <a:spcAft>
                <a:spcPts val="1000"/>
              </a:spcAft>
              <a:buNone/>
            </a:pPr>
            <a:r>
              <a:rPr lang="en" sz="1400">
                <a:latin typeface="Raleway"/>
                <a:ea typeface="Raleway"/>
                <a:cs typeface="Raleway"/>
                <a:sym typeface="Raleway"/>
              </a:rPr>
              <a:t>Now to learn and try some tips to maximize your network!</a:t>
            </a:r>
            <a:br>
              <a:rPr lang="en" sz="1400">
                <a:latin typeface="Raleway"/>
                <a:ea typeface="Raleway"/>
                <a:cs typeface="Raleway"/>
                <a:sym typeface="Raleway"/>
              </a:rPr>
            </a:br>
            <a:endParaRPr sz="1200">
              <a:latin typeface="Raleway"/>
              <a:ea typeface="Raleway"/>
              <a:cs typeface="Raleway"/>
              <a:sym typeface="Raleway"/>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4"/>
        <p:cNvGrpSpPr/>
        <p:nvPr/>
      </p:nvGrpSpPr>
      <p:grpSpPr>
        <a:xfrm>
          <a:off x="0" y="0"/>
          <a:ext cx="0" cy="0"/>
          <a:chOff x="0" y="0"/>
          <a:chExt cx="0" cy="0"/>
        </a:xfrm>
      </p:grpSpPr>
      <p:grpSp>
        <p:nvGrpSpPr>
          <p:cNvPr id="135" name="Google Shape;135;p21"/>
          <p:cNvGrpSpPr/>
          <p:nvPr/>
        </p:nvGrpSpPr>
        <p:grpSpPr>
          <a:xfrm>
            <a:off x="179195" y="500024"/>
            <a:ext cx="2414674" cy="3605946"/>
            <a:chOff x="6803275" y="395363"/>
            <a:chExt cx="2212050" cy="2537076"/>
          </a:xfrm>
        </p:grpSpPr>
        <p:pic>
          <p:nvPicPr>
            <p:cNvPr id="136" name="Google Shape;136;p21"/>
            <p:cNvPicPr preferRelativeResize="0"/>
            <p:nvPr/>
          </p:nvPicPr>
          <p:blipFill>
            <a:blip r:embed="rId3">
              <a:alphaModFix/>
            </a:blip>
            <a:stretch>
              <a:fillRect/>
            </a:stretch>
          </p:blipFill>
          <p:spPr>
            <a:xfrm>
              <a:off x="6803275" y="427445"/>
              <a:ext cx="2212050" cy="2504994"/>
            </a:xfrm>
            <a:prstGeom prst="rect">
              <a:avLst/>
            </a:prstGeom>
            <a:noFill/>
            <a:ln>
              <a:noFill/>
            </a:ln>
          </p:spPr>
        </p:pic>
        <p:pic>
          <p:nvPicPr>
            <p:cNvPr id="137" name="Google Shape;137;p21" descr="Piece of duct tape sticking a note to the slide"/>
            <p:cNvPicPr preferRelativeResize="0"/>
            <p:nvPr/>
          </p:nvPicPr>
          <p:blipFill rotWithShape="1">
            <a:blip r:embed="rId4">
              <a:alphaModFix/>
            </a:blip>
            <a:srcRect l="9244" t="5926" r="2118" b="10011"/>
            <a:stretch/>
          </p:blipFill>
          <p:spPr>
            <a:xfrm rot="154826">
              <a:off x="7370663" y="419419"/>
              <a:ext cx="1077273" cy="382687"/>
            </a:xfrm>
            <a:prstGeom prst="rect">
              <a:avLst/>
            </a:prstGeom>
            <a:noFill/>
            <a:ln>
              <a:noFill/>
            </a:ln>
          </p:spPr>
        </p:pic>
        <p:sp>
          <p:nvSpPr>
            <p:cNvPr id="138" name="Google Shape;138;p21"/>
            <p:cNvSpPr txBox="1"/>
            <p:nvPr/>
          </p:nvSpPr>
          <p:spPr>
            <a:xfrm>
              <a:off x="6944800" y="684231"/>
              <a:ext cx="1929000" cy="20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2"/>
                </a:buClr>
                <a:buSzPts val="1100"/>
                <a:buFont typeface="Arial"/>
                <a:buNone/>
              </a:pPr>
              <a:r>
                <a:rPr lang="en" b="1">
                  <a:solidFill>
                    <a:schemeClr val="dk1"/>
                  </a:solidFill>
                  <a:latin typeface="Raleway"/>
                  <a:ea typeface="Raleway"/>
                  <a:cs typeface="Raleway"/>
                  <a:sym typeface="Raleway"/>
                </a:rPr>
                <a:t>Tip #1</a:t>
              </a:r>
              <a:endParaRPr b="1">
                <a:solidFill>
                  <a:schemeClr val="dk1"/>
                </a:solidFill>
                <a:latin typeface="Raleway"/>
                <a:ea typeface="Raleway"/>
                <a:cs typeface="Raleway"/>
                <a:sym typeface="Raleway"/>
              </a:endParaRPr>
            </a:p>
            <a:p>
              <a:pPr marL="0" lvl="0" indent="0" algn="l" rtl="0">
                <a:spcBef>
                  <a:spcPts val="800"/>
                </a:spcBef>
                <a:spcAft>
                  <a:spcPts val="0"/>
                </a:spcAft>
                <a:buNone/>
              </a:pPr>
              <a:r>
                <a:rPr lang="en" sz="1200">
                  <a:solidFill>
                    <a:schemeClr val="dk2"/>
                  </a:solidFill>
                  <a:latin typeface="Raleway"/>
                  <a:ea typeface="Raleway"/>
                  <a:cs typeface="Raleway"/>
                  <a:sym typeface="Raleway"/>
                </a:rPr>
                <a:t>Use the My Network Tool to find if the people you know use LinkedIn.</a:t>
              </a:r>
              <a:endParaRPr sz="1200">
                <a:solidFill>
                  <a:schemeClr val="dk2"/>
                </a:solidFill>
                <a:latin typeface="Raleway"/>
                <a:ea typeface="Raleway"/>
                <a:cs typeface="Raleway"/>
                <a:sym typeface="Raleway"/>
              </a:endParaRPr>
            </a:p>
            <a:p>
              <a:pPr marL="0" lvl="0" indent="0" algn="l" rtl="0">
                <a:spcBef>
                  <a:spcPts val="800"/>
                </a:spcBef>
                <a:spcAft>
                  <a:spcPts val="800"/>
                </a:spcAft>
                <a:buNone/>
              </a:pPr>
              <a:r>
                <a:rPr lang="en" sz="950">
                  <a:solidFill>
                    <a:srgbClr val="4E4E4E"/>
                  </a:solidFill>
                  <a:highlight>
                    <a:srgbClr val="FFFFFF"/>
                  </a:highlight>
                </a:rPr>
                <a:t>To add connections on LinkedIn, select </a:t>
              </a:r>
              <a:r>
                <a:rPr lang="en" sz="950" b="1">
                  <a:solidFill>
                    <a:srgbClr val="4E4E4E"/>
                  </a:solidFill>
                  <a:highlight>
                    <a:srgbClr val="FFFFFF"/>
                  </a:highlight>
                </a:rPr>
                <a:t>My Network</a:t>
              </a:r>
              <a:r>
                <a:rPr lang="en" sz="950">
                  <a:solidFill>
                    <a:srgbClr val="4E4E4E"/>
                  </a:solidFill>
                  <a:highlight>
                    <a:srgbClr val="FFFFFF"/>
                  </a:highlight>
                </a:rPr>
                <a:t> at the top of the screen. A list of people you may know will appear, along with any connection invitations you may have. If you see someone you'd like to connect with, simply click </a:t>
              </a:r>
              <a:r>
                <a:rPr lang="en" sz="950" b="1">
                  <a:solidFill>
                    <a:srgbClr val="4E4E4E"/>
                  </a:solidFill>
                  <a:highlight>
                    <a:srgbClr val="FFFFFF"/>
                  </a:highlight>
                </a:rPr>
                <a:t>Connect</a:t>
              </a:r>
              <a:r>
                <a:rPr lang="en" sz="950">
                  <a:solidFill>
                    <a:srgbClr val="4E4E4E"/>
                  </a:solidFill>
                  <a:highlight>
                    <a:srgbClr val="FFFFFF"/>
                  </a:highlight>
                </a:rPr>
                <a:t>. You can also search for someone and click Connect on their profile. </a:t>
              </a:r>
              <a:endParaRPr sz="700">
                <a:solidFill>
                  <a:schemeClr val="dk2"/>
                </a:solidFill>
                <a:latin typeface="Raleway"/>
                <a:ea typeface="Raleway"/>
                <a:cs typeface="Raleway"/>
                <a:sym typeface="Raleway"/>
              </a:endParaRPr>
            </a:p>
          </p:txBody>
        </p:sp>
      </p:grpSp>
      <p:pic>
        <p:nvPicPr>
          <p:cNvPr id="139" name="Google Shape;139;p21" descr="In this video, you’ll learn how to add connections on LinkedIn. Visit https://edu.gcfglobal.org/en/linkedin/adding-connections-on-linkedin/1/ for our text-based lesson.&#10;&#10;We hope you enjoy!" title="Adding Connections on LinkedIn">
            <a:hlinkClick r:id="rId5"/>
          </p:cNvPr>
          <p:cNvPicPr preferRelativeResize="0"/>
          <p:nvPr/>
        </p:nvPicPr>
        <p:blipFill>
          <a:blip r:embed="rId6">
            <a:alphaModFix/>
          </a:blip>
          <a:stretch>
            <a:fillRect/>
          </a:stretch>
        </p:blipFill>
        <p:spPr>
          <a:xfrm>
            <a:off x="2630825" y="366625"/>
            <a:ext cx="6473100" cy="38356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fade">
                                      <p:cBhvr>
                                        <p:cTn id="7" dur="10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wiss">
  <a:themeElements>
    <a:clrScheme name="Swiss">
      <a:dk1>
        <a:srgbClr val="F465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C5A40462222DF4B844ED570B26466BE" ma:contentTypeVersion="20" ma:contentTypeDescription="Create a new document." ma:contentTypeScope="" ma:versionID="1307ae4f680f8d1306f944da43204adc">
  <xsd:schema xmlns:xsd="http://www.w3.org/2001/XMLSchema" xmlns:xs="http://www.w3.org/2001/XMLSchema" xmlns:p="http://schemas.microsoft.com/office/2006/metadata/properties" xmlns:ns2="b108b31e-acdd-45f1-997a-68a0556f30f4" xmlns:ns3="3108dbb9-caae-4c0d-9133-6a25b88eb72e" targetNamespace="http://schemas.microsoft.com/office/2006/metadata/properties" ma:root="true" ma:fieldsID="d7c228c1f5431e534c6c6d385e686e69" ns2:_="" ns3:_="">
    <xsd:import namespace="b108b31e-acdd-45f1-997a-68a0556f30f4"/>
    <xsd:import namespace="3108dbb9-caae-4c0d-9133-6a25b88eb72e"/>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element ref="ns2:ResourceType" minOccurs="0"/>
                <xsd:element ref="ns2:ResourceTopic" minOccurs="0"/>
                <xsd:element ref="ns2:Audience" minOccurs="0"/>
                <xsd:element ref="ns2:Reg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108b31e-acdd-45f1-997a-68a0556f30f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d39e25b7-0a97-41c9-a156-d5f306235689"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ResourceType" ma:index="23" nillable="true" ma:displayName="Resource Type" ma:format="Dropdown" ma:internalName="ResourceType">
      <xsd:complexType>
        <xsd:complexContent>
          <xsd:extension base="dms:MultiChoice">
            <xsd:sequence>
              <xsd:element name="Value" maxOccurs="unbounded" minOccurs="0" nillable="true">
                <xsd:simpleType>
                  <xsd:restriction base="dms:Choice">
                    <xsd:enumeration value="Lesson Plan"/>
                    <xsd:enumeration value="Presentation"/>
                    <xsd:enumeration value="Worksheet"/>
                    <xsd:enumeration value="Project"/>
                  </xsd:restriction>
                </xsd:simpleType>
              </xsd:element>
            </xsd:sequence>
          </xsd:extension>
        </xsd:complexContent>
      </xsd:complexType>
    </xsd:element>
    <xsd:element name="ResourceTopic" ma:index="24" nillable="true" ma:displayName="Resource Topic" ma:format="Dropdown" ma:internalName="ResourceTopic">
      <xsd:complexType>
        <xsd:complexContent>
          <xsd:extension base="dms:MultiChoice">
            <xsd:sequence>
              <xsd:element name="Value" maxOccurs="unbounded" minOccurs="0" nillable="true">
                <xsd:simpleType>
                  <xsd:restriction base="dms:Choice">
                    <xsd:enumeration value="Career Development/Awareness"/>
                    <xsd:enumeration value="Integrated Learning"/>
                    <xsd:enumeration value="Universal Foundational Skills"/>
                    <xsd:enumeration value="Career Specific"/>
                  </xsd:restriction>
                </xsd:simpleType>
              </xsd:element>
            </xsd:sequence>
          </xsd:extension>
        </xsd:complexContent>
      </xsd:complexType>
    </xsd:element>
    <xsd:element name="Audience" ma:index="25" nillable="true" ma:displayName="Audience" ma:format="Dropdown" ma:internalName="Audience">
      <xsd:simpleType>
        <xsd:restriction base="dms:Choice">
          <xsd:enumeration value="Middle School"/>
          <xsd:enumeration value="High School"/>
          <xsd:enumeration value="Both"/>
          <xsd:enumeration value="Adults (staff, board)"/>
        </xsd:restriction>
      </xsd:simpleType>
    </xsd:element>
    <xsd:element name="Region" ma:index="26" nillable="true" ma:displayName="Region" ma:format="Dropdown" ma:internalName="Region">
      <xsd:complexType>
        <xsd:complexContent>
          <xsd:extension base="dms:MultiChoice">
            <xsd:sequence>
              <xsd:element name="Value" maxOccurs="unbounded" minOccurs="0" nillable="true">
                <xsd:simpleType>
                  <xsd:restriction base="dms:Choice">
                    <xsd:enumeration value="Not Region Specific"/>
                    <xsd:enumeration value="Capital"/>
                    <xsd:enumeration value="Central"/>
                    <xsd:enumeration value="Finger Lakes"/>
                    <xsd:enumeration value="Hudson Valley"/>
                    <xsd:enumeration value="Long Island"/>
                    <xsd:enumeration value="Mohawk Valley"/>
                    <xsd:enumeration value="North Country"/>
                    <xsd:enumeration value="New York City"/>
                    <xsd:enumeration value="Southern Tier"/>
                    <xsd:enumeration value="Western Region"/>
                  </xsd:restriction>
                </xsd:simple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108dbb9-caae-4c0d-9133-6a25b88eb72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b1b2bf1b-a2b3-4d98-9eb0-3afb8aedabce}" ma:internalName="TaxCatchAll" ma:showField="CatchAllData" ma:web="3108dbb9-caae-4c0d-9133-6a25b88eb72e">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27"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108b31e-acdd-45f1-997a-68a0556f30f4">
      <Terms xmlns="http://schemas.microsoft.com/office/infopath/2007/PartnerControls"/>
    </lcf76f155ced4ddcb4097134ff3c332f>
    <TaxCatchAll xmlns="3108dbb9-caae-4c0d-9133-6a25b88eb72e" xsi:nil="true"/>
    <Region xmlns="b108b31e-acdd-45f1-997a-68a0556f30f4" xsi:nil="true"/>
    <ResourceTopic xmlns="b108b31e-acdd-45f1-997a-68a0556f30f4" xsi:nil="true"/>
    <ResourceType xmlns="b108b31e-acdd-45f1-997a-68a0556f30f4" xsi:nil="true"/>
    <Audience xmlns="b108b31e-acdd-45f1-997a-68a0556f30f4" xsi:nil="true"/>
  </documentManagement>
</p:properties>
</file>

<file path=customXml/itemProps1.xml><?xml version="1.0" encoding="utf-8"?>
<ds:datastoreItem xmlns:ds="http://schemas.openxmlformats.org/officeDocument/2006/customXml" ds:itemID="{7F9FA5A0-E815-4E70-8F5F-2C0A44C93D30}"/>
</file>

<file path=customXml/itemProps2.xml><?xml version="1.0" encoding="utf-8"?>
<ds:datastoreItem xmlns:ds="http://schemas.openxmlformats.org/officeDocument/2006/customXml" ds:itemID="{CA9FF184-D35A-4997-848F-9C40FFF6031B}"/>
</file>

<file path=customXml/itemProps3.xml><?xml version="1.0" encoding="utf-8"?>
<ds:datastoreItem xmlns:ds="http://schemas.openxmlformats.org/officeDocument/2006/customXml" ds:itemID="{A4F0CC20-5D63-4765-AB4A-CEFEC0AC6717}"/>
</file>

<file path=docProps/app.xml><?xml version="1.0" encoding="utf-8"?>
<Properties xmlns="http://schemas.openxmlformats.org/officeDocument/2006/extended-properties" xmlns:vt="http://schemas.openxmlformats.org/officeDocument/2006/docPropsVTypes">
  <TotalTime>0</TotalTime>
  <Words>509</Words>
  <Application>Microsoft Office PowerPoint</Application>
  <PresentationFormat>On-screen Show (16:9)</PresentationFormat>
  <Paragraphs>46</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Swiss</vt:lpstr>
      <vt:lpstr>Networking Using LinkedIn</vt:lpstr>
      <vt:lpstr>What is LinkedIn?</vt:lpstr>
      <vt:lpstr>PowerPoint Presentation</vt:lpstr>
      <vt:lpstr>Personal Accounts: </vt:lpstr>
      <vt:lpstr>Personal Accounts: </vt:lpstr>
      <vt:lpstr>I’m just a high school student - my future is really far off!   I don’t have to worry about my digital footprint now. </vt:lpstr>
      <vt:lpstr>FALSE!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Networking Using LinkedIn</dc:title>
  <cp:lastModifiedBy>Wallace-Eaton, Carolyn (LABOR)</cp:lastModifiedBy>
  <cp:revision>3</cp:revision>
  <dcterms:modified xsi:type="dcterms:W3CDTF">2023-08-02T13:30:13Z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0x0101005C5A40462222DF4B844ED570B26466BE</vt:lpwstr>
  </property>
</Properties>
</file>