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56" r:id="rId2"/>
    <p:sldId id="258" r:id="rId3"/>
    <p:sldId id="257" r:id="rId4"/>
    <p:sldId id="260" r:id="rId5"/>
    <p:sldId id="264" r:id="rId6"/>
    <p:sldId id="266" r:id="rId7"/>
    <p:sldId id="267" r:id="rId8"/>
    <p:sldId id="272" r:id="rId9"/>
    <p:sldId id="273" r:id="rId10"/>
    <p:sldId id="265" r:id="rId11"/>
    <p:sldId id="268" r:id="rId12"/>
    <p:sldId id="269" r:id="rId13"/>
    <p:sldId id="270" r:id="rId14"/>
    <p:sldId id="271" r:id="rId15"/>
    <p:sldId id="274" r:id="rId16"/>
    <p:sldId id="275" r:id="rId17"/>
    <p:sldId id="276" r:id="rId18"/>
    <p:sldId id="277" r:id="rId19"/>
    <p:sldId id="280" r:id="rId20"/>
    <p:sldId id="278" r:id="rId21"/>
    <p:sldId id="279" r:id="rId22"/>
    <p:sldId id="281" r:id="rId23"/>
    <p:sldId id="282" r:id="rId24"/>
    <p:sldId id="283" r:id="rId25"/>
    <p:sldId id="285" r:id="rId26"/>
    <p:sldId id="284" r:id="rId27"/>
    <p:sldId id="286" r:id="rId28"/>
    <p:sldId id="287" r:id="rId29"/>
    <p:sldId id="263"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rkin, Elisabeth (LABOR)" initials="LE(" lastIdx="1" clrIdx="0">
    <p:extLst>
      <p:ext uri="{19B8F6BF-5375-455C-9EA6-DF929625EA0E}">
        <p15:presenceInfo xmlns:p15="http://schemas.microsoft.com/office/powerpoint/2012/main" userId="S::Elisabeth.Larkin@labor.ny.gov::73e75f59-c316-4e77-9f1e-2aeecb7077a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64182" autoAdjust="0"/>
  </p:normalViewPr>
  <p:slideViewPr>
    <p:cSldViewPr snapToGrid="0">
      <p:cViewPr varScale="1">
        <p:scale>
          <a:sx n="46" d="100"/>
          <a:sy n="46" d="100"/>
        </p:scale>
        <p:origin x="1536" y="48"/>
      </p:cViewPr>
      <p:guideLst/>
    </p:cSldViewPr>
  </p:slideViewPr>
  <p:notesTextViewPr>
    <p:cViewPr>
      <p:scale>
        <a:sx n="1" d="1"/>
        <a:sy n="1" d="1"/>
      </p:scale>
      <p:origin x="0" y="0"/>
    </p:cViewPr>
  </p:notesTextViewPr>
  <p:notesViewPr>
    <p:cSldViewPr snapToGrid="0">
      <p:cViewPr varScale="1">
        <p:scale>
          <a:sx n="99" d="100"/>
          <a:sy n="99" d="100"/>
        </p:scale>
        <p:origin x="271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F735F80-D91B-4E07-AD13-30A0BC74BDE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C1EB9AE-60EB-48DE-B9B2-1324A445460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E808AD-8753-4A0B-914D-DC504DF1D628}" type="datetimeFigureOut">
              <a:rPr lang="en-US" smtClean="0"/>
              <a:t>3/18/2021</a:t>
            </a:fld>
            <a:endParaRPr lang="en-US"/>
          </a:p>
        </p:txBody>
      </p:sp>
      <p:sp>
        <p:nvSpPr>
          <p:cNvPr id="4" name="Footer Placeholder 3">
            <a:extLst>
              <a:ext uri="{FF2B5EF4-FFF2-40B4-BE49-F238E27FC236}">
                <a16:creationId xmlns:a16="http://schemas.microsoft.com/office/drawing/2014/main" id="{838FE6D1-FBC6-4DE2-A896-373A1B4FA31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D7633A9-C45D-442C-B124-C383D3243E1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E05D27F-3A21-436D-B9AE-E8D84A94DA6B}" type="slidenum">
              <a:rPr lang="en-US" smtClean="0"/>
              <a:t>‹#›</a:t>
            </a:fld>
            <a:endParaRPr lang="en-US"/>
          </a:p>
        </p:txBody>
      </p:sp>
    </p:spTree>
    <p:extLst>
      <p:ext uri="{BB962C8B-B14F-4D97-AF65-F5344CB8AC3E}">
        <p14:creationId xmlns:p14="http://schemas.microsoft.com/office/powerpoint/2010/main" val="10021967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4F9CAC-E521-41B4-A074-1F171DE65690}" type="datetimeFigureOut">
              <a:rPr lang="en-US" smtClean="0"/>
              <a:t>3/18/2021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BBB3CB-D3BF-423B-B7B0-7B7E7EE14964}" type="slidenum">
              <a:rPr lang="en-US" smtClean="0"/>
              <a:t>‹#›</a:t>
            </a:fld>
            <a:endParaRPr lang="en-US"/>
          </a:p>
        </p:txBody>
      </p:sp>
    </p:spTree>
    <p:extLst>
      <p:ext uri="{BB962C8B-B14F-4D97-AF65-F5344CB8AC3E}">
        <p14:creationId xmlns:p14="http://schemas.microsoft.com/office/powerpoint/2010/main" val="2957058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governor.ny.gov/executiveorder/26"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mailto:Eric.Denk@labor.ny.gov"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What is Language Access?</a:t>
            </a:r>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On October 6, 2011, Governor Cuomo issued </a:t>
            </a:r>
            <a:r>
              <a:rPr lang="en-US" sz="1200" kern="1200" dirty="0">
                <a:solidFill>
                  <a:schemeClr val="tx1"/>
                </a:solidFill>
                <a:effectLst/>
                <a:latin typeface="+mn-lt"/>
                <a:ea typeface="+mn-ea"/>
                <a:cs typeface="+mn-cs"/>
                <a:hlinkClick r:id="rId3" tooltip="Executive Order 26"/>
              </a:rPr>
              <a:t>Executive Order 26</a:t>
            </a:r>
            <a:r>
              <a:rPr lang="en-US" sz="1200" kern="1200" dirty="0">
                <a:solidFill>
                  <a:schemeClr val="tx1"/>
                </a:solidFill>
                <a:effectLst/>
                <a:latin typeface="+mn-lt"/>
                <a:ea typeface="+mn-ea"/>
                <a:cs typeface="+mn-cs"/>
              </a:rPr>
              <a:t>, which directed state agencies to provide language assistance services (translation and interpretation) to English Language Learners.</a:t>
            </a:r>
            <a:r>
              <a:rPr lang="en-US" sz="1200" kern="1200" baseline="0" dirty="0">
                <a:solidFill>
                  <a:schemeClr val="tx1"/>
                </a:solidFill>
                <a:effectLst/>
                <a:latin typeface="+mn-lt"/>
                <a:ea typeface="+mn-ea"/>
                <a:cs typeface="+mn-cs"/>
              </a:rPr>
              <a:t> English Language Learners</a:t>
            </a:r>
            <a:r>
              <a:rPr lang="en-US" sz="1200" kern="1200" dirty="0">
                <a:solidFill>
                  <a:schemeClr val="tx1"/>
                </a:solidFill>
                <a:effectLst/>
                <a:latin typeface="+mn-lt"/>
                <a:ea typeface="+mn-ea"/>
                <a:cs typeface="+mn-cs"/>
              </a:rPr>
              <a:t> are identified in a Language Access Plan developed by each agency.</a:t>
            </a:r>
          </a:p>
          <a:p>
            <a:pPr fontAlgn="base"/>
            <a:r>
              <a:rPr lang="en-US" sz="1200" kern="1200" dirty="0">
                <a:solidFill>
                  <a:schemeClr val="tx1"/>
                </a:solidFill>
                <a:effectLst/>
                <a:latin typeface="+mn-lt"/>
                <a:ea typeface="+mn-ea"/>
                <a:cs typeface="+mn-cs"/>
              </a:rPr>
              <a:t> </a:t>
            </a:r>
          </a:p>
          <a:p>
            <a:pPr fontAlgn="base"/>
            <a:r>
              <a:rPr lang="en-US" sz="1200" kern="1200" dirty="0">
                <a:solidFill>
                  <a:schemeClr val="tx1"/>
                </a:solidFill>
                <a:effectLst/>
                <a:latin typeface="+mn-lt"/>
                <a:ea typeface="+mn-ea"/>
                <a:cs typeface="+mn-cs"/>
              </a:rPr>
              <a:t>Under the Workforce Innovation and Opportunity Act (WIOA) signed into law in 2014, English Language Learners are identified as customers with a barrier to employment and should receive priority of service for individualized and training services. </a:t>
            </a:r>
          </a:p>
          <a:p>
            <a:endParaRPr lang="en-US" dirty="0"/>
          </a:p>
        </p:txBody>
      </p:sp>
      <p:sp>
        <p:nvSpPr>
          <p:cNvPr id="4" name="Slide Number Placeholder 3"/>
          <p:cNvSpPr>
            <a:spLocks noGrp="1"/>
          </p:cNvSpPr>
          <p:nvPr>
            <p:ph type="sldNum" sz="quarter" idx="5"/>
          </p:nvPr>
        </p:nvSpPr>
        <p:spPr/>
        <p:txBody>
          <a:bodyPr/>
          <a:lstStyle/>
          <a:p>
            <a:fld id="{0CBBB3CB-D3BF-423B-B7B0-7B7E7EE14964}" type="slidenum">
              <a:rPr lang="en-US" smtClean="0"/>
              <a:t>2</a:t>
            </a:fld>
            <a:endParaRPr lang="en-US"/>
          </a:p>
        </p:txBody>
      </p:sp>
    </p:spTree>
    <p:extLst>
      <p:ext uri="{BB962C8B-B14F-4D97-AF65-F5344CB8AC3E}">
        <p14:creationId xmlns:p14="http://schemas.microsoft.com/office/powerpoint/2010/main" val="638901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Using</a:t>
            </a:r>
            <a:r>
              <a:rPr lang="en-US" sz="1200" baseline="0" dirty="0"/>
              <a:t> a telephonic interpreter </a:t>
            </a:r>
            <a:r>
              <a:rPr lang="en-US" sz="1200" dirty="0"/>
              <a:t>offers speedy interpreting service in over 200 languages.</a:t>
            </a:r>
          </a:p>
          <a:p>
            <a:endParaRPr lang="en-US" sz="1200" b="1" kern="1200" baseline="0" dirty="0">
              <a:solidFill>
                <a:schemeClr val="tx1"/>
              </a:solidFill>
              <a:latin typeface="+mn-lt"/>
              <a:ea typeface="+mn-ea"/>
              <a:cs typeface="+mn-cs"/>
            </a:endParaRPr>
          </a:p>
          <a:p>
            <a:r>
              <a:rPr lang="en-US" sz="1200" b="1" kern="1200" baseline="0" dirty="0">
                <a:solidFill>
                  <a:schemeClr val="tx1"/>
                </a:solidFill>
                <a:latin typeface="+mn-lt"/>
                <a:ea typeface="+mn-ea"/>
                <a:cs typeface="+mn-cs"/>
              </a:rPr>
              <a:t>language interpretation services by telephone can be useful when non-English speaking customers visit a Career Center with questions or if a call is received from a non-English speaking customer. Staff may use the Language Identification Tool handout to initially respond to the non-English speaking customer. </a:t>
            </a:r>
          </a:p>
          <a:p>
            <a:endParaRPr lang="en-US" sz="1200" b="1" kern="1200" baseline="0" dirty="0">
              <a:solidFill>
                <a:schemeClr val="tx1"/>
              </a:solidFill>
              <a:latin typeface="+mn-lt"/>
              <a:ea typeface="+mn-ea"/>
              <a:cs typeface="+mn-cs"/>
            </a:endParaRPr>
          </a:p>
          <a:p>
            <a:r>
              <a:rPr lang="en-US" sz="1200" b="1" kern="1200" baseline="0" dirty="0">
                <a:solidFill>
                  <a:schemeClr val="tx1"/>
                </a:solidFill>
                <a:latin typeface="+mn-lt"/>
                <a:ea typeface="+mn-ea"/>
                <a:cs typeface="+mn-cs"/>
              </a:rPr>
              <a:t>All Career Center staff can contact Interpreting services directly.  This includes both DOL </a:t>
            </a:r>
            <a:r>
              <a:rPr lang="en-US" sz="1200" b="1" u="sng" kern="1200" baseline="0" dirty="0">
                <a:solidFill>
                  <a:schemeClr val="tx1"/>
                </a:solidFill>
                <a:latin typeface="+mn-lt"/>
                <a:ea typeface="+mn-ea"/>
                <a:cs typeface="+mn-cs"/>
              </a:rPr>
              <a:t>AND</a:t>
            </a:r>
            <a:r>
              <a:rPr lang="en-US" sz="1200" b="1" kern="1200" baseline="0" dirty="0">
                <a:solidFill>
                  <a:schemeClr val="tx1"/>
                </a:solidFill>
                <a:latin typeface="+mn-lt"/>
                <a:ea typeface="+mn-ea"/>
                <a:cs typeface="+mn-cs"/>
              </a:rPr>
              <a:t> non DOL staff.  Currently our telephonic vendor is Language Line Solutions.  As a best practice every staff person in the Career Center should have a Language Line Reference document on their desk. </a:t>
            </a:r>
            <a:r>
              <a:rPr lang="en-US" sz="1200" b="1" dirty="0"/>
              <a:t>Included on the Language Line document is an access code.  You will be required to provide these codes when calling the language line.</a:t>
            </a:r>
            <a:r>
              <a:rPr lang="en-US" sz="1200" b="1" kern="1200" baseline="0" dirty="0">
                <a:solidFill>
                  <a:schemeClr val="tx1"/>
                </a:solidFill>
                <a:latin typeface="+mn-lt"/>
                <a:ea typeface="+mn-ea"/>
                <a:cs typeface="+mn-cs"/>
              </a:rPr>
              <a:t> Each center also has</a:t>
            </a:r>
            <a:r>
              <a:rPr lang="en-US" sz="1200" b="1" kern="1200" dirty="0">
                <a:solidFill>
                  <a:schemeClr val="tx1"/>
                </a:solidFill>
                <a:latin typeface="+mn-lt"/>
                <a:ea typeface="+mn-ea"/>
                <a:cs typeface="+mn-cs"/>
              </a:rPr>
              <a:t> an assigned code.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Make</a:t>
            </a:r>
            <a:r>
              <a:rPr lang="en-US" sz="1200" b="1" kern="1200" baseline="0" dirty="0">
                <a:solidFill>
                  <a:schemeClr val="tx1"/>
                </a:solidFill>
                <a:latin typeface="+mn-lt"/>
                <a:ea typeface="+mn-ea"/>
                <a:cs typeface="+mn-cs"/>
              </a:rPr>
              <a:t> sure your language reference document has your local code filled in</a:t>
            </a:r>
            <a:r>
              <a:rPr lang="en-US" sz="1200" b="1" kern="1200" dirty="0">
                <a:solidFill>
                  <a:schemeClr val="tx1"/>
                </a:solidFill>
                <a:latin typeface="+mn-lt"/>
                <a:ea typeface="+mn-ea"/>
                <a:cs typeface="+mn-cs"/>
              </a:rPr>
              <a:t>. </a:t>
            </a:r>
            <a:r>
              <a:rPr lang="en-US" sz="1200" b="1" kern="1200" baseline="0" dirty="0">
                <a:solidFill>
                  <a:schemeClr val="tx1"/>
                </a:solidFill>
                <a:latin typeface="+mn-lt"/>
                <a:ea typeface="+mn-ea"/>
                <a:cs typeface="+mn-cs"/>
              </a:rPr>
              <a:t> </a:t>
            </a:r>
          </a:p>
          <a:p>
            <a:endParaRPr lang="en-US" sz="1200" b="1"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The codes help us with our central billing and tracking the language needs of centers. </a:t>
            </a:r>
            <a:endParaRPr lang="en-US" sz="1200" kern="1200" baseline="0" dirty="0">
              <a:solidFill>
                <a:schemeClr val="tx1"/>
              </a:solidFill>
              <a:latin typeface="+mn-lt"/>
              <a:ea typeface="+mn-ea"/>
              <a:cs typeface="+mn-cs"/>
            </a:endParaRPr>
          </a:p>
          <a:p>
            <a:endParaRPr lang="en-US" dirty="0"/>
          </a:p>
          <a:p>
            <a:endParaRPr lang="en-US" dirty="0"/>
          </a:p>
        </p:txBody>
      </p:sp>
      <p:sp>
        <p:nvSpPr>
          <p:cNvPr id="4" name="Slide Number Placeholder 3"/>
          <p:cNvSpPr>
            <a:spLocks noGrp="1"/>
          </p:cNvSpPr>
          <p:nvPr>
            <p:ph type="sldNum" sz="quarter" idx="5"/>
          </p:nvPr>
        </p:nvSpPr>
        <p:spPr/>
        <p:txBody>
          <a:bodyPr/>
          <a:lstStyle/>
          <a:p>
            <a:fld id="{0CBBB3CB-D3BF-423B-B7B0-7B7E7EE14964}" type="slidenum">
              <a:rPr lang="en-US" smtClean="0"/>
              <a:t>11</a:t>
            </a:fld>
            <a:endParaRPr lang="en-US"/>
          </a:p>
        </p:txBody>
      </p:sp>
    </p:spTree>
    <p:extLst>
      <p:ext uri="{BB962C8B-B14F-4D97-AF65-F5344CB8AC3E}">
        <p14:creationId xmlns:p14="http://schemas.microsoft.com/office/powerpoint/2010/main" val="887076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copy</a:t>
            </a:r>
            <a:r>
              <a:rPr lang="en-US" baseline="0" dirty="0"/>
              <a:t> of the Quick Reference Document that all staff should keep at their desk.</a:t>
            </a:r>
          </a:p>
          <a:p>
            <a:endParaRPr lang="en-US" baseline="0" dirty="0"/>
          </a:p>
          <a:p>
            <a:r>
              <a:rPr lang="en-US" baseline="0" dirty="0"/>
              <a:t>Remember to fill in the Access Code for your location.</a:t>
            </a:r>
            <a:endParaRPr lang="en-US" dirty="0"/>
          </a:p>
          <a:p>
            <a:endParaRPr lang="en-US" dirty="0"/>
          </a:p>
        </p:txBody>
      </p:sp>
      <p:sp>
        <p:nvSpPr>
          <p:cNvPr id="4" name="Slide Number Placeholder 3"/>
          <p:cNvSpPr>
            <a:spLocks noGrp="1"/>
          </p:cNvSpPr>
          <p:nvPr>
            <p:ph type="sldNum" sz="quarter" idx="5"/>
          </p:nvPr>
        </p:nvSpPr>
        <p:spPr/>
        <p:txBody>
          <a:bodyPr/>
          <a:lstStyle/>
          <a:p>
            <a:fld id="{0CBBB3CB-D3BF-423B-B7B0-7B7E7EE14964}" type="slidenum">
              <a:rPr lang="en-US" smtClean="0"/>
              <a:t>12</a:t>
            </a:fld>
            <a:endParaRPr lang="en-US"/>
          </a:p>
        </p:txBody>
      </p:sp>
    </p:spTree>
    <p:extLst>
      <p:ext uri="{BB962C8B-B14F-4D97-AF65-F5344CB8AC3E}">
        <p14:creationId xmlns:p14="http://schemas.microsoft.com/office/powerpoint/2010/main" val="41805976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t>When the interpretation starts,</a:t>
            </a:r>
            <a:r>
              <a:rPr lang="en-US" sz="1200" b="1" baseline="0" dirty="0"/>
              <a:t> make sure to speak </a:t>
            </a:r>
            <a:r>
              <a:rPr lang="en-US" sz="1200" b="1" dirty="0"/>
              <a:t>directly to your non-English speaking customer. The interpreter will then interpret your questions into the customer’s native language as well as the customer’s responses back to you.</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t>Say “End</a:t>
            </a:r>
            <a:r>
              <a:rPr lang="en-US" sz="1200" b="1" baseline="0" dirty="0"/>
              <a:t> of Call” to the interpreter when your call is completed. </a:t>
            </a:r>
            <a:r>
              <a:rPr lang="en-US" sz="1200" b="1" dirty="0"/>
              <a:t>(Your time will be automatically recorded by</a:t>
            </a:r>
            <a:r>
              <a:rPr lang="en-US" sz="1200" b="1" baseline="0" dirty="0"/>
              <a:t> the Language vendor</a:t>
            </a:r>
            <a:r>
              <a:rPr lang="en-US" sz="1200" b="1" dirty="0"/>
              <a:t>.) </a:t>
            </a:r>
            <a:endParaRPr lang="en-US" sz="1200" b="1"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baseline="0" dirty="0">
                <a:solidFill>
                  <a:schemeClr val="tx1"/>
                </a:solidFill>
              </a:rPr>
              <a:t>Vendors will send an invoice to DOLs Accounts Payable unit.  </a:t>
            </a:r>
            <a:r>
              <a:rPr lang="en-US" sz="1200" b="1" kern="1200" baseline="0" dirty="0">
                <a:solidFill>
                  <a:schemeClr val="tx1"/>
                </a:solidFill>
                <a:latin typeface="+mn-lt"/>
                <a:ea typeface="+mn-ea"/>
                <a:cs typeface="+mn-cs"/>
              </a:rPr>
              <a:t>No additional procurement is required. </a:t>
            </a:r>
            <a:r>
              <a:rPr lang="en-US" sz="1200" b="1" baseline="0" dirty="0">
                <a:solidFill>
                  <a:schemeClr val="tx1"/>
                </a:solidFill>
              </a:rPr>
              <a:t> The DEWS BEWO unit will </a:t>
            </a:r>
            <a:r>
              <a:rPr lang="en-US" sz="1200" b="1" dirty="0">
                <a:solidFill>
                  <a:schemeClr val="tx1"/>
                </a:solidFill>
              </a:rPr>
              <a:t>verify that services were received.  </a:t>
            </a:r>
            <a:r>
              <a:rPr lang="en-US" sz="1200" b="1" kern="1200" baseline="0" dirty="0">
                <a:solidFill>
                  <a:schemeClr val="tx1"/>
                </a:solidFill>
                <a:latin typeface="+mn-lt"/>
                <a:ea typeface="+mn-ea"/>
                <a:cs typeface="+mn-cs"/>
              </a:rPr>
              <a:t>If the customer has an OSOS record the appropriate corresponding activity must be recorded.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baseline="0" dirty="0">
                <a:solidFill>
                  <a:schemeClr val="tx1"/>
                </a:solidFill>
                <a:latin typeface="+mn-lt"/>
                <a:ea typeface="+mn-ea"/>
                <a:cs typeface="+mn-cs"/>
              </a:rPr>
              <a:t>One of my main functions in providing Language Access Support is to review these invoices and bills and compare them to the customers’ OSOS Records to ensure that Language Access Services were provided to the customer.</a:t>
            </a:r>
          </a:p>
          <a:p>
            <a:endParaRPr lang="en-US" dirty="0"/>
          </a:p>
          <a:p>
            <a:endParaRPr lang="en-US" dirty="0"/>
          </a:p>
        </p:txBody>
      </p:sp>
      <p:sp>
        <p:nvSpPr>
          <p:cNvPr id="4" name="Slide Number Placeholder 3"/>
          <p:cNvSpPr>
            <a:spLocks noGrp="1"/>
          </p:cNvSpPr>
          <p:nvPr>
            <p:ph type="sldNum" sz="quarter" idx="5"/>
          </p:nvPr>
        </p:nvSpPr>
        <p:spPr/>
        <p:txBody>
          <a:bodyPr/>
          <a:lstStyle/>
          <a:p>
            <a:fld id="{0CBBB3CB-D3BF-423B-B7B0-7B7E7EE14964}" type="slidenum">
              <a:rPr lang="en-US" smtClean="0"/>
              <a:t>13</a:t>
            </a:fld>
            <a:endParaRPr lang="en-US"/>
          </a:p>
        </p:txBody>
      </p:sp>
    </p:spTree>
    <p:extLst>
      <p:ext uri="{BB962C8B-B14F-4D97-AF65-F5344CB8AC3E}">
        <p14:creationId xmlns:p14="http://schemas.microsoft.com/office/powerpoint/2010/main" val="2198274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When connecting with</a:t>
            </a:r>
            <a:r>
              <a:rPr lang="en-US" sz="1200" baseline="0" dirty="0"/>
              <a:t> the telephonic interpreter, a</a:t>
            </a:r>
            <a:r>
              <a:rPr lang="en-US" sz="1200" dirty="0"/>
              <a:t>t the beginning of a</a:t>
            </a:r>
            <a:r>
              <a:rPr lang="en-US" sz="1200" baseline="0" dirty="0"/>
              <a:t> </a:t>
            </a:r>
            <a:r>
              <a:rPr lang="en-US" sz="1200" dirty="0"/>
              <a:t>call, briefly tell the interpreter the nature of the call.  Provide specific instructions of what needs to be done or obtained.</a:t>
            </a:r>
          </a:p>
          <a:p>
            <a:r>
              <a:rPr lang="en-US" sz="1200" dirty="0"/>
              <a:t>Speak directly to the customer, not the interpreter and pause at the end of a complete thought.</a:t>
            </a:r>
          </a:p>
          <a:p>
            <a:r>
              <a:rPr lang="en-US" sz="1200" dirty="0"/>
              <a:t>Speak naturally not</a:t>
            </a:r>
            <a:r>
              <a:rPr lang="en-US" sz="1200" baseline="0" dirty="0"/>
              <a:t> louder</a:t>
            </a:r>
          </a:p>
          <a:p>
            <a:r>
              <a:rPr lang="en-US" sz="1200" baseline="0" dirty="0"/>
              <a:t>Ask the customer if they understand</a:t>
            </a:r>
          </a:p>
          <a:p>
            <a:r>
              <a:rPr lang="en-US" sz="1200" baseline="0" dirty="0"/>
              <a:t>Do not ask for the interpreters opinion</a:t>
            </a:r>
          </a:p>
          <a:p>
            <a:r>
              <a:rPr lang="en-US" sz="1200" baseline="0" dirty="0"/>
              <a:t>Everything you say will be interpreted so be sure to avoid jargon or technical terms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CBBB3CB-D3BF-423B-B7B0-7B7E7EE14964}" type="slidenum">
              <a:rPr lang="en-US" smtClean="0"/>
              <a:t>14</a:t>
            </a:fld>
            <a:endParaRPr lang="en-US"/>
          </a:p>
        </p:txBody>
      </p:sp>
    </p:spTree>
    <p:extLst>
      <p:ext uri="{BB962C8B-B14F-4D97-AF65-F5344CB8AC3E}">
        <p14:creationId xmlns:p14="http://schemas.microsoft.com/office/powerpoint/2010/main" val="28754319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Make sure you know your systems capacity when working with a customer that will need language interpreting services. Speaker/microphone?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Remember that interpreted communication normally takes twice as long as communication in the same language so please be patient.</a:t>
            </a:r>
          </a:p>
          <a:p>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It is normal for interpreters to require clarification of unfamiliar terms occasionally. If your interpreter asks you to define a term, try to rephrase it in other words. The interpreter may have to ask the customer to clarify terms as well, but will let you know before addressing the customer in their</a:t>
            </a:r>
            <a:r>
              <a:rPr lang="en-US" sz="1200" baseline="0" dirty="0"/>
              <a:t> </a:t>
            </a:r>
            <a:r>
              <a:rPr lang="en-US" sz="1200" dirty="0"/>
              <a:t>language.</a:t>
            </a:r>
          </a:p>
          <a:p>
            <a:endParaRPr lang="en-US" dirty="0"/>
          </a:p>
          <a:p>
            <a:endParaRPr lang="en-US" dirty="0"/>
          </a:p>
        </p:txBody>
      </p:sp>
      <p:sp>
        <p:nvSpPr>
          <p:cNvPr id="4" name="Slide Number Placeholder 3"/>
          <p:cNvSpPr>
            <a:spLocks noGrp="1"/>
          </p:cNvSpPr>
          <p:nvPr>
            <p:ph type="sldNum" sz="quarter" idx="5"/>
          </p:nvPr>
        </p:nvSpPr>
        <p:spPr/>
        <p:txBody>
          <a:bodyPr/>
          <a:lstStyle/>
          <a:p>
            <a:fld id="{0CBBB3CB-D3BF-423B-B7B0-7B7E7EE14964}" type="slidenum">
              <a:rPr lang="en-US" smtClean="0"/>
              <a:t>15</a:t>
            </a:fld>
            <a:endParaRPr lang="en-US"/>
          </a:p>
        </p:txBody>
      </p:sp>
    </p:spTree>
    <p:extLst>
      <p:ext uri="{BB962C8B-B14F-4D97-AF65-F5344CB8AC3E}">
        <p14:creationId xmlns:p14="http://schemas.microsoft.com/office/powerpoint/2010/main" val="20613581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mn-lt"/>
                <a:ea typeface="+mn-ea"/>
                <a:cs typeface="+mn-cs"/>
              </a:rPr>
              <a:t>When making a future appointment for a customer to provide next step services, an in-person interpreter may be the most beneficial way to deliver quality services. </a:t>
            </a:r>
          </a:p>
          <a:p>
            <a:endParaRPr lang="en-US" sz="1200" b="1" dirty="0"/>
          </a:p>
          <a:p>
            <a:r>
              <a:rPr lang="en-US" sz="1200" b="1" dirty="0"/>
              <a:t>If you have lead time, arrange for an on-site interpreter to assist non-English speaking customers to participate in Career Center services, whether  for mandatory or</a:t>
            </a:r>
            <a:r>
              <a:rPr lang="en-US" sz="1200" b="1" baseline="0" dirty="0"/>
              <a:t> optional appointments and </a:t>
            </a:r>
            <a:r>
              <a:rPr lang="en-US" sz="1200" b="1" dirty="0"/>
              <a:t>workshops.  Some examples include</a:t>
            </a:r>
            <a:r>
              <a:rPr lang="en-US" sz="1200" b="1" baseline="0" dirty="0"/>
              <a:t> -</a:t>
            </a:r>
            <a:r>
              <a:rPr lang="en-US" sz="1200" b="1" dirty="0"/>
              <a:t> job search or résumé preparation</a:t>
            </a:r>
            <a:r>
              <a:rPr lang="en-US" sz="1200" b="1" baseline="0" dirty="0"/>
              <a:t> or</a:t>
            </a:r>
            <a:r>
              <a:rPr lang="en-US" sz="1200" b="1" dirty="0"/>
              <a:t> career</a:t>
            </a:r>
            <a:r>
              <a:rPr lang="en-US" sz="1200" b="1" baseline="0" dirty="0"/>
              <a:t> counseling, rapid response services, </a:t>
            </a:r>
            <a:r>
              <a:rPr lang="en-US" sz="1200" b="1" baseline="0" dirty="0" err="1"/>
              <a:t>etc</a:t>
            </a:r>
            <a:endParaRPr lang="en-US" sz="1200" b="1" dirty="0"/>
          </a:p>
          <a:p>
            <a:endParaRPr lang="en-US" sz="1200" b="1" kern="1200" baseline="0" dirty="0">
              <a:solidFill>
                <a:schemeClr val="tx1"/>
              </a:solidFill>
              <a:latin typeface="+mn-lt"/>
              <a:ea typeface="+mn-ea"/>
              <a:cs typeface="+mn-cs"/>
            </a:endParaRPr>
          </a:p>
          <a:p>
            <a:r>
              <a:rPr lang="en-US" sz="1200" b="1" dirty="0"/>
              <a:t>Career Center staff can contact the vendor</a:t>
            </a:r>
            <a:r>
              <a:rPr lang="en-US" sz="1200" b="1" baseline="0" dirty="0"/>
              <a:t> </a:t>
            </a:r>
            <a:r>
              <a:rPr lang="en-US" sz="1200" b="1" dirty="0"/>
              <a:t>directly to arrange for services. The vendor </a:t>
            </a:r>
            <a:r>
              <a:rPr lang="en-US" sz="1200" b="1" baseline="0" dirty="0"/>
              <a:t>will ask for the PO- Purchase Order or account number and the customers name and OSOS ID number.</a:t>
            </a:r>
            <a:r>
              <a:rPr lang="en-US" sz="1200" baseline="0" dirty="0"/>
              <a:t>   </a:t>
            </a:r>
            <a:endParaRPr lang="en-US" sz="1200" kern="1200" baseline="0" dirty="0">
              <a:solidFill>
                <a:schemeClr val="tx1"/>
              </a:solidFill>
              <a:latin typeface="+mn-lt"/>
              <a:ea typeface="+mn-ea"/>
              <a:cs typeface="+mn-cs"/>
            </a:endParaRPr>
          </a:p>
          <a:p>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latin typeface="+mn-lt"/>
              <a:ea typeface="+mn-ea"/>
              <a:cs typeface="+mn-cs"/>
            </a:endParaRPr>
          </a:p>
          <a:p>
            <a:endParaRPr lang="en-US" dirty="0"/>
          </a:p>
          <a:p>
            <a:endParaRPr lang="en-US" dirty="0"/>
          </a:p>
        </p:txBody>
      </p:sp>
      <p:sp>
        <p:nvSpPr>
          <p:cNvPr id="4" name="Slide Number Placeholder 3"/>
          <p:cNvSpPr>
            <a:spLocks noGrp="1"/>
          </p:cNvSpPr>
          <p:nvPr>
            <p:ph type="sldNum" sz="quarter" idx="5"/>
          </p:nvPr>
        </p:nvSpPr>
        <p:spPr/>
        <p:txBody>
          <a:bodyPr/>
          <a:lstStyle/>
          <a:p>
            <a:fld id="{0CBBB3CB-D3BF-423B-B7B0-7B7E7EE14964}" type="slidenum">
              <a:rPr lang="en-US" smtClean="0"/>
              <a:t>16</a:t>
            </a:fld>
            <a:endParaRPr lang="en-US"/>
          </a:p>
        </p:txBody>
      </p:sp>
    </p:spTree>
    <p:extLst>
      <p:ext uri="{BB962C8B-B14F-4D97-AF65-F5344CB8AC3E}">
        <p14:creationId xmlns:p14="http://schemas.microsoft.com/office/powerpoint/2010/main" val="11211585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0" kern="1200" dirty="0">
                <a:solidFill>
                  <a:schemeClr val="tx1"/>
                </a:solidFill>
                <a:latin typeface="+mn-lt"/>
                <a:ea typeface="+mn-ea"/>
                <a:cs typeface="+mn-cs"/>
              </a:rPr>
              <a:t>First I am going to explain what is NOT the role of</a:t>
            </a:r>
            <a:r>
              <a:rPr lang="en-US" sz="1200" b="0" kern="1200" baseline="0" dirty="0">
                <a:solidFill>
                  <a:schemeClr val="tx1"/>
                </a:solidFill>
                <a:latin typeface="+mn-lt"/>
                <a:ea typeface="+mn-ea"/>
                <a:cs typeface="+mn-cs"/>
              </a:rPr>
              <a:t> the interpreter.</a:t>
            </a:r>
          </a:p>
          <a:p>
            <a:pPr lvl="0"/>
            <a:endParaRPr lang="en-US" sz="1200" b="0" kern="1200" dirty="0">
              <a:solidFill>
                <a:schemeClr val="tx1"/>
              </a:solidFill>
              <a:latin typeface="+mn-lt"/>
              <a:ea typeface="+mn-ea"/>
              <a:cs typeface="+mn-cs"/>
            </a:endParaRPr>
          </a:p>
          <a:p>
            <a:pPr lvl="0"/>
            <a:r>
              <a:rPr lang="en-US" sz="1200" b="0" kern="1200" dirty="0">
                <a:solidFill>
                  <a:schemeClr val="tx1"/>
                </a:solidFill>
                <a:latin typeface="+mn-lt"/>
                <a:ea typeface="+mn-ea"/>
                <a:cs typeface="+mn-cs"/>
              </a:rPr>
              <a:t>It is </a:t>
            </a:r>
            <a:r>
              <a:rPr lang="en-US" sz="1200" b="0" i="1" kern="1200" dirty="0">
                <a:solidFill>
                  <a:schemeClr val="tx1"/>
                </a:solidFill>
                <a:latin typeface="+mn-lt"/>
                <a:ea typeface="+mn-ea"/>
                <a:cs typeface="+mn-cs"/>
              </a:rPr>
              <a:t>not</a:t>
            </a:r>
            <a:r>
              <a:rPr lang="en-US" sz="1200" b="0" kern="1200" dirty="0">
                <a:solidFill>
                  <a:schemeClr val="tx1"/>
                </a:solidFill>
                <a:latin typeface="+mn-lt"/>
                <a:ea typeface="+mn-ea"/>
                <a:cs typeface="+mn-cs"/>
              </a:rPr>
              <a:t> the job of the interpreter to make sure that the non-English speaker understands.</a:t>
            </a:r>
            <a:endParaRPr lang="en-US" sz="1200" b="1"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The interpreter </a:t>
            </a:r>
            <a:r>
              <a:rPr lang="en-US" sz="1200" b="1" i="1" kern="1200" dirty="0">
                <a:solidFill>
                  <a:schemeClr val="tx1"/>
                </a:solidFill>
                <a:latin typeface="+mn-lt"/>
                <a:ea typeface="+mn-ea"/>
                <a:cs typeface="+mn-cs"/>
              </a:rPr>
              <a:t>may not</a:t>
            </a:r>
            <a:r>
              <a:rPr lang="en-US" sz="1200" kern="1200" dirty="0">
                <a:solidFill>
                  <a:schemeClr val="tx1"/>
                </a:solidFill>
                <a:latin typeface="+mn-lt"/>
                <a:ea typeface="+mn-ea"/>
                <a:cs typeface="+mn-cs"/>
              </a:rPr>
              <a:t> change the level of the language to allow the customer to understand what is being said.</a:t>
            </a:r>
          </a:p>
          <a:p>
            <a:pPr lvl="0"/>
            <a:r>
              <a:rPr lang="en-US" sz="1200" kern="1200" dirty="0">
                <a:solidFill>
                  <a:schemeClr val="tx1"/>
                </a:solidFill>
                <a:latin typeface="+mn-lt"/>
                <a:ea typeface="+mn-ea"/>
                <a:cs typeface="+mn-cs"/>
              </a:rPr>
              <a:t>The interpreter is </a:t>
            </a:r>
            <a:r>
              <a:rPr lang="en-US" sz="1200" b="1" i="1" kern="1200" dirty="0">
                <a:solidFill>
                  <a:schemeClr val="tx1"/>
                </a:solidFill>
                <a:latin typeface="+mn-lt"/>
                <a:ea typeface="+mn-ea"/>
                <a:cs typeface="+mn-cs"/>
              </a:rPr>
              <a:t>not</a:t>
            </a:r>
            <a:r>
              <a:rPr lang="en-US" sz="1200" kern="1200" dirty="0">
                <a:solidFill>
                  <a:schemeClr val="tx1"/>
                </a:solidFill>
                <a:latin typeface="+mn-lt"/>
                <a:ea typeface="+mn-ea"/>
                <a:cs typeface="+mn-cs"/>
              </a:rPr>
              <a:t> an advocate for the customer and should </a:t>
            </a:r>
            <a:r>
              <a:rPr lang="en-US" sz="1200" i="1" kern="1200" dirty="0">
                <a:solidFill>
                  <a:schemeClr val="tx1"/>
                </a:solidFill>
                <a:latin typeface="+mn-lt"/>
                <a:ea typeface="+mn-ea"/>
                <a:cs typeface="+mn-cs"/>
              </a:rPr>
              <a:t>not</a:t>
            </a:r>
            <a:r>
              <a:rPr lang="en-US" sz="1200" kern="1200" dirty="0">
                <a:solidFill>
                  <a:schemeClr val="tx1"/>
                </a:solidFill>
                <a:latin typeface="+mn-lt"/>
                <a:ea typeface="+mn-ea"/>
                <a:cs typeface="+mn-cs"/>
              </a:rPr>
              <a:t> try to "help" the customer. The interpreter is doing a service just by serving as a conduit for communication.  </a:t>
            </a:r>
          </a:p>
          <a:p>
            <a:pPr lvl="0"/>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The interpreter must maintain the same level of language as the staff and the jobseeker regardless of whether or not the customer and/or the staff are knowledgeable of that language being utilized.</a:t>
            </a:r>
          </a:p>
          <a:p>
            <a:pPr lvl="0"/>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Interpreters </a:t>
            </a:r>
            <a:r>
              <a:rPr lang="en-US" sz="1200" b="1" i="1" kern="1200" dirty="0">
                <a:solidFill>
                  <a:schemeClr val="tx1"/>
                </a:solidFill>
                <a:latin typeface="+mn-lt"/>
                <a:ea typeface="+mn-ea"/>
                <a:cs typeface="+mn-cs"/>
              </a:rPr>
              <a:t>may not</a:t>
            </a:r>
            <a:r>
              <a:rPr lang="en-US" sz="1200" kern="1200" dirty="0">
                <a:solidFill>
                  <a:schemeClr val="tx1"/>
                </a:solidFill>
                <a:latin typeface="+mn-lt"/>
                <a:ea typeface="+mn-ea"/>
                <a:cs typeface="+mn-cs"/>
              </a:rPr>
              <a:t> give any legal or medical advice for any reason.</a:t>
            </a:r>
          </a:p>
          <a:p>
            <a:pPr lvl="0"/>
            <a:r>
              <a:rPr lang="en-US" sz="1200" kern="1200" dirty="0">
                <a:solidFill>
                  <a:schemeClr val="tx1"/>
                </a:solidFill>
                <a:latin typeface="+mn-lt"/>
                <a:ea typeface="+mn-ea"/>
                <a:cs typeface="+mn-cs"/>
              </a:rPr>
              <a:t>Interpreters </a:t>
            </a:r>
            <a:r>
              <a:rPr lang="en-US" sz="1200" b="1" i="1" kern="1200" dirty="0">
                <a:solidFill>
                  <a:schemeClr val="tx1"/>
                </a:solidFill>
                <a:latin typeface="+mn-lt"/>
                <a:ea typeface="+mn-ea"/>
                <a:cs typeface="+mn-cs"/>
              </a:rPr>
              <a:t>should not</a:t>
            </a:r>
            <a:r>
              <a:rPr lang="en-US" sz="1200" kern="1200" dirty="0">
                <a:solidFill>
                  <a:schemeClr val="tx1"/>
                </a:solidFill>
                <a:latin typeface="+mn-lt"/>
                <a:ea typeface="+mn-ea"/>
                <a:cs typeface="+mn-cs"/>
              </a:rPr>
              <a:t> communicate with the customer other than to relay what the Career Center staff say or what the customer wants to say. </a:t>
            </a:r>
          </a:p>
          <a:p>
            <a:endParaRPr lang="en-US" dirty="0"/>
          </a:p>
        </p:txBody>
      </p:sp>
      <p:sp>
        <p:nvSpPr>
          <p:cNvPr id="4" name="Slide Number Placeholder 3"/>
          <p:cNvSpPr>
            <a:spLocks noGrp="1"/>
          </p:cNvSpPr>
          <p:nvPr>
            <p:ph type="sldNum" sz="quarter" idx="5"/>
          </p:nvPr>
        </p:nvSpPr>
        <p:spPr/>
        <p:txBody>
          <a:bodyPr/>
          <a:lstStyle/>
          <a:p>
            <a:fld id="{0CBBB3CB-D3BF-423B-B7B0-7B7E7EE14964}" type="slidenum">
              <a:rPr lang="en-US" smtClean="0"/>
              <a:t>17</a:t>
            </a:fld>
            <a:endParaRPr lang="en-US"/>
          </a:p>
        </p:txBody>
      </p:sp>
    </p:spTree>
    <p:extLst>
      <p:ext uri="{BB962C8B-B14F-4D97-AF65-F5344CB8AC3E}">
        <p14:creationId xmlns:p14="http://schemas.microsoft.com/office/powerpoint/2010/main" val="33927220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latin typeface="+mn-lt"/>
                <a:ea typeface="+mn-ea"/>
                <a:cs typeface="+mn-cs"/>
              </a:rPr>
              <a:t>Before the assignment begins, the interpreter should be clear about explaining his or her role during the assignment to the non-English speaker and staff</a:t>
            </a:r>
          </a:p>
          <a:p>
            <a:pPr lvl="0"/>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The interpreter should refer to himself or herself as “the interpreter” and for the sake of professionalism remain neutral as a third party entity (e.g., “the interpreter requests that the Counselor restate the question”)</a:t>
            </a:r>
          </a:p>
          <a:p>
            <a:pPr lvl="0"/>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The interpreter should be as unobtrusive as possible. During the service the interpreter should only speak in response to questions and comments from the staff person or other relevant parties.  The interpreters role is to interpret as clearly as possible a word for word account of everything that is spoken in any oral exchange.</a:t>
            </a:r>
          </a:p>
          <a:p>
            <a:pPr lvl="0"/>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The interpreter should be prepared for each assignment with a pad of notepaper, a pen or pencil and a decent dictionary for reference (just in case).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 It is the interpreter’s job to interpret every word from all parties – the general meaning of each statement is not sufficient or acceptable.  </a:t>
            </a:r>
          </a:p>
          <a:p>
            <a:pPr lvl="0"/>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The interpreter should remain as impartial and objective as possible.  Engaging in outside conversation with customers and/or others is not appropriate during the contracted interpreting meeting time.  It is the responsibility of the interpreter to relate all statements – all the time without becoming personally and/or emotionally involved.</a:t>
            </a:r>
          </a:p>
          <a:p>
            <a:endParaRPr lang="en-US" dirty="0"/>
          </a:p>
          <a:p>
            <a:r>
              <a:rPr lang="en-US" dirty="0"/>
              <a:t>Confidentiality is always assumed.</a:t>
            </a:r>
          </a:p>
          <a:p>
            <a:endParaRPr lang="en-US" dirty="0"/>
          </a:p>
        </p:txBody>
      </p:sp>
      <p:sp>
        <p:nvSpPr>
          <p:cNvPr id="4" name="Slide Number Placeholder 3"/>
          <p:cNvSpPr>
            <a:spLocks noGrp="1"/>
          </p:cNvSpPr>
          <p:nvPr>
            <p:ph type="sldNum" sz="quarter" idx="5"/>
          </p:nvPr>
        </p:nvSpPr>
        <p:spPr/>
        <p:txBody>
          <a:bodyPr/>
          <a:lstStyle/>
          <a:p>
            <a:fld id="{0CBBB3CB-D3BF-423B-B7B0-7B7E7EE14964}" type="slidenum">
              <a:rPr lang="en-US" smtClean="0"/>
              <a:t>18</a:t>
            </a:fld>
            <a:endParaRPr lang="en-US"/>
          </a:p>
        </p:txBody>
      </p:sp>
    </p:spTree>
    <p:extLst>
      <p:ext uri="{BB962C8B-B14F-4D97-AF65-F5344CB8AC3E}">
        <p14:creationId xmlns:p14="http://schemas.microsoft.com/office/powerpoint/2010/main" val="31480212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These are the top languages</a:t>
            </a:r>
            <a:r>
              <a:rPr lang="en-US" sz="1200" b="1" baseline="0" dirty="0"/>
              <a:t> used across New York State.  You can see they are concentrated in the counties listed on your screen however there are pockets of diverse communities through out the entire state.  </a:t>
            </a:r>
            <a:endParaRPr lang="en-US" sz="1200" b="1" dirty="0"/>
          </a:p>
          <a:p>
            <a:endParaRPr lang="en-US" dirty="0"/>
          </a:p>
        </p:txBody>
      </p:sp>
      <p:sp>
        <p:nvSpPr>
          <p:cNvPr id="4" name="Slide Number Placeholder 3"/>
          <p:cNvSpPr>
            <a:spLocks noGrp="1"/>
          </p:cNvSpPr>
          <p:nvPr>
            <p:ph type="sldNum" sz="quarter" idx="5"/>
          </p:nvPr>
        </p:nvSpPr>
        <p:spPr/>
        <p:txBody>
          <a:bodyPr/>
          <a:lstStyle/>
          <a:p>
            <a:fld id="{0CBBB3CB-D3BF-423B-B7B0-7B7E7EE14964}" type="slidenum">
              <a:rPr lang="en-US" smtClean="0"/>
              <a:t>19</a:t>
            </a:fld>
            <a:endParaRPr lang="en-US"/>
          </a:p>
        </p:txBody>
      </p:sp>
    </p:spTree>
    <p:extLst>
      <p:ext uri="{BB962C8B-B14F-4D97-AF65-F5344CB8AC3E}">
        <p14:creationId xmlns:p14="http://schemas.microsoft.com/office/powerpoint/2010/main" val="3174496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Even though these areas have the highest concentration of English Language Learners, a non-English speaker can come into any Career Center at any time so it is very important</a:t>
            </a:r>
            <a:r>
              <a:rPr lang="en-US" baseline="0" dirty="0"/>
              <a:t> that ALL staff know how to use the Language Access Services.</a:t>
            </a:r>
            <a:endParaRPr lang="en-US" dirty="0"/>
          </a:p>
          <a:p>
            <a:endParaRPr lang="en-US" dirty="0"/>
          </a:p>
        </p:txBody>
      </p:sp>
      <p:sp>
        <p:nvSpPr>
          <p:cNvPr id="4" name="Slide Number Placeholder 3"/>
          <p:cNvSpPr>
            <a:spLocks noGrp="1"/>
          </p:cNvSpPr>
          <p:nvPr>
            <p:ph type="sldNum" sz="quarter" idx="5"/>
          </p:nvPr>
        </p:nvSpPr>
        <p:spPr/>
        <p:txBody>
          <a:bodyPr/>
          <a:lstStyle/>
          <a:p>
            <a:fld id="{0CBBB3CB-D3BF-423B-B7B0-7B7E7EE14964}" type="slidenum">
              <a:rPr lang="en-US" smtClean="0"/>
              <a:t>20</a:t>
            </a:fld>
            <a:endParaRPr lang="en-US"/>
          </a:p>
        </p:txBody>
      </p:sp>
    </p:spTree>
    <p:extLst>
      <p:ext uri="{BB962C8B-B14F-4D97-AF65-F5344CB8AC3E}">
        <p14:creationId xmlns:p14="http://schemas.microsoft.com/office/powerpoint/2010/main" val="1436360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What is the difference between Interpretation versus translation?</a:t>
            </a:r>
          </a:p>
          <a:p>
            <a:pPr fontAlgn="base"/>
            <a:r>
              <a:rPr lang="en-US" sz="1200" kern="1200" dirty="0">
                <a:solidFill>
                  <a:schemeClr val="tx1"/>
                </a:solidFill>
                <a:effectLst/>
                <a:latin typeface="+mn-lt"/>
                <a:ea typeface="+mn-ea"/>
                <a:cs typeface="+mn-cs"/>
              </a:rPr>
              <a:t>Interpretation is spoken language</a:t>
            </a:r>
            <a:r>
              <a:rPr lang="en-US" sz="1200" kern="1200" baseline="0" dirty="0">
                <a:solidFill>
                  <a:schemeClr val="tx1"/>
                </a:solidFill>
                <a:effectLst/>
                <a:latin typeface="+mn-lt"/>
                <a:ea typeface="+mn-ea"/>
                <a:cs typeface="+mn-cs"/>
              </a:rPr>
              <a:t> while </a:t>
            </a:r>
            <a:r>
              <a:rPr lang="en-US" sz="1200" kern="1200" dirty="0">
                <a:solidFill>
                  <a:schemeClr val="tx1"/>
                </a:solidFill>
                <a:effectLst/>
                <a:latin typeface="+mn-lt"/>
                <a:ea typeface="+mn-ea"/>
                <a:cs typeface="+mn-cs"/>
              </a:rPr>
              <a:t>translation is written.  </a:t>
            </a:r>
          </a:p>
          <a:p>
            <a:pPr fontAlgn="base"/>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According to directives, agencies should provide an interpreter for any language needed. This service is primarily provided by phone. Agencies are also required to translate select vital documents into specific languages. The identified languages are those that agencies identify in their plans as the most widely used by English Language Learners who access their services.</a:t>
            </a:r>
          </a:p>
          <a:p>
            <a:endParaRPr lang="en-US" dirty="0"/>
          </a:p>
        </p:txBody>
      </p:sp>
      <p:sp>
        <p:nvSpPr>
          <p:cNvPr id="4" name="Slide Number Placeholder 3"/>
          <p:cNvSpPr>
            <a:spLocks noGrp="1"/>
          </p:cNvSpPr>
          <p:nvPr>
            <p:ph type="sldNum" sz="quarter" idx="5"/>
          </p:nvPr>
        </p:nvSpPr>
        <p:spPr/>
        <p:txBody>
          <a:bodyPr/>
          <a:lstStyle/>
          <a:p>
            <a:fld id="{0CBBB3CB-D3BF-423B-B7B0-7B7E7EE14964}" type="slidenum">
              <a:rPr lang="en-US" smtClean="0"/>
              <a:t>3</a:t>
            </a:fld>
            <a:endParaRPr lang="en-US"/>
          </a:p>
        </p:txBody>
      </p:sp>
    </p:spTree>
    <p:extLst>
      <p:ext uri="{BB962C8B-B14F-4D97-AF65-F5344CB8AC3E}">
        <p14:creationId xmlns:p14="http://schemas.microsoft.com/office/powerpoint/2010/main" val="16221006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scheduling a sign language interpreter, it is</a:t>
            </a:r>
            <a:r>
              <a:rPr lang="en-US" baseline="0" dirty="0"/>
              <a:t> </a:t>
            </a:r>
            <a:r>
              <a:rPr lang="en-US" dirty="0"/>
              <a:t>critical for you to get as much notice as possible and contact your</a:t>
            </a:r>
            <a:r>
              <a:rPr lang="en-US" baseline="0" dirty="0"/>
              <a:t> primary </a:t>
            </a:r>
            <a:r>
              <a:rPr lang="en-US" dirty="0"/>
              <a:t>vendor right away.  </a:t>
            </a:r>
          </a:p>
          <a:p>
            <a:endParaRPr lang="en-US" dirty="0"/>
          </a:p>
          <a:p>
            <a:r>
              <a:rPr lang="en-US" dirty="0"/>
              <a:t>If your primary vendor is unavailable, then you can contact your secondary vendor.</a:t>
            </a:r>
          </a:p>
          <a:p>
            <a:endParaRPr lang="en-US" dirty="0"/>
          </a:p>
        </p:txBody>
      </p:sp>
      <p:sp>
        <p:nvSpPr>
          <p:cNvPr id="4" name="Slide Number Placeholder 3"/>
          <p:cNvSpPr>
            <a:spLocks noGrp="1"/>
          </p:cNvSpPr>
          <p:nvPr>
            <p:ph type="sldNum" sz="quarter" idx="5"/>
          </p:nvPr>
        </p:nvSpPr>
        <p:spPr/>
        <p:txBody>
          <a:bodyPr/>
          <a:lstStyle/>
          <a:p>
            <a:fld id="{0CBBB3CB-D3BF-423B-B7B0-7B7E7EE14964}" type="slidenum">
              <a:rPr lang="en-US" smtClean="0"/>
              <a:t>21</a:t>
            </a:fld>
            <a:endParaRPr lang="en-US"/>
          </a:p>
        </p:txBody>
      </p:sp>
    </p:spTree>
    <p:extLst>
      <p:ext uri="{BB962C8B-B14F-4D97-AF65-F5344CB8AC3E}">
        <p14:creationId xmlns:p14="http://schemas.microsoft.com/office/powerpoint/2010/main" val="40398418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Here</a:t>
            </a:r>
            <a:r>
              <a:rPr lang="en-US" sz="1200" b="1" baseline="0" dirty="0"/>
              <a:t> are some tips for working with a sign language interpreter:</a:t>
            </a:r>
            <a:endParaRPr lang="en-US" sz="1200" b="1" dirty="0"/>
          </a:p>
          <a:p>
            <a:endParaRPr lang="en-US" sz="1200" b="1" dirty="0"/>
          </a:p>
          <a:p>
            <a:r>
              <a:rPr lang="en-US" sz="1200" b="1" dirty="0"/>
              <a:t>Maintain eye</a:t>
            </a:r>
            <a:r>
              <a:rPr lang="en-US" sz="1200" b="1" baseline="0" dirty="0"/>
              <a:t> contact and s</a:t>
            </a:r>
            <a:r>
              <a:rPr lang="en-US" sz="1200" b="1" dirty="0"/>
              <a:t>peak to </a:t>
            </a:r>
            <a:r>
              <a:rPr lang="en-US" sz="1200" b="1" baseline="0" dirty="0"/>
              <a:t>your customer in the</a:t>
            </a:r>
            <a:r>
              <a:rPr lang="en-US" sz="1200" b="1" dirty="0"/>
              <a:t> first person (Example: “What is your name?” NOT “Ask her what her name is?”).</a:t>
            </a:r>
          </a:p>
          <a:p>
            <a:endParaRPr lang="en-US" sz="1200" b="1" dirty="0"/>
          </a:p>
          <a:p>
            <a:r>
              <a:rPr lang="en-US" sz="1200" b="1" dirty="0"/>
              <a:t>Use plain English and</a:t>
            </a:r>
            <a:r>
              <a:rPr lang="en-US" sz="1200" b="1" baseline="0" dirty="0"/>
              <a:t> speak slowly and clearly.</a:t>
            </a:r>
          </a:p>
          <a:p>
            <a:endParaRPr lang="en-US" sz="1200" b="1" baseline="0" dirty="0"/>
          </a:p>
          <a:p>
            <a:r>
              <a:rPr lang="en-US" sz="1200" b="1" baseline="0" dirty="0"/>
              <a:t>Ask one question at a time.</a:t>
            </a:r>
          </a:p>
          <a:p>
            <a:endParaRPr lang="en-US" sz="1200" b="1" baseline="0" dirty="0"/>
          </a:p>
          <a:p>
            <a:r>
              <a:rPr lang="en-US" sz="1200" b="1" baseline="0" dirty="0"/>
              <a:t>Allow the interpreter to finish interpreting before speaking.</a:t>
            </a:r>
          </a:p>
          <a:p>
            <a:endParaRPr lang="en-US" dirty="0"/>
          </a:p>
        </p:txBody>
      </p:sp>
      <p:sp>
        <p:nvSpPr>
          <p:cNvPr id="4" name="Slide Number Placeholder 3"/>
          <p:cNvSpPr>
            <a:spLocks noGrp="1"/>
          </p:cNvSpPr>
          <p:nvPr>
            <p:ph type="sldNum" sz="quarter" idx="5"/>
          </p:nvPr>
        </p:nvSpPr>
        <p:spPr/>
        <p:txBody>
          <a:bodyPr/>
          <a:lstStyle/>
          <a:p>
            <a:fld id="{0CBBB3CB-D3BF-423B-B7B0-7B7E7EE14964}" type="slidenum">
              <a:rPr lang="en-US" smtClean="0"/>
              <a:t>22</a:t>
            </a:fld>
            <a:endParaRPr lang="en-US"/>
          </a:p>
        </p:txBody>
      </p:sp>
    </p:spTree>
    <p:extLst>
      <p:ext uri="{BB962C8B-B14F-4D97-AF65-F5344CB8AC3E}">
        <p14:creationId xmlns:p14="http://schemas.microsoft.com/office/powerpoint/2010/main" val="32543202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BBB3CB-D3BF-423B-B7B0-7B7E7EE14964}" type="slidenum">
              <a:rPr lang="en-US" smtClean="0"/>
              <a:t>23</a:t>
            </a:fld>
            <a:endParaRPr lang="en-US"/>
          </a:p>
        </p:txBody>
      </p:sp>
    </p:spTree>
    <p:extLst>
      <p:ext uri="{BB962C8B-B14F-4D97-AF65-F5344CB8AC3E}">
        <p14:creationId xmlns:p14="http://schemas.microsoft.com/office/powerpoint/2010/main" val="22131745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Documentation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Documenting services provided to English Language Learners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is critical. Under the workforce professional internet page you will find the OSOS guide on documenting Language Access.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Before</a:t>
            </a:r>
            <a:r>
              <a:rPr lang="en-US" sz="1200" kern="1200" baseline="0" dirty="0">
                <a:solidFill>
                  <a:schemeClr val="tx1"/>
                </a:solidFill>
                <a:effectLst/>
                <a:latin typeface="+mn-lt"/>
                <a:ea typeface="+mn-ea"/>
                <a:cs typeface="+mn-cs"/>
              </a:rPr>
              <a:t> we go through the OSOS slides in this presentation, I would like to take a minute to show you where you can access the OSOS Guide.</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Go to the DOL webpage</a:t>
            </a:r>
          </a:p>
          <a:p>
            <a:pPr>
              <a:buFont typeface="Arial" pitchFamily="34" charset="0"/>
              <a:buChar char="•"/>
            </a:pPr>
            <a:r>
              <a:rPr lang="en-US" sz="1200" kern="1200" baseline="0" dirty="0">
                <a:solidFill>
                  <a:schemeClr val="tx1"/>
                </a:solidFill>
                <a:effectLst/>
                <a:latin typeface="+mn-lt"/>
                <a:ea typeface="+mn-ea"/>
                <a:cs typeface="+mn-cs"/>
              </a:rPr>
              <a:t>Click on Government and Research</a:t>
            </a:r>
          </a:p>
          <a:p>
            <a:pPr>
              <a:buFont typeface="Arial" pitchFamily="34" charset="0"/>
              <a:buChar char="•"/>
            </a:pPr>
            <a:r>
              <a:rPr lang="en-US" sz="1200" kern="1200" baseline="0" dirty="0">
                <a:solidFill>
                  <a:schemeClr val="tx1"/>
                </a:solidFill>
                <a:effectLst/>
                <a:latin typeface="+mn-lt"/>
                <a:ea typeface="+mn-ea"/>
                <a:cs typeface="+mn-cs"/>
              </a:rPr>
              <a:t>Then Click on Programs and Tools for Workforce Professionals</a:t>
            </a:r>
          </a:p>
          <a:p>
            <a:endParaRPr lang="en-US" dirty="0"/>
          </a:p>
        </p:txBody>
      </p:sp>
      <p:sp>
        <p:nvSpPr>
          <p:cNvPr id="4" name="Slide Number Placeholder 3"/>
          <p:cNvSpPr>
            <a:spLocks noGrp="1"/>
          </p:cNvSpPr>
          <p:nvPr>
            <p:ph type="sldNum" sz="quarter" idx="5"/>
          </p:nvPr>
        </p:nvSpPr>
        <p:spPr/>
        <p:txBody>
          <a:bodyPr/>
          <a:lstStyle/>
          <a:p>
            <a:fld id="{0CBBB3CB-D3BF-423B-B7B0-7B7E7EE14964}" type="slidenum">
              <a:rPr lang="en-US" smtClean="0"/>
              <a:t>24</a:t>
            </a:fld>
            <a:endParaRPr lang="en-US"/>
          </a:p>
        </p:txBody>
      </p:sp>
    </p:spTree>
    <p:extLst>
      <p:ext uri="{BB962C8B-B14F-4D97-AF65-F5344CB8AC3E}">
        <p14:creationId xmlns:p14="http://schemas.microsoft.com/office/powerpoint/2010/main" val="14097334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Char char="•"/>
            </a:pPr>
            <a:r>
              <a:rPr lang="en-US" sz="1200" kern="1200" baseline="0" dirty="0">
                <a:solidFill>
                  <a:schemeClr val="tx1"/>
                </a:solidFill>
                <a:effectLst/>
                <a:latin typeface="+mn-lt"/>
                <a:ea typeface="+mn-ea"/>
                <a:cs typeface="+mn-cs"/>
              </a:rPr>
              <a:t>Next Select Language Access</a:t>
            </a:r>
          </a:p>
          <a:p>
            <a:pPr lvl="1">
              <a:buFont typeface="Arial" pitchFamily="34" charset="0"/>
              <a:buChar char="•"/>
            </a:pPr>
            <a:r>
              <a:rPr lang="en-US" sz="1200" kern="1200" baseline="0" dirty="0">
                <a:solidFill>
                  <a:schemeClr val="tx1"/>
                </a:solidFill>
                <a:effectLst/>
                <a:latin typeface="+mn-lt"/>
                <a:ea typeface="+mn-ea"/>
                <a:cs typeface="+mn-cs"/>
              </a:rPr>
              <a:t>Here you will see links to the TA, the OSOS Guide, Posters, and Vendor information</a:t>
            </a:r>
          </a:p>
          <a:p>
            <a:pPr lvl="1">
              <a:buFont typeface="Arial" pitchFamily="34" charset="0"/>
              <a:buChar char="•"/>
            </a:pPr>
            <a:r>
              <a:rPr lang="en-US" sz="1200" kern="1200" baseline="0" dirty="0">
                <a:solidFill>
                  <a:schemeClr val="tx1"/>
                </a:solidFill>
                <a:effectLst/>
                <a:latin typeface="+mn-lt"/>
                <a:ea typeface="+mn-ea"/>
                <a:cs typeface="+mn-cs"/>
              </a:rPr>
              <a:t>This information is on our public website and therefore can be accessed by both DOL and non-DOL staff</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a:t>
            </a:r>
            <a:r>
              <a:rPr lang="en-US" sz="1200" kern="1200" baseline="0" dirty="0">
                <a:solidFill>
                  <a:schemeClr val="tx1"/>
                </a:solidFill>
                <a:effectLst/>
                <a:latin typeface="+mn-lt"/>
                <a:ea typeface="+mn-ea"/>
                <a:cs typeface="+mn-cs"/>
              </a:rPr>
              <a:t> Language Identification Poster was emailed to you in the training announcement.</a:t>
            </a:r>
          </a:p>
          <a:p>
            <a:r>
              <a:rPr lang="en-US" sz="1200" kern="1200" baseline="0" dirty="0">
                <a:solidFill>
                  <a:schemeClr val="tx1"/>
                </a:solidFill>
                <a:effectLst/>
                <a:latin typeface="+mn-lt"/>
                <a:ea typeface="+mn-ea"/>
                <a:cs typeface="+mn-cs"/>
              </a:rPr>
              <a:t>We are currently working on putting this information on the website as well as the waiver of Language Access Services.</a:t>
            </a:r>
          </a:p>
          <a:p>
            <a:endParaRPr lang="en-US" dirty="0"/>
          </a:p>
        </p:txBody>
      </p:sp>
      <p:sp>
        <p:nvSpPr>
          <p:cNvPr id="4" name="Slide Number Placeholder 3"/>
          <p:cNvSpPr>
            <a:spLocks noGrp="1"/>
          </p:cNvSpPr>
          <p:nvPr>
            <p:ph type="sldNum" sz="quarter" idx="5"/>
          </p:nvPr>
        </p:nvSpPr>
        <p:spPr/>
        <p:txBody>
          <a:bodyPr/>
          <a:lstStyle/>
          <a:p>
            <a:fld id="{0CBBB3CB-D3BF-423B-B7B0-7B7E7EE14964}" type="slidenum">
              <a:rPr lang="en-US" smtClean="0"/>
              <a:t>25</a:t>
            </a:fld>
            <a:endParaRPr lang="en-US"/>
          </a:p>
        </p:txBody>
      </p:sp>
    </p:spTree>
    <p:extLst>
      <p:ext uri="{BB962C8B-B14F-4D97-AF65-F5344CB8AC3E}">
        <p14:creationId xmlns:p14="http://schemas.microsoft.com/office/powerpoint/2010/main" val="11185524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Now let’s go back to our OSOS Slide.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Documentation includes identifying a customer as an English Language</a:t>
            </a:r>
            <a:r>
              <a:rPr lang="en-US" sz="1200" kern="1200" baseline="0" dirty="0">
                <a:solidFill>
                  <a:schemeClr val="tx1"/>
                </a:solidFill>
                <a:effectLst/>
                <a:latin typeface="+mn-lt"/>
                <a:ea typeface="+mn-ea"/>
                <a:cs typeface="+mn-cs"/>
              </a:rPr>
              <a:t> Learner.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a:t>
            </a:r>
            <a:r>
              <a:rPr lang="en-US" sz="1200" kern="1200" baseline="0" dirty="0">
                <a:solidFill>
                  <a:schemeClr val="tx1"/>
                </a:solidFill>
                <a:effectLst/>
                <a:latin typeface="+mn-lt"/>
                <a:ea typeface="+mn-ea"/>
                <a:cs typeface="+mn-cs"/>
              </a:rPr>
              <a:t> slide shows the Comp Assessment Tab.  In order to document a customer as an English Language Learner, go to this tab and select, “Yes” next to English Language Learner and then select Save at the bottom</a:t>
            </a:r>
            <a:endParaRPr lang="en-US" dirty="0"/>
          </a:p>
          <a:p>
            <a:endParaRPr lang="en-US" dirty="0"/>
          </a:p>
        </p:txBody>
      </p:sp>
      <p:sp>
        <p:nvSpPr>
          <p:cNvPr id="4" name="Slide Number Placeholder 3"/>
          <p:cNvSpPr>
            <a:spLocks noGrp="1"/>
          </p:cNvSpPr>
          <p:nvPr>
            <p:ph type="sldNum" sz="quarter" idx="5"/>
          </p:nvPr>
        </p:nvSpPr>
        <p:spPr/>
        <p:txBody>
          <a:bodyPr/>
          <a:lstStyle/>
          <a:p>
            <a:fld id="{0CBBB3CB-D3BF-423B-B7B0-7B7E7EE14964}" type="slidenum">
              <a:rPr lang="en-US" smtClean="0"/>
              <a:t>26</a:t>
            </a:fld>
            <a:endParaRPr lang="en-US"/>
          </a:p>
        </p:txBody>
      </p:sp>
    </p:spTree>
    <p:extLst>
      <p:ext uri="{BB962C8B-B14F-4D97-AF65-F5344CB8AC3E}">
        <p14:creationId xmlns:p14="http://schemas.microsoft.com/office/powerpoint/2010/main" val="41220544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Recording the customer’s Primary Language (slide)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Now we will select the Primary Language Tab.</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Select- Add</a:t>
            </a:r>
            <a:r>
              <a:rPr lang="en-US" sz="1200" kern="1200" baseline="0" dirty="0">
                <a:solidFill>
                  <a:schemeClr val="tx1"/>
                </a:solidFill>
                <a:effectLst/>
                <a:latin typeface="+mn-lt"/>
                <a:ea typeface="+mn-ea"/>
                <a:cs typeface="+mn-cs"/>
              </a:rPr>
              <a:t> and the language fields will open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a:solidFill>
                  <a:schemeClr val="tx1"/>
                </a:solidFill>
                <a:effectLst/>
                <a:latin typeface="+mn-lt"/>
                <a:ea typeface="+mn-ea"/>
                <a:cs typeface="+mn-cs"/>
              </a:rPr>
              <a:t>Select the language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a:solidFill>
                  <a:schemeClr val="tx1"/>
                </a:solidFill>
                <a:effectLst/>
                <a:latin typeface="+mn-lt"/>
                <a:ea typeface="+mn-ea"/>
                <a:cs typeface="+mn-cs"/>
              </a:rPr>
              <a:t>Select the Language Assistance Needed</a:t>
            </a:r>
            <a:endParaRPr lang="en-US" dirty="0"/>
          </a:p>
          <a:p>
            <a:endParaRPr lang="en-US" dirty="0"/>
          </a:p>
        </p:txBody>
      </p:sp>
      <p:sp>
        <p:nvSpPr>
          <p:cNvPr id="4" name="Slide Number Placeholder 3"/>
          <p:cNvSpPr>
            <a:spLocks noGrp="1"/>
          </p:cNvSpPr>
          <p:nvPr>
            <p:ph type="sldNum" sz="quarter" idx="5"/>
          </p:nvPr>
        </p:nvSpPr>
        <p:spPr/>
        <p:txBody>
          <a:bodyPr/>
          <a:lstStyle/>
          <a:p>
            <a:fld id="{0CBBB3CB-D3BF-423B-B7B0-7B7E7EE14964}" type="slidenum">
              <a:rPr lang="en-US" smtClean="0"/>
              <a:t>27</a:t>
            </a:fld>
            <a:endParaRPr lang="en-US"/>
          </a:p>
        </p:txBody>
      </p:sp>
    </p:spTree>
    <p:extLst>
      <p:ext uri="{BB962C8B-B14F-4D97-AF65-F5344CB8AC3E}">
        <p14:creationId xmlns:p14="http://schemas.microsoft.com/office/powerpoint/2010/main" val="8201146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Then we record the service provided (slide).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Select Activity at the bottom of</a:t>
            </a:r>
            <a:r>
              <a:rPr lang="en-US" sz="1200" kern="1200" baseline="0" dirty="0">
                <a:solidFill>
                  <a:schemeClr val="tx1"/>
                </a:solidFill>
                <a:effectLst/>
                <a:latin typeface="+mn-lt"/>
                <a:ea typeface="+mn-ea"/>
                <a:cs typeface="+mn-cs"/>
              </a:rPr>
              <a:t> the screen.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State Specific. Next select the Language Assistance folder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Select the Language Assistance that was provided and click save at the bottom.</a:t>
            </a: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Accurate documentation is used to provide good customer service, identifying a customer with a barrier as defined by WIOA, providing follow-up services and appropriate referrals, data for quarterly Language Access reports and federal reports, and an understanding of staffing needs for language </a:t>
            </a:r>
            <a:r>
              <a:rPr lang="en-US" sz="1200" kern="1200" dirty="0" err="1">
                <a:solidFill>
                  <a:schemeClr val="tx1"/>
                </a:solidFill>
                <a:effectLst/>
                <a:latin typeface="+mn-lt"/>
                <a:ea typeface="+mn-ea"/>
                <a:cs typeface="+mn-cs"/>
              </a:rPr>
              <a:t>parenthetics</a:t>
            </a:r>
            <a:r>
              <a:rPr lang="en-US"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fld id="{0CBBB3CB-D3BF-423B-B7B0-7B7E7EE14964}" type="slidenum">
              <a:rPr lang="en-US" smtClean="0"/>
              <a:t>28</a:t>
            </a:fld>
            <a:endParaRPr lang="en-US"/>
          </a:p>
        </p:txBody>
      </p:sp>
    </p:spTree>
    <p:extLst>
      <p:ext uri="{BB962C8B-B14F-4D97-AF65-F5344CB8AC3E}">
        <p14:creationId xmlns:p14="http://schemas.microsoft.com/office/powerpoint/2010/main" val="13618843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For more information contact the Language Access Coordinator</a:t>
            </a:r>
          </a:p>
          <a:p>
            <a:pPr fontAlgn="base"/>
            <a:r>
              <a:rPr lang="en-US" sz="1200" kern="1200" dirty="0">
                <a:solidFill>
                  <a:schemeClr val="tx1"/>
                </a:solidFill>
                <a:effectLst/>
                <a:latin typeface="+mn-lt"/>
                <a:ea typeface="+mn-ea"/>
                <a:cs typeface="+mn-cs"/>
              </a:rPr>
              <a:t>Eric Denk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607-778-2836 </a:t>
            </a:r>
            <a:br>
              <a:rPr lang="en-US" sz="1200"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E-Mail:</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3"/>
              </a:rPr>
              <a:t>Eric.Denk@labor.ny.gov</a:t>
            </a:r>
            <a:r>
              <a:rPr lang="en-US" sz="1200" kern="1200" dirty="0">
                <a:solidFill>
                  <a:schemeClr val="tx1"/>
                </a:solidFill>
                <a:effectLst/>
                <a:latin typeface="+mn-lt"/>
                <a:ea typeface="+mn-ea"/>
                <a:cs typeface="+mn-cs"/>
              </a:rPr>
              <a:t>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Or for vendor information and access codes, contact the </a:t>
            </a:r>
            <a:r>
              <a:rPr lang="en-US" sz="1200" kern="1200" dirty="0" err="1">
                <a:solidFill>
                  <a:schemeClr val="tx1"/>
                </a:solidFill>
                <a:effectLst/>
                <a:latin typeface="+mn-lt"/>
                <a:ea typeface="+mn-ea"/>
                <a:cs typeface="+mn-cs"/>
              </a:rPr>
              <a:t>DEWS.Reemploy</a:t>
            </a:r>
            <a:r>
              <a:rPr lang="en-US" sz="1200" kern="1200" dirty="0">
                <a:solidFill>
                  <a:schemeClr val="tx1"/>
                </a:solidFill>
                <a:effectLst/>
                <a:latin typeface="+mn-lt"/>
                <a:ea typeface="+mn-ea"/>
                <a:cs typeface="+mn-cs"/>
              </a:rPr>
              <a:t> mailbox </a:t>
            </a:r>
          </a:p>
          <a:p>
            <a:pPr fontAlgn="base"/>
            <a:r>
              <a:rPr lang="en-US" sz="1200" u="sng" kern="1200" dirty="0">
                <a:solidFill>
                  <a:schemeClr val="tx1"/>
                </a:solidFill>
                <a:effectLst/>
                <a:latin typeface="+mn-lt"/>
                <a:ea typeface="+mn-ea"/>
                <a:cs typeface="+mn-cs"/>
              </a:rPr>
              <a:t>Here is</a:t>
            </a:r>
            <a:r>
              <a:rPr lang="en-US" sz="1200" u="sng" kern="1200" baseline="0" dirty="0">
                <a:solidFill>
                  <a:schemeClr val="tx1"/>
                </a:solidFill>
                <a:effectLst/>
                <a:latin typeface="+mn-lt"/>
                <a:ea typeface="+mn-ea"/>
                <a:cs typeface="+mn-cs"/>
              </a:rPr>
              <a:t> the contact information for Eric and I.  If you need any assistance or have questions, please feel free to contact either one of us.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CBBB3CB-D3BF-423B-B7B0-7B7E7EE14964}" type="slidenum">
              <a:rPr lang="en-US" smtClean="0"/>
              <a:t>29</a:t>
            </a:fld>
            <a:endParaRPr lang="en-US"/>
          </a:p>
        </p:txBody>
      </p:sp>
    </p:spTree>
    <p:extLst>
      <p:ext uri="{BB962C8B-B14F-4D97-AF65-F5344CB8AC3E}">
        <p14:creationId xmlns:p14="http://schemas.microsoft.com/office/powerpoint/2010/main" val="2165671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1" kern="1200" dirty="0">
                <a:solidFill>
                  <a:schemeClr val="tx1"/>
                </a:solidFill>
                <a:effectLst/>
                <a:latin typeface="+mn-lt"/>
                <a:ea typeface="+mn-ea"/>
                <a:cs typeface="+mn-cs"/>
              </a:rPr>
              <a:t>What is considered a vital document?</a:t>
            </a:r>
          </a:p>
          <a:p>
            <a:pPr fontAlgn="base"/>
            <a:r>
              <a:rPr lang="en-US" sz="1200" kern="1200" dirty="0">
                <a:solidFill>
                  <a:schemeClr val="tx1"/>
                </a:solidFill>
                <a:effectLst/>
                <a:latin typeface="+mn-lt"/>
                <a:ea typeface="+mn-ea"/>
                <a:cs typeface="+mn-cs"/>
              </a:rPr>
              <a:t>The U.S. Department of Justice Language Access Assistance Guide states, “vital written documents include, but are not limited to:</a:t>
            </a:r>
          </a:p>
          <a:p>
            <a:pPr lvl="0" fontAlgn="base"/>
            <a:r>
              <a:rPr lang="en-US" sz="1200" kern="1200" dirty="0">
                <a:solidFill>
                  <a:schemeClr val="tx1"/>
                </a:solidFill>
                <a:effectLst/>
                <a:latin typeface="+mn-lt"/>
                <a:ea typeface="+mn-ea"/>
                <a:cs typeface="+mn-cs"/>
              </a:rPr>
              <a:t>consent and complaint forms;</a:t>
            </a:r>
          </a:p>
          <a:p>
            <a:pPr lvl="0" fontAlgn="base"/>
            <a:r>
              <a:rPr lang="en-US" sz="1200" kern="1200" dirty="0">
                <a:solidFill>
                  <a:schemeClr val="tx1"/>
                </a:solidFill>
                <a:effectLst/>
                <a:latin typeface="+mn-lt"/>
                <a:ea typeface="+mn-ea"/>
                <a:cs typeface="+mn-cs"/>
              </a:rPr>
              <a:t>intake and application forms with the potential for important consequences;</a:t>
            </a:r>
          </a:p>
          <a:p>
            <a:pPr lvl="0" fontAlgn="base"/>
            <a:r>
              <a:rPr lang="en-US" sz="1200" kern="1200" dirty="0">
                <a:solidFill>
                  <a:schemeClr val="tx1"/>
                </a:solidFill>
                <a:effectLst/>
                <a:latin typeface="+mn-lt"/>
                <a:ea typeface="+mn-ea"/>
                <a:cs typeface="+mn-cs"/>
              </a:rPr>
              <a:t>written notices of rights;</a:t>
            </a:r>
          </a:p>
          <a:p>
            <a:pPr lvl="0" fontAlgn="base"/>
            <a:r>
              <a:rPr lang="en-US" sz="1200" kern="1200" dirty="0">
                <a:solidFill>
                  <a:schemeClr val="tx1"/>
                </a:solidFill>
                <a:effectLst/>
                <a:latin typeface="+mn-lt"/>
                <a:ea typeface="+mn-ea"/>
                <a:cs typeface="+mn-cs"/>
              </a:rPr>
              <a:t>notices of denials, losses, or decreases in benefits or services;</a:t>
            </a:r>
          </a:p>
          <a:p>
            <a:pPr lvl="0" fontAlgn="base"/>
            <a:r>
              <a:rPr lang="en-US" sz="1200" kern="1200" dirty="0">
                <a:solidFill>
                  <a:schemeClr val="tx1"/>
                </a:solidFill>
                <a:effectLst/>
                <a:latin typeface="+mn-lt"/>
                <a:ea typeface="+mn-ea"/>
                <a:cs typeface="+mn-cs"/>
              </a:rPr>
              <a:t>notices of disciplinary action;</a:t>
            </a:r>
          </a:p>
          <a:p>
            <a:pPr lvl="0" fontAlgn="base"/>
            <a:r>
              <a:rPr lang="en-US" sz="1200" kern="1200" dirty="0">
                <a:solidFill>
                  <a:schemeClr val="tx1"/>
                </a:solidFill>
                <a:effectLst/>
                <a:latin typeface="+mn-lt"/>
                <a:ea typeface="+mn-ea"/>
                <a:cs typeface="+mn-cs"/>
              </a:rPr>
              <a:t>signs; and</a:t>
            </a:r>
          </a:p>
          <a:p>
            <a:pPr lvl="0" fontAlgn="base"/>
            <a:r>
              <a:rPr lang="en-US" sz="1200" kern="1200" dirty="0">
                <a:solidFill>
                  <a:schemeClr val="tx1"/>
                </a:solidFill>
                <a:effectLst/>
                <a:latin typeface="+mn-lt"/>
                <a:ea typeface="+mn-ea"/>
                <a:cs typeface="+mn-cs"/>
              </a:rPr>
              <a:t>notices advising English</a:t>
            </a:r>
            <a:r>
              <a:rPr lang="en-US" sz="1200" kern="1200" baseline="0" dirty="0">
                <a:solidFill>
                  <a:schemeClr val="tx1"/>
                </a:solidFill>
                <a:effectLst/>
                <a:latin typeface="+mn-lt"/>
                <a:ea typeface="+mn-ea"/>
                <a:cs typeface="+mn-cs"/>
              </a:rPr>
              <a:t> Language Learners </a:t>
            </a:r>
            <a:r>
              <a:rPr lang="en-US" sz="1200" kern="1200" dirty="0">
                <a:solidFill>
                  <a:schemeClr val="tx1"/>
                </a:solidFill>
                <a:effectLst/>
                <a:latin typeface="+mn-lt"/>
                <a:ea typeface="+mn-ea"/>
                <a:cs typeface="+mn-cs"/>
              </a:rPr>
              <a:t>of free language assistance services.”</a:t>
            </a:r>
          </a:p>
          <a:p>
            <a:pPr fontAlgn="base"/>
            <a:r>
              <a:rPr lang="en-US"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fld id="{0CBBB3CB-D3BF-423B-B7B0-7B7E7EE14964}" type="slidenum">
              <a:rPr lang="en-US" smtClean="0"/>
              <a:t>4</a:t>
            </a:fld>
            <a:endParaRPr lang="en-US"/>
          </a:p>
        </p:txBody>
      </p:sp>
    </p:spTree>
    <p:extLst>
      <p:ext uri="{BB962C8B-B14F-4D97-AF65-F5344CB8AC3E}">
        <p14:creationId xmlns:p14="http://schemas.microsoft.com/office/powerpoint/2010/main" val="37435118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Vital documents at the Career Center level consist of the Career Center registration form (ES100), EEO Notice, UI Eligibility Questionnaire, Work Search Plan and the Federal Bonding Fact sheet.  You can find these forms on the internet and intranet translated in the following languages:</a:t>
            </a:r>
          </a:p>
          <a:p>
            <a:pPr lvl="0"/>
            <a:r>
              <a:rPr lang="en-US" sz="1200" kern="1200" dirty="0">
                <a:solidFill>
                  <a:schemeClr val="tx1"/>
                </a:solidFill>
                <a:effectLst/>
                <a:latin typeface="+mn-lt"/>
                <a:ea typeface="+mn-ea"/>
                <a:cs typeface="+mn-cs"/>
              </a:rPr>
              <a:t>Spanish</a:t>
            </a:r>
          </a:p>
          <a:p>
            <a:pPr lvl="0"/>
            <a:r>
              <a:rPr lang="en-US" sz="1200" kern="1200" dirty="0">
                <a:solidFill>
                  <a:schemeClr val="tx1"/>
                </a:solidFill>
                <a:effectLst/>
                <a:latin typeface="+mn-lt"/>
                <a:ea typeface="+mn-ea"/>
                <a:cs typeface="+mn-cs"/>
              </a:rPr>
              <a:t>Russian</a:t>
            </a:r>
          </a:p>
          <a:p>
            <a:pPr lvl="0"/>
            <a:r>
              <a:rPr lang="en-US" sz="1200" kern="1200" dirty="0">
                <a:solidFill>
                  <a:schemeClr val="tx1"/>
                </a:solidFill>
                <a:effectLst/>
                <a:latin typeface="+mn-lt"/>
                <a:ea typeface="+mn-ea"/>
                <a:cs typeface="+mn-cs"/>
              </a:rPr>
              <a:t>Korean</a:t>
            </a:r>
          </a:p>
          <a:p>
            <a:pPr lvl="0"/>
            <a:r>
              <a:rPr lang="en-US" sz="1200" kern="1200" dirty="0">
                <a:solidFill>
                  <a:schemeClr val="tx1"/>
                </a:solidFill>
                <a:effectLst/>
                <a:latin typeface="+mn-lt"/>
                <a:ea typeface="+mn-ea"/>
                <a:cs typeface="+mn-cs"/>
              </a:rPr>
              <a:t>Chinese </a:t>
            </a:r>
          </a:p>
          <a:p>
            <a:pPr lvl="0"/>
            <a:r>
              <a:rPr lang="en-US" sz="1200" kern="1200" dirty="0">
                <a:solidFill>
                  <a:schemeClr val="tx1"/>
                </a:solidFill>
                <a:effectLst/>
                <a:latin typeface="+mn-lt"/>
                <a:ea typeface="+mn-ea"/>
                <a:cs typeface="+mn-cs"/>
              </a:rPr>
              <a:t>Haitian Creole</a:t>
            </a:r>
          </a:p>
          <a:p>
            <a:pPr lvl="0"/>
            <a:r>
              <a:rPr lang="en-US" sz="1200" kern="1200" dirty="0">
                <a:solidFill>
                  <a:schemeClr val="tx1"/>
                </a:solidFill>
                <a:effectLst/>
                <a:latin typeface="+mn-lt"/>
                <a:ea typeface="+mn-ea"/>
                <a:cs typeface="+mn-cs"/>
              </a:rPr>
              <a:t>Polish</a:t>
            </a:r>
          </a:p>
          <a:p>
            <a:pPr lvl="0"/>
            <a:r>
              <a:rPr lang="en-US" sz="1200" kern="1200" dirty="0">
                <a:solidFill>
                  <a:schemeClr val="tx1"/>
                </a:solidFill>
                <a:effectLst/>
                <a:latin typeface="+mn-lt"/>
                <a:ea typeface="+mn-ea"/>
                <a:cs typeface="+mn-cs"/>
              </a:rPr>
              <a:t>Bengali</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translated</a:t>
            </a:r>
            <a:r>
              <a:rPr lang="en-US" sz="1200" kern="1200" baseline="0" dirty="0">
                <a:solidFill>
                  <a:schemeClr val="tx1"/>
                </a:solidFill>
                <a:effectLst/>
                <a:latin typeface="+mn-lt"/>
                <a:ea typeface="+mn-ea"/>
                <a:cs typeface="+mn-cs"/>
              </a:rPr>
              <a:t> version of the ES 100 can be found on our public website by selecting Other Information and then Forms and Publications.</a:t>
            </a:r>
          </a:p>
          <a:p>
            <a:pPr lvl="0"/>
            <a:endParaRPr lang="en-US" sz="1200" kern="1200" baseline="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CBBB3CB-D3BF-423B-B7B0-7B7E7EE14964}" type="slidenum">
              <a:rPr lang="en-US" smtClean="0"/>
              <a:t>5</a:t>
            </a:fld>
            <a:endParaRPr lang="en-US"/>
          </a:p>
        </p:txBody>
      </p:sp>
    </p:spTree>
    <p:extLst>
      <p:ext uri="{BB962C8B-B14F-4D97-AF65-F5344CB8AC3E}">
        <p14:creationId xmlns:p14="http://schemas.microsoft.com/office/powerpoint/2010/main" val="29441686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1" kern="1200" dirty="0">
                <a:solidFill>
                  <a:schemeClr val="tx1"/>
                </a:solidFill>
                <a:effectLst/>
                <a:latin typeface="+mn-lt"/>
                <a:ea typeface="+mn-ea"/>
                <a:cs typeface="+mn-cs"/>
              </a:rPr>
              <a:t>What are the languages into which agencies will translate vital documents?</a:t>
            </a:r>
          </a:p>
          <a:p>
            <a:pPr fontAlgn="base"/>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Spanish</a:t>
            </a:r>
          </a:p>
          <a:p>
            <a:pPr lvl="0"/>
            <a:r>
              <a:rPr lang="en-US" sz="1200" kern="1200" dirty="0">
                <a:solidFill>
                  <a:schemeClr val="tx1"/>
                </a:solidFill>
                <a:effectLst/>
                <a:latin typeface="+mn-lt"/>
                <a:ea typeface="+mn-ea"/>
                <a:cs typeface="+mn-cs"/>
              </a:rPr>
              <a:t>Chinese</a:t>
            </a:r>
          </a:p>
          <a:p>
            <a:pPr lvl="0"/>
            <a:r>
              <a:rPr lang="en-US" sz="1200" kern="1200" dirty="0">
                <a:solidFill>
                  <a:schemeClr val="tx1"/>
                </a:solidFill>
                <a:effectLst/>
                <a:latin typeface="+mn-lt"/>
                <a:ea typeface="+mn-ea"/>
                <a:cs typeface="+mn-cs"/>
              </a:rPr>
              <a:t>Russian</a:t>
            </a:r>
          </a:p>
          <a:p>
            <a:pPr lvl="0"/>
            <a:r>
              <a:rPr lang="en-US" sz="1200" kern="1200" dirty="0">
                <a:solidFill>
                  <a:schemeClr val="tx1"/>
                </a:solidFill>
                <a:effectLst/>
                <a:latin typeface="+mn-lt"/>
                <a:ea typeface="+mn-ea"/>
                <a:cs typeface="+mn-cs"/>
              </a:rPr>
              <a:t>Bengali</a:t>
            </a:r>
          </a:p>
          <a:p>
            <a:pPr lvl="0"/>
            <a:r>
              <a:rPr lang="en-US" sz="1200" kern="1200" dirty="0">
                <a:solidFill>
                  <a:schemeClr val="tx1"/>
                </a:solidFill>
                <a:effectLst/>
                <a:latin typeface="+mn-lt"/>
                <a:ea typeface="+mn-ea"/>
                <a:cs typeface="+mn-cs"/>
              </a:rPr>
              <a:t>Haitian Creole</a:t>
            </a:r>
          </a:p>
          <a:p>
            <a:r>
              <a:rPr lang="en-US" sz="1200" kern="1200" dirty="0">
                <a:solidFill>
                  <a:schemeClr val="tx1"/>
                </a:solidFill>
                <a:effectLst/>
                <a:latin typeface="+mn-lt"/>
                <a:ea typeface="+mn-ea"/>
                <a:cs typeface="+mn-cs"/>
              </a:rPr>
              <a:t>Korean</a:t>
            </a:r>
          </a:p>
          <a:p>
            <a:endParaRPr lang="en-US" dirty="0"/>
          </a:p>
        </p:txBody>
      </p:sp>
      <p:sp>
        <p:nvSpPr>
          <p:cNvPr id="4" name="Slide Number Placeholder 3"/>
          <p:cNvSpPr>
            <a:spLocks noGrp="1"/>
          </p:cNvSpPr>
          <p:nvPr>
            <p:ph type="sldNum" sz="quarter" idx="5"/>
          </p:nvPr>
        </p:nvSpPr>
        <p:spPr/>
        <p:txBody>
          <a:bodyPr/>
          <a:lstStyle/>
          <a:p>
            <a:fld id="{0CBBB3CB-D3BF-423B-B7B0-7B7E7EE14964}" type="slidenum">
              <a:rPr lang="en-US" smtClean="0"/>
              <a:t>6</a:t>
            </a:fld>
            <a:endParaRPr lang="en-US"/>
          </a:p>
        </p:txBody>
      </p:sp>
    </p:spTree>
    <p:extLst>
      <p:ext uri="{BB962C8B-B14F-4D97-AF65-F5344CB8AC3E}">
        <p14:creationId xmlns:p14="http://schemas.microsoft.com/office/powerpoint/2010/main" val="32278622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Language interpretation</a:t>
            </a:r>
            <a:r>
              <a:rPr lang="en-US" sz="1200" dirty="0"/>
              <a:t> is the facilitating of oral or sign-language communication, either simultaneously or consecutively, between users of different languages.</a:t>
            </a:r>
            <a:endParaRPr lang="en-US" sz="1200" b="1" dirty="0"/>
          </a:p>
          <a:p>
            <a:endParaRPr lang="en-US" sz="1200" b="1" dirty="0"/>
          </a:p>
          <a:p>
            <a:r>
              <a:rPr lang="en-US" sz="1200" b="1" dirty="0"/>
              <a:t>The</a:t>
            </a:r>
            <a:r>
              <a:rPr lang="en-US" sz="1200" b="1" baseline="0" dirty="0"/>
              <a:t> purpose of Language Interpretation Services is to ensure that all customers who are not proficient in English, receive – FREE OF CHARGE – the language assistance necessary to participate in and all Career Center programs, services and information.</a:t>
            </a:r>
          </a:p>
          <a:p>
            <a:endParaRPr lang="en-US" sz="1200" b="1" dirty="0"/>
          </a:p>
          <a:p>
            <a:r>
              <a:rPr lang="en-US" sz="1200" b="1" baseline="0" dirty="0"/>
              <a:t>Don’t expect the customer to provide their own interpreter.</a:t>
            </a:r>
          </a:p>
          <a:p>
            <a:endParaRPr lang="en-US" sz="1200" b="1" baseline="0" dirty="0"/>
          </a:p>
          <a:p>
            <a:r>
              <a:rPr lang="en-US" sz="1200" b="1" kern="1200" baseline="0" dirty="0">
                <a:solidFill>
                  <a:schemeClr val="tx1"/>
                </a:solidFill>
                <a:latin typeface="+mn-lt"/>
                <a:ea typeface="+mn-ea"/>
                <a:cs typeface="+mn-cs"/>
              </a:rPr>
              <a:t>Prior to utilizing </a:t>
            </a:r>
            <a:r>
              <a:rPr lang="en-US" sz="1200" b="1" dirty="0"/>
              <a:t>contracted </a:t>
            </a:r>
            <a:r>
              <a:rPr lang="en-US" sz="1200" b="1" kern="1200" baseline="0" dirty="0">
                <a:solidFill>
                  <a:schemeClr val="tx1"/>
                </a:solidFill>
                <a:latin typeface="+mn-lt"/>
                <a:ea typeface="+mn-ea"/>
                <a:cs typeface="+mn-cs"/>
              </a:rPr>
              <a:t>services, staff are reminded to explore and utilize bilingual staff, if available, as well as existing “language banks” of volunteers who are fluent and able to </a:t>
            </a:r>
            <a:r>
              <a:rPr lang="en-US" sz="1200" b="1" dirty="0"/>
              <a:t>interpret </a:t>
            </a:r>
            <a:r>
              <a:rPr lang="en-US" sz="1200" b="1" kern="1200" baseline="0" dirty="0">
                <a:solidFill>
                  <a:schemeClr val="tx1"/>
                </a:solidFill>
                <a:latin typeface="+mn-lt"/>
                <a:ea typeface="+mn-ea"/>
                <a:cs typeface="+mn-cs"/>
              </a:rPr>
              <a:t>in other languages. </a:t>
            </a:r>
          </a:p>
          <a:p>
            <a:endParaRPr lang="en-US" sz="1200" b="1" dirty="0"/>
          </a:p>
          <a:p>
            <a:r>
              <a:rPr lang="en-US" sz="1200" dirty="0"/>
              <a:t>Explore the possibility of bi-lingual staff assistance via videoconferencing.  For example Dept. of Labor staff can use the Skype feature in Outlook to connect with bi-lingual staff across the state. </a:t>
            </a:r>
          </a:p>
          <a:p>
            <a:endParaRPr lang="en-US" dirty="0"/>
          </a:p>
        </p:txBody>
      </p:sp>
      <p:sp>
        <p:nvSpPr>
          <p:cNvPr id="4" name="Slide Number Placeholder 3"/>
          <p:cNvSpPr>
            <a:spLocks noGrp="1"/>
          </p:cNvSpPr>
          <p:nvPr>
            <p:ph type="sldNum" sz="quarter" idx="5"/>
          </p:nvPr>
        </p:nvSpPr>
        <p:spPr/>
        <p:txBody>
          <a:bodyPr/>
          <a:lstStyle/>
          <a:p>
            <a:fld id="{0CBBB3CB-D3BF-423B-B7B0-7B7E7EE14964}" type="slidenum">
              <a:rPr lang="en-US" smtClean="0"/>
              <a:t>7</a:t>
            </a:fld>
            <a:endParaRPr lang="en-US"/>
          </a:p>
        </p:txBody>
      </p:sp>
    </p:spTree>
    <p:extLst>
      <p:ext uri="{BB962C8B-B14F-4D97-AF65-F5344CB8AC3E}">
        <p14:creationId xmlns:p14="http://schemas.microsoft.com/office/powerpoint/2010/main" val="2585934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baseline="0" dirty="0">
                <a:solidFill>
                  <a:schemeClr val="tx1"/>
                </a:solidFill>
                <a:latin typeface="+mn-lt"/>
                <a:ea typeface="+mn-ea"/>
                <a:cs typeface="+mn-cs"/>
              </a:rPr>
              <a:t>The DOL language bank can be found on the Intranet under Helpful Information. </a:t>
            </a:r>
          </a:p>
          <a:p>
            <a:endParaRPr lang="en-US" sz="1200" b="1" dirty="0"/>
          </a:p>
          <a:p>
            <a:r>
              <a:rPr lang="en-US" sz="1200" b="1" kern="1200" baseline="0" dirty="0">
                <a:solidFill>
                  <a:schemeClr val="tx1"/>
                </a:solidFill>
                <a:latin typeface="+mn-lt"/>
                <a:ea typeface="+mn-ea"/>
                <a:cs typeface="+mn-cs"/>
              </a:rPr>
              <a:t>If appropriate ask the customer what method of</a:t>
            </a:r>
            <a:r>
              <a:rPr lang="en-US" sz="1200" b="1" kern="1200" dirty="0">
                <a:solidFill>
                  <a:schemeClr val="tx1"/>
                </a:solidFill>
                <a:latin typeface="+mn-lt"/>
                <a:ea typeface="+mn-ea"/>
                <a:cs typeface="+mn-cs"/>
              </a:rPr>
              <a:t> interpreting services they are most comfortable with.</a:t>
            </a:r>
            <a:r>
              <a:rPr lang="en-US" sz="1200" kern="1200" baseline="0" dirty="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0CBBB3CB-D3BF-423B-B7B0-7B7E7EE14964}" type="slidenum">
              <a:rPr lang="en-US" smtClean="0"/>
              <a:t>8</a:t>
            </a:fld>
            <a:endParaRPr lang="en-US"/>
          </a:p>
        </p:txBody>
      </p:sp>
    </p:spTree>
    <p:extLst>
      <p:ext uri="{BB962C8B-B14F-4D97-AF65-F5344CB8AC3E}">
        <p14:creationId xmlns:p14="http://schemas.microsoft.com/office/powerpoint/2010/main" val="20313929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BBB3CB-D3BF-423B-B7B0-7B7E7EE14964}" type="slidenum">
              <a:rPr lang="en-US" smtClean="0"/>
              <a:t>9</a:t>
            </a:fld>
            <a:endParaRPr lang="en-US"/>
          </a:p>
        </p:txBody>
      </p:sp>
    </p:spTree>
    <p:extLst>
      <p:ext uri="{BB962C8B-B14F-4D97-AF65-F5344CB8AC3E}">
        <p14:creationId xmlns:p14="http://schemas.microsoft.com/office/powerpoint/2010/main" val="2800981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The three services are telephonic- over the phone interpreters, in-person interpreters including sign language interpreters and written translation.</a:t>
            </a:r>
          </a:p>
          <a:p>
            <a:endParaRPr lang="en-US" sz="1200" b="1" dirty="0"/>
          </a:p>
          <a:p>
            <a:r>
              <a:rPr lang="en-US" sz="1200" b="1" dirty="0"/>
              <a:t>Services are available for </a:t>
            </a:r>
            <a:r>
              <a:rPr lang="en-US" sz="1200" b="1" u="sng" dirty="0"/>
              <a:t>all </a:t>
            </a:r>
            <a:r>
              <a:rPr lang="en-US" sz="1200" b="1" dirty="0"/>
              <a:t>One</a:t>
            </a:r>
            <a:r>
              <a:rPr lang="en-US" sz="1200" b="1" baseline="0" dirty="0"/>
              <a:t> Stop Career Center staff to use.  This includes DOL and NON-DOL staff such as WIOA staff, DSS staff, or any other partner staff in your office.</a:t>
            </a:r>
          </a:p>
          <a:p>
            <a:endParaRPr lang="en-US" sz="1200" b="1" baseline="0" dirty="0"/>
          </a:p>
          <a:p>
            <a:r>
              <a:rPr lang="en-US" sz="1200" b="1" baseline="0" dirty="0"/>
              <a:t>Written translation includes customer correspondence (email and letters)</a:t>
            </a:r>
          </a:p>
          <a:p>
            <a:endParaRPr lang="en-US" sz="1200" b="1" baseline="0" dirty="0"/>
          </a:p>
          <a:p>
            <a:r>
              <a:rPr lang="en-US" sz="1200" b="1" baseline="0" dirty="0"/>
              <a:t>Every Career Center manager and operator has received the Instructions for contacting the contracted vendors who provide these services. </a:t>
            </a:r>
          </a:p>
          <a:p>
            <a:endParaRPr lang="en-US" dirty="0"/>
          </a:p>
        </p:txBody>
      </p:sp>
      <p:sp>
        <p:nvSpPr>
          <p:cNvPr id="4" name="Slide Number Placeholder 3"/>
          <p:cNvSpPr>
            <a:spLocks noGrp="1"/>
          </p:cNvSpPr>
          <p:nvPr>
            <p:ph type="sldNum" sz="quarter" idx="5"/>
          </p:nvPr>
        </p:nvSpPr>
        <p:spPr/>
        <p:txBody>
          <a:bodyPr/>
          <a:lstStyle/>
          <a:p>
            <a:fld id="{0CBBB3CB-D3BF-423B-B7B0-7B7E7EE14964}" type="slidenum">
              <a:rPr lang="en-US" smtClean="0"/>
              <a:t>10</a:t>
            </a:fld>
            <a:endParaRPr lang="en-US"/>
          </a:p>
        </p:txBody>
      </p:sp>
    </p:spTree>
    <p:extLst>
      <p:ext uri="{BB962C8B-B14F-4D97-AF65-F5344CB8AC3E}">
        <p14:creationId xmlns:p14="http://schemas.microsoft.com/office/powerpoint/2010/main" val="39102183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DCAB71D-60B8-4664-9C1D-7776C0D0F4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13" name="Text Placeholder 12">
            <a:extLst>
              <a:ext uri="{FF2B5EF4-FFF2-40B4-BE49-F238E27FC236}">
                <a16:creationId xmlns:a16="http://schemas.microsoft.com/office/drawing/2014/main" id="{B9D250B9-38D8-456A-B00D-C024C9811F1F}"/>
              </a:ext>
            </a:extLst>
          </p:cNvPr>
          <p:cNvSpPr>
            <a:spLocks noGrp="1"/>
          </p:cNvSpPr>
          <p:nvPr>
            <p:ph type="body" sz="quarter" idx="10" hasCustomPrompt="1"/>
          </p:nvPr>
        </p:nvSpPr>
        <p:spPr>
          <a:xfrm>
            <a:off x="248653" y="4603833"/>
            <a:ext cx="11726779" cy="730250"/>
          </a:xfrm>
          <a:prstGeom prst="rect">
            <a:avLst/>
          </a:prstGeom>
        </p:spPr>
        <p:txBody>
          <a:bodyPr>
            <a:normAutofit/>
          </a:bodyPr>
          <a:lstStyle>
            <a:lvl1pPr marL="0" indent="0" algn="ctr">
              <a:buNone/>
              <a:defRPr sz="2000" b="1">
                <a:solidFill>
                  <a:schemeClr val="accent1">
                    <a:lumMod val="50000"/>
                  </a:schemeClr>
                </a:solidFill>
                <a:latin typeface="Arial" panose="020B0604020202020204" pitchFamily="34" charset="0"/>
                <a:cs typeface="Arial" panose="020B0604020202020204" pitchFamily="34" charset="0"/>
              </a:defRPr>
            </a:lvl1pPr>
          </a:lstStyle>
          <a:p>
            <a:pPr lvl="0"/>
            <a:r>
              <a:rPr lang="en-US" dirty="0"/>
              <a:t>SLIDE TITLE BOLD AND ALL CAPS</a:t>
            </a:r>
          </a:p>
        </p:txBody>
      </p:sp>
      <p:sp>
        <p:nvSpPr>
          <p:cNvPr id="9" name="Text Placeholder 12">
            <a:extLst>
              <a:ext uri="{FF2B5EF4-FFF2-40B4-BE49-F238E27FC236}">
                <a16:creationId xmlns:a16="http://schemas.microsoft.com/office/drawing/2014/main" id="{F740C62C-CF3B-44C9-A22E-23E817D173B1}"/>
              </a:ext>
            </a:extLst>
          </p:cNvPr>
          <p:cNvSpPr>
            <a:spLocks noGrp="1"/>
          </p:cNvSpPr>
          <p:nvPr>
            <p:ph type="body" sz="quarter" idx="11" hasCustomPrompt="1"/>
          </p:nvPr>
        </p:nvSpPr>
        <p:spPr>
          <a:xfrm>
            <a:off x="136359" y="6392778"/>
            <a:ext cx="10018293" cy="296863"/>
          </a:xfrm>
          <a:prstGeom prst="rect">
            <a:avLst/>
          </a:prstGeom>
        </p:spPr>
        <p:txBody>
          <a:bodyPr>
            <a:normAutofit/>
          </a:bodyPr>
          <a:lstStyle>
            <a:lvl1pPr marL="0" indent="0" algn="l">
              <a:buNone/>
              <a:defRPr sz="1200" b="0">
                <a:solidFill>
                  <a:schemeClr val="bg1"/>
                </a:solidFill>
                <a:latin typeface="Arial" panose="020B0604020202020204" pitchFamily="34" charset="0"/>
                <a:cs typeface="Arial" panose="020B0604020202020204" pitchFamily="34" charset="0"/>
              </a:defRPr>
            </a:lvl1pPr>
          </a:lstStyle>
          <a:p>
            <a:pPr lvl="0"/>
            <a:r>
              <a:rPr lang="en-US" dirty="0"/>
              <a:t>Sub Title</a:t>
            </a:r>
          </a:p>
        </p:txBody>
      </p:sp>
      <p:sp>
        <p:nvSpPr>
          <p:cNvPr id="10" name="Text Placeholder 12">
            <a:extLst>
              <a:ext uri="{FF2B5EF4-FFF2-40B4-BE49-F238E27FC236}">
                <a16:creationId xmlns:a16="http://schemas.microsoft.com/office/drawing/2014/main" id="{9826A1F3-BBC1-4FFB-B33D-4229D026EC51}"/>
              </a:ext>
            </a:extLst>
          </p:cNvPr>
          <p:cNvSpPr>
            <a:spLocks noGrp="1"/>
          </p:cNvSpPr>
          <p:nvPr>
            <p:ph type="body" sz="quarter" idx="12" hasCustomPrompt="1"/>
          </p:nvPr>
        </p:nvSpPr>
        <p:spPr>
          <a:xfrm>
            <a:off x="10299032" y="6392777"/>
            <a:ext cx="1676400" cy="296863"/>
          </a:xfrm>
          <a:prstGeom prst="rect">
            <a:avLst/>
          </a:prstGeom>
        </p:spPr>
        <p:txBody>
          <a:bodyPr>
            <a:normAutofit/>
          </a:bodyPr>
          <a:lstStyle>
            <a:lvl1pPr marL="0" indent="0" algn="l">
              <a:buNone/>
              <a:defRPr sz="1200" b="0">
                <a:solidFill>
                  <a:schemeClr val="bg1"/>
                </a:solidFill>
                <a:latin typeface="Arial" panose="020B0604020202020204" pitchFamily="34" charset="0"/>
                <a:cs typeface="Arial" panose="020B0604020202020204" pitchFamily="34" charset="0"/>
              </a:defRPr>
            </a:lvl1pPr>
          </a:lstStyle>
          <a:p>
            <a:pPr lvl="0"/>
            <a:r>
              <a:rPr lang="en-US" dirty="0"/>
              <a:t>Date</a:t>
            </a:r>
          </a:p>
        </p:txBody>
      </p:sp>
    </p:spTree>
    <p:extLst>
      <p:ext uri="{BB962C8B-B14F-4D97-AF65-F5344CB8AC3E}">
        <p14:creationId xmlns:p14="http://schemas.microsoft.com/office/powerpoint/2010/main" val="2095327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pter 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12E291-E909-4DCC-A4CE-92F999081E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7999"/>
          </a:xfrm>
          <a:prstGeom prst="rect">
            <a:avLst/>
          </a:prstGeom>
        </p:spPr>
      </p:pic>
      <p:sp>
        <p:nvSpPr>
          <p:cNvPr id="13" name="Text Placeholder 12">
            <a:extLst>
              <a:ext uri="{FF2B5EF4-FFF2-40B4-BE49-F238E27FC236}">
                <a16:creationId xmlns:a16="http://schemas.microsoft.com/office/drawing/2014/main" id="{B9D250B9-38D8-456A-B00D-C024C9811F1F}"/>
              </a:ext>
            </a:extLst>
          </p:cNvPr>
          <p:cNvSpPr>
            <a:spLocks noGrp="1"/>
          </p:cNvSpPr>
          <p:nvPr>
            <p:ph type="body" sz="quarter" idx="10" hasCustomPrompt="1"/>
          </p:nvPr>
        </p:nvSpPr>
        <p:spPr>
          <a:xfrm>
            <a:off x="248653" y="4603833"/>
            <a:ext cx="11726779" cy="730250"/>
          </a:xfrm>
          <a:prstGeom prst="rect">
            <a:avLst/>
          </a:prstGeom>
        </p:spPr>
        <p:txBody>
          <a:bodyPr>
            <a:normAutofit/>
          </a:bodyPr>
          <a:lstStyle>
            <a:lvl1pPr marL="0" indent="0" algn="ctr">
              <a:buNone/>
              <a:defRPr sz="2000" b="1">
                <a:solidFill>
                  <a:schemeClr val="accent1">
                    <a:lumMod val="50000"/>
                  </a:schemeClr>
                </a:solidFill>
                <a:latin typeface="Arial" panose="020B0604020202020204" pitchFamily="34" charset="0"/>
                <a:cs typeface="Arial" panose="020B0604020202020204" pitchFamily="34" charset="0"/>
              </a:defRPr>
            </a:lvl1pPr>
          </a:lstStyle>
          <a:p>
            <a:pPr lvl="0"/>
            <a:r>
              <a:rPr lang="en-US" dirty="0"/>
              <a:t>SLIDE TITLE BOLD AND ALL CAPS</a:t>
            </a:r>
          </a:p>
        </p:txBody>
      </p:sp>
    </p:spTree>
    <p:extLst>
      <p:ext uri="{BB962C8B-B14F-4D97-AF65-F5344CB8AC3E}">
        <p14:creationId xmlns:p14="http://schemas.microsoft.com/office/powerpoint/2010/main" val="3902439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ed Slid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231024AA-0C7A-41E3-AA07-2C6D02E8B2CF}"/>
              </a:ext>
            </a:extLst>
          </p:cNvPr>
          <p:cNvSpPr>
            <a:spLocks noGrp="1"/>
          </p:cNvSpPr>
          <p:nvPr>
            <p:ph type="body" sz="quarter" idx="10" hasCustomPrompt="1"/>
          </p:nvPr>
        </p:nvSpPr>
        <p:spPr>
          <a:xfrm>
            <a:off x="641350" y="409574"/>
            <a:ext cx="10948988" cy="657225"/>
          </a:xfrm>
          <a:prstGeom prst="rect">
            <a:avLst/>
          </a:prstGeom>
        </p:spPr>
        <p:txBody>
          <a:bodyPr>
            <a:normAutofit/>
          </a:bodyPr>
          <a:lstStyle>
            <a:lvl1pPr marL="0" indent="0">
              <a:buFont typeface="Arial" panose="020B0604020202020204" pitchFamily="34" charset="0"/>
              <a:buNone/>
              <a:defRPr sz="2000" b="1">
                <a:solidFill>
                  <a:schemeClr val="accent1">
                    <a:lumMod val="50000"/>
                  </a:schemeClr>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SLIDE TITLE BOLD AND ALL CAPS</a:t>
            </a:r>
            <a:endParaRPr lang="en-US" dirty="0"/>
          </a:p>
        </p:txBody>
      </p:sp>
      <p:sp>
        <p:nvSpPr>
          <p:cNvPr id="12" name="Text Placeholder 11">
            <a:extLst>
              <a:ext uri="{FF2B5EF4-FFF2-40B4-BE49-F238E27FC236}">
                <a16:creationId xmlns:a16="http://schemas.microsoft.com/office/drawing/2014/main" id="{C94EA65A-CE60-4196-9F3E-9C114CE80F0D}"/>
              </a:ext>
            </a:extLst>
          </p:cNvPr>
          <p:cNvSpPr>
            <a:spLocks noGrp="1"/>
          </p:cNvSpPr>
          <p:nvPr>
            <p:ph type="body" sz="quarter" idx="11" hasCustomPrompt="1"/>
          </p:nvPr>
        </p:nvSpPr>
        <p:spPr>
          <a:xfrm>
            <a:off x="641350" y="1427163"/>
            <a:ext cx="10956925" cy="4460875"/>
          </a:xfrm>
          <a:prstGeom prst="rect">
            <a:avLst/>
          </a:prstGeom>
        </p:spPr>
        <p:txBody>
          <a:bodyPr>
            <a:normAutofit/>
          </a:bodyPr>
          <a:lstStyle>
            <a:lvl1pPr marL="0" indent="0">
              <a:buFont typeface="Arial" panose="020B0604020202020204" pitchFamily="34" charset="0"/>
              <a:buNone/>
              <a:defRPr sz="2000">
                <a:solidFill>
                  <a:schemeClr val="accent1">
                    <a:lumMod val="50000"/>
                  </a:schemeClr>
                </a:solidFill>
                <a:latin typeface="Arial" panose="020B0604020202020204" pitchFamily="34" charset="0"/>
                <a:cs typeface="Arial" panose="020B0604020202020204" pitchFamily="34" charset="0"/>
              </a:defRPr>
            </a:lvl1pPr>
            <a:lvl2pPr marL="800100" indent="-342900">
              <a:buFont typeface="Arial" panose="020B0604020202020204" pitchFamily="34" charset="0"/>
              <a:buChar char="•"/>
              <a:defRPr sz="2000">
                <a:solidFill>
                  <a:schemeClr val="accent1">
                    <a:lumMod val="50000"/>
                  </a:schemeClr>
                </a:solidFill>
                <a:latin typeface="Arial" panose="020B0604020202020204" pitchFamily="34" charset="0"/>
                <a:cs typeface="Arial" panose="020B0604020202020204" pitchFamily="34" charset="0"/>
              </a:defRPr>
            </a:lvl2pPr>
            <a:lvl3pPr marL="1257300" indent="-342900">
              <a:buFont typeface="Arial" panose="020B0604020202020204" pitchFamily="34" charset="0"/>
              <a:buChar char="•"/>
              <a:defRPr sz="2000">
                <a:solidFill>
                  <a:schemeClr val="accent1">
                    <a:lumMod val="50000"/>
                  </a:schemeClr>
                </a:solidFill>
                <a:latin typeface="Arial" panose="020B0604020202020204" pitchFamily="34" charset="0"/>
                <a:cs typeface="Arial" panose="020B0604020202020204" pitchFamily="34" charset="0"/>
              </a:defRPr>
            </a:lvl3pPr>
            <a:lvl4pPr marL="1657350" indent="-285750">
              <a:buFont typeface="Arial" panose="020B0604020202020204" pitchFamily="34" charset="0"/>
              <a:buChar char="•"/>
              <a:defRPr sz="2000">
                <a:solidFill>
                  <a:schemeClr val="accent1">
                    <a:lumMod val="50000"/>
                  </a:schemeClr>
                </a:solidFill>
                <a:latin typeface="Arial" panose="020B0604020202020204" pitchFamily="34" charset="0"/>
                <a:cs typeface="Arial" panose="020B0604020202020204" pitchFamily="34" charset="0"/>
              </a:defRPr>
            </a:lvl4pPr>
            <a:lvl5pPr marL="2114550" indent="-285750">
              <a:buFont typeface="Arial" panose="020B0604020202020204" pitchFamily="34" charset="0"/>
              <a:buChar char="•"/>
              <a:defRPr sz="2000">
                <a:solidFill>
                  <a:schemeClr val="accent1">
                    <a:lumMod val="50000"/>
                  </a:schemeClr>
                </a:solidFill>
                <a:latin typeface="Arial" panose="020B0604020202020204" pitchFamily="34" charset="0"/>
                <a:cs typeface="Arial" panose="020B0604020202020204" pitchFamily="34" charset="0"/>
              </a:defRPr>
            </a:lvl5pPr>
          </a:lstStyle>
          <a:p>
            <a:pPr lvl="0"/>
            <a:r>
              <a:rPr lang="en-US" dirty="0"/>
              <a:t>Bulleted list slide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65546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sic Slid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231024AA-0C7A-41E3-AA07-2C6D02E8B2CF}"/>
              </a:ext>
            </a:extLst>
          </p:cNvPr>
          <p:cNvSpPr>
            <a:spLocks noGrp="1"/>
          </p:cNvSpPr>
          <p:nvPr>
            <p:ph type="body" sz="quarter" idx="10" hasCustomPrompt="1"/>
          </p:nvPr>
        </p:nvSpPr>
        <p:spPr>
          <a:xfrm>
            <a:off x="641350" y="409574"/>
            <a:ext cx="10948988" cy="657225"/>
          </a:xfrm>
          <a:prstGeom prst="rect">
            <a:avLst/>
          </a:prstGeom>
        </p:spPr>
        <p:txBody>
          <a:bodyPr>
            <a:normAutofit/>
          </a:bodyPr>
          <a:lstStyle>
            <a:lvl1pPr marL="0" indent="0">
              <a:buFont typeface="Arial" panose="020B0604020202020204" pitchFamily="34" charset="0"/>
              <a:buNone/>
              <a:defRPr sz="2000" b="1">
                <a:solidFill>
                  <a:schemeClr val="accent1">
                    <a:lumMod val="50000"/>
                  </a:schemeClr>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SLIDE TITLE BOLD AND ALL CAPS</a:t>
            </a:r>
            <a:endParaRPr lang="en-US" dirty="0"/>
          </a:p>
        </p:txBody>
      </p:sp>
      <p:sp>
        <p:nvSpPr>
          <p:cNvPr id="12" name="Text Placeholder 11">
            <a:extLst>
              <a:ext uri="{FF2B5EF4-FFF2-40B4-BE49-F238E27FC236}">
                <a16:creationId xmlns:a16="http://schemas.microsoft.com/office/drawing/2014/main" id="{C94EA65A-CE60-4196-9F3E-9C114CE80F0D}"/>
              </a:ext>
            </a:extLst>
          </p:cNvPr>
          <p:cNvSpPr>
            <a:spLocks noGrp="1"/>
          </p:cNvSpPr>
          <p:nvPr>
            <p:ph type="body" sz="quarter" idx="11" hasCustomPrompt="1"/>
          </p:nvPr>
        </p:nvSpPr>
        <p:spPr>
          <a:xfrm>
            <a:off x="641350" y="1427163"/>
            <a:ext cx="10956925" cy="4460875"/>
          </a:xfrm>
          <a:prstGeom prst="rect">
            <a:avLst/>
          </a:prstGeom>
        </p:spPr>
        <p:txBody>
          <a:bodyPr>
            <a:normAutofit/>
          </a:bodyPr>
          <a:lstStyle>
            <a:lvl1pPr marL="0" indent="0">
              <a:buFont typeface="Arial" panose="020B0604020202020204" pitchFamily="34" charset="0"/>
              <a:buNone/>
              <a:defRPr sz="2000">
                <a:solidFill>
                  <a:schemeClr val="accent1">
                    <a:lumMod val="50000"/>
                  </a:schemeClr>
                </a:solidFill>
                <a:latin typeface="Arial" panose="020B0604020202020204" pitchFamily="34" charset="0"/>
                <a:cs typeface="Arial" panose="020B0604020202020204" pitchFamily="34" charset="0"/>
              </a:defRPr>
            </a:lvl1pPr>
            <a:lvl2pPr marL="457200" indent="0">
              <a:buFont typeface="Arial" panose="020B0604020202020204" pitchFamily="34" charset="0"/>
              <a:buNone/>
              <a:defRPr sz="2000">
                <a:solidFill>
                  <a:schemeClr val="accent1">
                    <a:lumMod val="50000"/>
                  </a:schemeClr>
                </a:solidFill>
                <a:latin typeface="Arial" panose="020B0604020202020204" pitchFamily="34" charset="0"/>
                <a:cs typeface="Arial" panose="020B0604020202020204" pitchFamily="34" charset="0"/>
              </a:defRPr>
            </a:lvl2pPr>
            <a:lvl3pPr marL="1257300" indent="-342900">
              <a:buFont typeface="Arial" panose="020B0604020202020204" pitchFamily="34" charset="0"/>
              <a:buChar char="•"/>
              <a:defRPr sz="2000">
                <a:solidFill>
                  <a:schemeClr val="accent1">
                    <a:lumMod val="50000"/>
                  </a:schemeClr>
                </a:solidFill>
                <a:latin typeface="Arial" panose="020B0604020202020204" pitchFamily="34" charset="0"/>
                <a:cs typeface="Arial" panose="020B0604020202020204" pitchFamily="34" charset="0"/>
              </a:defRPr>
            </a:lvl3pPr>
            <a:lvl4pPr marL="1657350" indent="-285750">
              <a:buFont typeface="Arial" panose="020B0604020202020204" pitchFamily="34" charset="0"/>
              <a:buChar char="•"/>
              <a:defRPr sz="2000">
                <a:solidFill>
                  <a:schemeClr val="accent1">
                    <a:lumMod val="50000"/>
                  </a:schemeClr>
                </a:solidFill>
                <a:latin typeface="Arial" panose="020B0604020202020204" pitchFamily="34" charset="0"/>
                <a:cs typeface="Arial" panose="020B0604020202020204" pitchFamily="34" charset="0"/>
              </a:defRPr>
            </a:lvl4pPr>
            <a:lvl5pPr marL="2114550" indent="-285750">
              <a:buFont typeface="Arial" panose="020B0604020202020204" pitchFamily="34" charset="0"/>
              <a:buChar char="•"/>
              <a:defRPr sz="2000">
                <a:solidFill>
                  <a:schemeClr val="accent1">
                    <a:lumMod val="50000"/>
                  </a:schemeClr>
                </a:solidFill>
                <a:latin typeface="Arial" panose="020B0604020202020204" pitchFamily="34" charset="0"/>
                <a:cs typeface="Arial" panose="020B0604020202020204" pitchFamily="34" charset="0"/>
              </a:defRPr>
            </a:lvl5pPr>
          </a:lstStyle>
          <a:p>
            <a:pPr lvl="0"/>
            <a:r>
              <a:rPr lang="en-US" dirty="0"/>
              <a:t>Slide information here</a:t>
            </a:r>
          </a:p>
        </p:txBody>
      </p:sp>
    </p:spTree>
    <p:extLst>
      <p:ext uri="{BB962C8B-B14F-4D97-AF65-F5344CB8AC3E}">
        <p14:creationId xmlns:p14="http://schemas.microsoft.com/office/powerpoint/2010/main" val="466561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hoto Slide 1">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231024AA-0C7A-41E3-AA07-2C6D02E8B2CF}"/>
              </a:ext>
            </a:extLst>
          </p:cNvPr>
          <p:cNvSpPr>
            <a:spLocks noGrp="1"/>
          </p:cNvSpPr>
          <p:nvPr>
            <p:ph type="body" sz="quarter" idx="10" hasCustomPrompt="1"/>
          </p:nvPr>
        </p:nvSpPr>
        <p:spPr>
          <a:xfrm>
            <a:off x="641350" y="409574"/>
            <a:ext cx="10948988" cy="657225"/>
          </a:xfrm>
          <a:prstGeom prst="rect">
            <a:avLst/>
          </a:prstGeom>
        </p:spPr>
        <p:txBody>
          <a:bodyPr>
            <a:normAutofit/>
          </a:bodyPr>
          <a:lstStyle>
            <a:lvl1pPr marL="0" indent="0">
              <a:buFont typeface="Arial" panose="020B0604020202020204" pitchFamily="34" charset="0"/>
              <a:buNone/>
              <a:defRPr sz="2000" b="1">
                <a:solidFill>
                  <a:schemeClr val="accent1">
                    <a:lumMod val="50000"/>
                  </a:schemeClr>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SLIDE TITLE BOLD AND ALL CAPS</a:t>
            </a:r>
            <a:endParaRPr lang="en-US" dirty="0"/>
          </a:p>
        </p:txBody>
      </p:sp>
      <p:sp>
        <p:nvSpPr>
          <p:cNvPr id="12" name="Text Placeholder 11">
            <a:extLst>
              <a:ext uri="{FF2B5EF4-FFF2-40B4-BE49-F238E27FC236}">
                <a16:creationId xmlns:a16="http://schemas.microsoft.com/office/drawing/2014/main" id="{C94EA65A-CE60-4196-9F3E-9C114CE80F0D}"/>
              </a:ext>
            </a:extLst>
          </p:cNvPr>
          <p:cNvSpPr>
            <a:spLocks noGrp="1"/>
          </p:cNvSpPr>
          <p:nvPr>
            <p:ph type="body" sz="quarter" idx="11" hasCustomPrompt="1"/>
          </p:nvPr>
        </p:nvSpPr>
        <p:spPr>
          <a:xfrm>
            <a:off x="641350" y="1427164"/>
            <a:ext cx="10956925" cy="826752"/>
          </a:xfrm>
          <a:prstGeom prst="rect">
            <a:avLst/>
          </a:prstGeom>
        </p:spPr>
        <p:txBody>
          <a:bodyPr>
            <a:normAutofit/>
          </a:bodyPr>
          <a:lstStyle>
            <a:lvl1pPr marL="0" indent="0">
              <a:buFont typeface="Arial" panose="020B0604020202020204" pitchFamily="34" charset="0"/>
              <a:buNone/>
              <a:defRPr sz="2000">
                <a:solidFill>
                  <a:schemeClr val="accent1">
                    <a:lumMod val="50000"/>
                  </a:schemeClr>
                </a:solidFill>
                <a:latin typeface="Arial" panose="020B0604020202020204" pitchFamily="34" charset="0"/>
                <a:cs typeface="Arial" panose="020B0604020202020204" pitchFamily="34" charset="0"/>
              </a:defRPr>
            </a:lvl1pPr>
            <a:lvl2pPr marL="457200" indent="0">
              <a:buFont typeface="Arial" panose="020B0604020202020204" pitchFamily="34" charset="0"/>
              <a:buNone/>
              <a:defRPr sz="2000">
                <a:solidFill>
                  <a:schemeClr val="accent1">
                    <a:lumMod val="50000"/>
                  </a:schemeClr>
                </a:solidFill>
                <a:latin typeface="Arial" panose="020B0604020202020204" pitchFamily="34" charset="0"/>
                <a:cs typeface="Arial" panose="020B0604020202020204" pitchFamily="34" charset="0"/>
              </a:defRPr>
            </a:lvl2pPr>
            <a:lvl3pPr marL="1257300" indent="-342900">
              <a:buFont typeface="Arial" panose="020B0604020202020204" pitchFamily="34" charset="0"/>
              <a:buChar char="•"/>
              <a:defRPr sz="2000">
                <a:solidFill>
                  <a:schemeClr val="accent1">
                    <a:lumMod val="50000"/>
                  </a:schemeClr>
                </a:solidFill>
                <a:latin typeface="Arial" panose="020B0604020202020204" pitchFamily="34" charset="0"/>
                <a:cs typeface="Arial" panose="020B0604020202020204" pitchFamily="34" charset="0"/>
              </a:defRPr>
            </a:lvl3pPr>
            <a:lvl4pPr marL="1657350" indent="-285750">
              <a:buFont typeface="Arial" panose="020B0604020202020204" pitchFamily="34" charset="0"/>
              <a:buChar char="•"/>
              <a:defRPr sz="2000">
                <a:solidFill>
                  <a:schemeClr val="accent1">
                    <a:lumMod val="50000"/>
                  </a:schemeClr>
                </a:solidFill>
                <a:latin typeface="Arial" panose="020B0604020202020204" pitchFamily="34" charset="0"/>
                <a:cs typeface="Arial" panose="020B0604020202020204" pitchFamily="34" charset="0"/>
              </a:defRPr>
            </a:lvl4pPr>
            <a:lvl5pPr marL="2114550" indent="-285750">
              <a:buFont typeface="Arial" panose="020B0604020202020204" pitchFamily="34" charset="0"/>
              <a:buChar char="•"/>
              <a:defRPr sz="2000">
                <a:solidFill>
                  <a:schemeClr val="accent1">
                    <a:lumMod val="50000"/>
                  </a:schemeClr>
                </a:solidFill>
                <a:latin typeface="Arial" panose="020B0604020202020204" pitchFamily="34" charset="0"/>
                <a:cs typeface="Arial" panose="020B0604020202020204" pitchFamily="34" charset="0"/>
              </a:defRPr>
            </a:lvl5pPr>
          </a:lstStyle>
          <a:p>
            <a:pPr lvl="0"/>
            <a:r>
              <a:rPr lang="en-US" dirty="0"/>
              <a:t>Slide information here</a:t>
            </a:r>
          </a:p>
        </p:txBody>
      </p:sp>
      <p:sp>
        <p:nvSpPr>
          <p:cNvPr id="3" name="Picture Placeholder 2">
            <a:extLst>
              <a:ext uri="{FF2B5EF4-FFF2-40B4-BE49-F238E27FC236}">
                <a16:creationId xmlns:a16="http://schemas.microsoft.com/office/drawing/2014/main" id="{C98F2A39-DF69-43B5-AB80-24A8CE856FEE}"/>
              </a:ext>
            </a:extLst>
          </p:cNvPr>
          <p:cNvSpPr>
            <a:spLocks noGrp="1"/>
          </p:cNvSpPr>
          <p:nvPr>
            <p:ph type="pic" sz="quarter" idx="12" hasCustomPrompt="1"/>
          </p:nvPr>
        </p:nvSpPr>
        <p:spPr>
          <a:xfrm>
            <a:off x="641351" y="2598821"/>
            <a:ext cx="6377070" cy="3641557"/>
          </a:xfrm>
          <a:prstGeom prst="rect">
            <a:avLst/>
          </a:prstGeom>
          <a:solidFill>
            <a:schemeClr val="bg1">
              <a:lumMod val="95000"/>
            </a:schemeClr>
          </a:solidFill>
        </p:spPr>
        <p:txBody>
          <a:bodyPr/>
          <a:lstStyle>
            <a:lvl1pPr marL="0" indent="0">
              <a:buNone/>
              <a:defRPr sz="2000">
                <a:solidFill>
                  <a:schemeClr val="accent1">
                    <a:lumMod val="50000"/>
                  </a:schemeClr>
                </a:solidFill>
                <a:latin typeface="Arial" panose="020B0604020202020204" pitchFamily="34" charset="0"/>
                <a:cs typeface="Arial" panose="020B0604020202020204" pitchFamily="34" charset="0"/>
              </a:defRPr>
            </a:lvl1pPr>
          </a:lstStyle>
          <a:p>
            <a:pPr lvl="0"/>
            <a:r>
              <a:rPr lang="en-US" dirty="0"/>
              <a:t>Insert photo</a:t>
            </a:r>
          </a:p>
        </p:txBody>
      </p:sp>
    </p:spTree>
    <p:extLst>
      <p:ext uri="{BB962C8B-B14F-4D97-AF65-F5344CB8AC3E}">
        <p14:creationId xmlns:p14="http://schemas.microsoft.com/office/powerpoint/2010/main" val="3948343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Photo Slide 1">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231024AA-0C7A-41E3-AA07-2C6D02E8B2CF}"/>
              </a:ext>
            </a:extLst>
          </p:cNvPr>
          <p:cNvSpPr>
            <a:spLocks noGrp="1"/>
          </p:cNvSpPr>
          <p:nvPr>
            <p:ph type="body" sz="quarter" idx="10" hasCustomPrompt="1"/>
          </p:nvPr>
        </p:nvSpPr>
        <p:spPr>
          <a:xfrm>
            <a:off x="641350" y="409574"/>
            <a:ext cx="10948988" cy="657225"/>
          </a:xfrm>
          <a:prstGeom prst="rect">
            <a:avLst/>
          </a:prstGeom>
        </p:spPr>
        <p:txBody>
          <a:bodyPr>
            <a:normAutofit/>
          </a:bodyPr>
          <a:lstStyle>
            <a:lvl1pPr marL="0" indent="0">
              <a:buFont typeface="Arial" panose="020B0604020202020204" pitchFamily="34" charset="0"/>
              <a:buNone/>
              <a:defRPr sz="2000" b="1">
                <a:solidFill>
                  <a:schemeClr val="accent1">
                    <a:lumMod val="50000"/>
                  </a:schemeClr>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SLIDE TITLE BOLD AND ALL CAPS</a:t>
            </a:r>
            <a:endParaRPr lang="en-US" dirty="0"/>
          </a:p>
        </p:txBody>
      </p:sp>
      <p:sp>
        <p:nvSpPr>
          <p:cNvPr id="12" name="Text Placeholder 11">
            <a:extLst>
              <a:ext uri="{FF2B5EF4-FFF2-40B4-BE49-F238E27FC236}">
                <a16:creationId xmlns:a16="http://schemas.microsoft.com/office/drawing/2014/main" id="{C94EA65A-CE60-4196-9F3E-9C114CE80F0D}"/>
              </a:ext>
            </a:extLst>
          </p:cNvPr>
          <p:cNvSpPr>
            <a:spLocks noGrp="1"/>
          </p:cNvSpPr>
          <p:nvPr>
            <p:ph type="body" sz="quarter" idx="11" hasCustomPrompt="1"/>
          </p:nvPr>
        </p:nvSpPr>
        <p:spPr>
          <a:xfrm>
            <a:off x="4884821" y="1427163"/>
            <a:ext cx="6713454" cy="2655553"/>
          </a:xfrm>
          <a:prstGeom prst="rect">
            <a:avLst/>
          </a:prstGeom>
        </p:spPr>
        <p:txBody>
          <a:bodyPr>
            <a:normAutofit/>
          </a:bodyPr>
          <a:lstStyle>
            <a:lvl1pPr marL="0" indent="0">
              <a:buFont typeface="Arial" panose="020B0604020202020204" pitchFamily="34" charset="0"/>
              <a:buNone/>
              <a:defRPr sz="2000">
                <a:solidFill>
                  <a:schemeClr val="accent1">
                    <a:lumMod val="50000"/>
                  </a:schemeClr>
                </a:solidFill>
                <a:latin typeface="Arial" panose="020B0604020202020204" pitchFamily="34" charset="0"/>
                <a:cs typeface="Arial" panose="020B0604020202020204" pitchFamily="34" charset="0"/>
              </a:defRPr>
            </a:lvl1pPr>
            <a:lvl2pPr marL="457200" indent="0">
              <a:buFont typeface="Arial" panose="020B0604020202020204" pitchFamily="34" charset="0"/>
              <a:buNone/>
              <a:defRPr sz="2000">
                <a:solidFill>
                  <a:schemeClr val="accent1">
                    <a:lumMod val="50000"/>
                  </a:schemeClr>
                </a:solidFill>
                <a:latin typeface="Arial" panose="020B0604020202020204" pitchFamily="34" charset="0"/>
                <a:cs typeface="Arial" panose="020B0604020202020204" pitchFamily="34" charset="0"/>
              </a:defRPr>
            </a:lvl2pPr>
            <a:lvl3pPr marL="1257300" indent="-342900">
              <a:buFont typeface="Arial" panose="020B0604020202020204" pitchFamily="34" charset="0"/>
              <a:buChar char="•"/>
              <a:defRPr sz="2000">
                <a:solidFill>
                  <a:schemeClr val="accent1">
                    <a:lumMod val="50000"/>
                  </a:schemeClr>
                </a:solidFill>
                <a:latin typeface="Arial" panose="020B0604020202020204" pitchFamily="34" charset="0"/>
                <a:cs typeface="Arial" panose="020B0604020202020204" pitchFamily="34" charset="0"/>
              </a:defRPr>
            </a:lvl3pPr>
            <a:lvl4pPr marL="1657350" indent="-285750">
              <a:buFont typeface="Arial" panose="020B0604020202020204" pitchFamily="34" charset="0"/>
              <a:buChar char="•"/>
              <a:defRPr sz="2000">
                <a:solidFill>
                  <a:schemeClr val="accent1">
                    <a:lumMod val="50000"/>
                  </a:schemeClr>
                </a:solidFill>
                <a:latin typeface="Arial" panose="020B0604020202020204" pitchFamily="34" charset="0"/>
                <a:cs typeface="Arial" panose="020B0604020202020204" pitchFamily="34" charset="0"/>
              </a:defRPr>
            </a:lvl4pPr>
            <a:lvl5pPr marL="2114550" indent="-285750">
              <a:buFont typeface="Arial" panose="020B0604020202020204" pitchFamily="34" charset="0"/>
              <a:buChar char="•"/>
              <a:defRPr sz="2000">
                <a:solidFill>
                  <a:schemeClr val="accent1">
                    <a:lumMod val="50000"/>
                  </a:schemeClr>
                </a:solidFill>
                <a:latin typeface="Arial" panose="020B0604020202020204" pitchFamily="34" charset="0"/>
                <a:cs typeface="Arial" panose="020B0604020202020204" pitchFamily="34" charset="0"/>
              </a:defRPr>
            </a:lvl5pPr>
          </a:lstStyle>
          <a:p>
            <a:pPr lvl="0"/>
            <a:r>
              <a:rPr lang="en-US" dirty="0"/>
              <a:t>Slide information here</a:t>
            </a:r>
          </a:p>
        </p:txBody>
      </p:sp>
      <p:sp>
        <p:nvSpPr>
          <p:cNvPr id="3" name="Picture Placeholder 2">
            <a:extLst>
              <a:ext uri="{FF2B5EF4-FFF2-40B4-BE49-F238E27FC236}">
                <a16:creationId xmlns:a16="http://schemas.microsoft.com/office/drawing/2014/main" id="{C98F2A39-DF69-43B5-AB80-24A8CE856FEE}"/>
              </a:ext>
            </a:extLst>
          </p:cNvPr>
          <p:cNvSpPr>
            <a:spLocks noGrp="1"/>
          </p:cNvSpPr>
          <p:nvPr>
            <p:ph type="pic" sz="quarter" idx="12" hasCustomPrompt="1"/>
          </p:nvPr>
        </p:nvSpPr>
        <p:spPr>
          <a:xfrm>
            <a:off x="641351" y="1419727"/>
            <a:ext cx="3858460" cy="4957010"/>
          </a:xfrm>
          <a:prstGeom prst="rect">
            <a:avLst/>
          </a:prstGeom>
          <a:solidFill>
            <a:schemeClr val="bg1">
              <a:lumMod val="95000"/>
            </a:schemeClr>
          </a:solidFill>
        </p:spPr>
        <p:txBody>
          <a:bodyPr/>
          <a:lstStyle>
            <a:lvl1pPr marL="0" indent="0">
              <a:buNone/>
              <a:defRPr sz="2000">
                <a:solidFill>
                  <a:schemeClr val="accent1">
                    <a:lumMod val="50000"/>
                  </a:schemeClr>
                </a:solidFill>
                <a:latin typeface="Arial" panose="020B0604020202020204" pitchFamily="34" charset="0"/>
                <a:cs typeface="Arial" panose="020B0604020202020204" pitchFamily="34" charset="0"/>
              </a:defRPr>
            </a:lvl1pPr>
          </a:lstStyle>
          <a:p>
            <a:pPr lvl="0"/>
            <a:r>
              <a:rPr lang="en-US" dirty="0"/>
              <a:t>Insert photo</a:t>
            </a:r>
          </a:p>
        </p:txBody>
      </p:sp>
    </p:spTree>
    <p:extLst>
      <p:ext uri="{BB962C8B-B14F-4D97-AF65-F5344CB8AC3E}">
        <p14:creationId xmlns:p14="http://schemas.microsoft.com/office/powerpoint/2010/main" val="1555657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231024AA-0C7A-41E3-AA07-2C6D02E8B2CF}"/>
              </a:ext>
            </a:extLst>
          </p:cNvPr>
          <p:cNvSpPr>
            <a:spLocks noGrp="1"/>
          </p:cNvSpPr>
          <p:nvPr>
            <p:ph type="body" sz="quarter" idx="10" hasCustomPrompt="1"/>
          </p:nvPr>
        </p:nvSpPr>
        <p:spPr>
          <a:xfrm>
            <a:off x="641350" y="409574"/>
            <a:ext cx="10948988" cy="657225"/>
          </a:xfrm>
          <a:prstGeom prst="rect">
            <a:avLst/>
          </a:prstGeom>
        </p:spPr>
        <p:txBody>
          <a:bodyPr>
            <a:normAutofit/>
          </a:bodyPr>
          <a:lstStyle>
            <a:lvl1pPr marL="0" indent="0">
              <a:buFont typeface="Arial" panose="020B0604020202020204" pitchFamily="34" charset="0"/>
              <a:buNone/>
              <a:defRPr sz="2000" b="1">
                <a:solidFill>
                  <a:schemeClr val="accent1">
                    <a:lumMod val="50000"/>
                  </a:schemeClr>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SLIDE TITLE BOLD AND ALL CAPS</a:t>
            </a:r>
            <a:endParaRPr lang="en-US" dirty="0"/>
          </a:p>
        </p:txBody>
      </p:sp>
      <p:sp>
        <p:nvSpPr>
          <p:cNvPr id="12" name="Text Placeholder 11">
            <a:extLst>
              <a:ext uri="{FF2B5EF4-FFF2-40B4-BE49-F238E27FC236}">
                <a16:creationId xmlns:a16="http://schemas.microsoft.com/office/drawing/2014/main" id="{C94EA65A-CE60-4196-9F3E-9C114CE80F0D}"/>
              </a:ext>
            </a:extLst>
          </p:cNvPr>
          <p:cNvSpPr>
            <a:spLocks noGrp="1"/>
          </p:cNvSpPr>
          <p:nvPr>
            <p:ph type="body" sz="quarter" idx="11" hasCustomPrompt="1"/>
          </p:nvPr>
        </p:nvSpPr>
        <p:spPr>
          <a:xfrm>
            <a:off x="641350" y="4122821"/>
            <a:ext cx="10956925" cy="1765217"/>
          </a:xfrm>
          <a:prstGeom prst="rect">
            <a:avLst/>
          </a:prstGeom>
        </p:spPr>
        <p:txBody>
          <a:bodyPr>
            <a:normAutofit/>
          </a:bodyPr>
          <a:lstStyle>
            <a:lvl1pPr marL="0" indent="0">
              <a:buFont typeface="Arial" panose="020B0604020202020204" pitchFamily="34" charset="0"/>
              <a:buNone/>
              <a:defRPr sz="2000">
                <a:solidFill>
                  <a:schemeClr val="accent1">
                    <a:lumMod val="50000"/>
                  </a:schemeClr>
                </a:solidFill>
                <a:latin typeface="Arial" panose="020B0604020202020204" pitchFamily="34" charset="0"/>
                <a:cs typeface="Arial" panose="020B0604020202020204" pitchFamily="34" charset="0"/>
              </a:defRPr>
            </a:lvl1pPr>
            <a:lvl2pPr marL="457200" indent="0">
              <a:buFont typeface="Arial" panose="020B0604020202020204" pitchFamily="34" charset="0"/>
              <a:buNone/>
              <a:defRPr sz="2000">
                <a:solidFill>
                  <a:schemeClr val="accent1">
                    <a:lumMod val="50000"/>
                  </a:schemeClr>
                </a:solidFill>
                <a:latin typeface="Arial" panose="020B0604020202020204" pitchFamily="34" charset="0"/>
                <a:cs typeface="Arial" panose="020B0604020202020204" pitchFamily="34" charset="0"/>
              </a:defRPr>
            </a:lvl2pPr>
            <a:lvl3pPr marL="1257300" indent="-342900">
              <a:buFont typeface="Arial" panose="020B0604020202020204" pitchFamily="34" charset="0"/>
              <a:buChar char="•"/>
              <a:defRPr sz="2000">
                <a:solidFill>
                  <a:schemeClr val="accent1">
                    <a:lumMod val="50000"/>
                  </a:schemeClr>
                </a:solidFill>
                <a:latin typeface="Arial" panose="020B0604020202020204" pitchFamily="34" charset="0"/>
                <a:cs typeface="Arial" panose="020B0604020202020204" pitchFamily="34" charset="0"/>
              </a:defRPr>
            </a:lvl3pPr>
            <a:lvl4pPr marL="1657350" indent="-285750">
              <a:buFont typeface="Arial" panose="020B0604020202020204" pitchFamily="34" charset="0"/>
              <a:buChar char="•"/>
              <a:defRPr sz="2000">
                <a:solidFill>
                  <a:schemeClr val="accent1">
                    <a:lumMod val="50000"/>
                  </a:schemeClr>
                </a:solidFill>
                <a:latin typeface="Arial" panose="020B0604020202020204" pitchFamily="34" charset="0"/>
                <a:cs typeface="Arial" panose="020B0604020202020204" pitchFamily="34" charset="0"/>
              </a:defRPr>
            </a:lvl4pPr>
            <a:lvl5pPr marL="2114550" indent="-285750">
              <a:buFont typeface="Arial" panose="020B0604020202020204" pitchFamily="34" charset="0"/>
              <a:buChar char="•"/>
              <a:defRPr sz="2000">
                <a:solidFill>
                  <a:schemeClr val="accent1">
                    <a:lumMod val="50000"/>
                  </a:schemeClr>
                </a:solidFill>
                <a:latin typeface="Arial" panose="020B0604020202020204" pitchFamily="34" charset="0"/>
                <a:cs typeface="Arial" panose="020B0604020202020204" pitchFamily="34" charset="0"/>
              </a:defRPr>
            </a:lvl5pPr>
          </a:lstStyle>
          <a:p>
            <a:pPr lvl="0"/>
            <a:r>
              <a:rPr lang="en-US" dirty="0"/>
              <a:t>Slide information here</a:t>
            </a:r>
          </a:p>
        </p:txBody>
      </p:sp>
    </p:spTree>
    <p:extLst>
      <p:ext uri="{BB962C8B-B14F-4D97-AF65-F5344CB8AC3E}">
        <p14:creationId xmlns:p14="http://schemas.microsoft.com/office/powerpoint/2010/main" val="3794281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DCAB71D-60B8-4664-9C1D-7776C0D0F4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13" name="Text Placeholder 12">
            <a:extLst>
              <a:ext uri="{FF2B5EF4-FFF2-40B4-BE49-F238E27FC236}">
                <a16:creationId xmlns:a16="http://schemas.microsoft.com/office/drawing/2014/main" id="{B9D250B9-38D8-456A-B00D-C024C9811F1F}"/>
              </a:ext>
            </a:extLst>
          </p:cNvPr>
          <p:cNvSpPr>
            <a:spLocks noGrp="1"/>
          </p:cNvSpPr>
          <p:nvPr>
            <p:ph type="body" sz="quarter" idx="10" hasCustomPrompt="1"/>
          </p:nvPr>
        </p:nvSpPr>
        <p:spPr>
          <a:xfrm>
            <a:off x="248653" y="4603833"/>
            <a:ext cx="11726779" cy="406317"/>
          </a:xfrm>
          <a:prstGeom prst="rect">
            <a:avLst/>
          </a:prstGeom>
        </p:spPr>
        <p:txBody>
          <a:bodyPr>
            <a:normAutofit/>
          </a:bodyPr>
          <a:lstStyle>
            <a:lvl1pPr marL="0" indent="0" algn="ctr">
              <a:buNone/>
              <a:defRPr sz="2000" b="1">
                <a:solidFill>
                  <a:schemeClr val="accent1">
                    <a:lumMod val="50000"/>
                  </a:schemeClr>
                </a:solidFill>
                <a:latin typeface="Arial" panose="020B0604020202020204" pitchFamily="34" charset="0"/>
                <a:cs typeface="Arial" panose="020B0604020202020204" pitchFamily="34" charset="0"/>
              </a:defRPr>
            </a:lvl1pPr>
          </a:lstStyle>
          <a:p>
            <a:pPr lvl="0"/>
            <a:r>
              <a:rPr lang="en-US" dirty="0"/>
              <a:t>LEARN MORE</a:t>
            </a:r>
          </a:p>
        </p:txBody>
      </p:sp>
      <p:sp>
        <p:nvSpPr>
          <p:cNvPr id="9" name="Text Placeholder 12">
            <a:extLst>
              <a:ext uri="{FF2B5EF4-FFF2-40B4-BE49-F238E27FC236}">
                <a16:creationId xmlns:a16="http://schemas.microsoft.com/office/drawing/2014/main" id="{F740C62C-CF3B-44C9-A22E-23E817D173B1}"/>
              </a:ext>
            </a:extLst>
          </p:cNvPr>
          <p:cNvSpPr>
            <a:spLocks noGrp="1"/>
          </p:cNvSpPr>
          <p:nvPr>
            <p:ph type="body" sz="quarter" idx="11" hasCustomPrompt="1"/>
          </p:nvPr>
        </p:nvSpPr>
        <p:spPr>
          <a:xfrm>
            <a:off x="136359" y="5861843"/>
            <a:ext cx="10018293" cy="815182"/>
          </a:xfrm>
          <a:prstGeom prst="rect">
            <a:avLst/>
          </a:prstGeom>
        </p:spPr>
        <p:txBody>
          <a:bodyPr>
            <a:normAutofit/>
          </a:bodyPr>
          <a:lstStyle>
            <a:lvl1pPr marL="0" indent="0" algn="l">
              <a:buNone/>
              <a:defRPr sz="1200" b="0">
                <a:solidFill>
                  <a:schemeClr val="bg1"/>
                </a:solidFill>
                <a:latin typeface="Arial" panose="020B0604020202020204" pitchFamily="34" charset="0"/>
                <a:cs typeface="Arial" panose="020B0604020202020204" pitchFamily="34" charset="0"/>
              </a:defRPr>
            </a:lvl1pPr>
          </a:lstStyle>
          <a:p>
            <a:pPr lvl="0"/>
            <a:r>
              <a:rPr lang="en-US" dirty="0"/>
              <a:t>Contact Info</a:t>
            </a:r>
          </a:p>
        </p:txBody>
      </p:sp>
      <p:sp>
        <p:nvSpPr>
          <p:cNvPr id="6" name="Text Placeholder 12">
            <a:extLst>
              <a:ext uri="{FF2B5EF4-FFF2-40B4-BE49-F238E27FC236}">
                <a16:creationId xmlns:a16="http://schemas.microsoft.com/office/drawing/2014/main" id="{A85B38A4-A9BF-4423-85DE-32A3BF61CDFE}"/>
              </a:ext>
            </a:extLst>
          </p:cNvPr>
          <p:cNvSpPr>
            <a:spLocks noGrp="1"/>
          </p:cNvSpPr>
          <p:nvPr>
            <p:ph type="body" sz="quarter" idx="12" hasCustomPrompt="1"/>
          </p:nvPr>
        </p:nvSpPr>
        <p:spPr>
          <a:xfrm>
            <a:off x="136359" y="5564980"/>
            <a:ext cx="10018293" cy="296863"/>
          </a:xfrm>
          <a:prstGeom prst="rect">
            <a:avLst/>
          </a:prstGeom>
        </p:spPr>
        <p:txBody>
          <a:bodyPr>
            <a:normAutofit/>
          </a:bodyPr>
          <a:lstStyle>
            <a:lvl1pPr marL="0" indent="0" algn="l">
              <a:buNone/>
              <a:defRPr sz="1200" b="1">
                <a:solidFill>
                  <a:schemeClr val="bg1"/>
                </a:solidFill>
                <a:latin typeface="Arial" panose="020B0604020202020204" pitchFamily="34" charset="0"/>
                <a:cs typeface="Arial" panose="020B0604020202020204" pitchFamily="34" charset="0"/>
              </a:defRPr>
            </a:lvl1pPr>
          </a:lstStyle>
          <a:p>
            <a:pPr lvl="0"/>
            <a:r>
              <a:rPr lang="en-US" dirty="0"/>
              <a:t>CONTACT NAME</a:t>
            </a:r>
          </a:p>
        </p:txBody>
      </p:sp>
    </p:spTree>
    <p:extLst>
      <p:ext uri="{BB962C8B-B14F-4D97-AF65-F5344CB8AC3E}">
        <p14:creationId xmlns:p14="http://schemas.microsoft.com/office/powerpoint/2010/main" val="3968624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Date Placeholder 3">
            <a:extLst>
              <a:ext uri="{FF2B5EF4-FFF2-40B4-BE49-F238E27FC236}">
                <a16:creationId xmlns:a16="http://schemas.microsoft.com/office/drawing/2014/main" id="{91A68652-8BB3-4AE1-90AA-426FACA43B62}"/>
              </a:ext>
            </a:extLst>
          </p:cNvPr>
          <p:cNvSpPr txBox="1">
            <a:spLocks/>
          </p:cNvSpPr>
          <p:nvPr userDrawn="1"/>
        </p:nvSpPr>
        <p:spPr>
          <a:xfrm>
            <a:off x="9091862" y="635634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Date</a:t>
            </a:r>
          </a:p>
        </p:txBody>
      </p:sp>
      <p:pic>
        <p:nvPicPr>
          <p:cNvPr id="12" name="Picture 11">
            <a:extLst>
              <a:ext uri="{FF2B5EF4-FFF2-40B4-BE49-F238E27FC236}">
                <a16:creationId xmlns:a16="http://schemas.microsoft.com/office/drawing/2014/main" id="{67768B58-BA1A-4542-B833-D07348ABE04C}"/>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12191999" cy="6857999"/>
          </a:xfrm>
          <a:prstGeom prst="rect">
            <a:avLst/>
          </a:prstGeom>
        </p:spPr>
      </p:pic>
    </p:spTree>
    <p:extLst>
      <p:ext uri="{BB962C8B-B14F-4D97-AF65-F5344CB8AC3E}">
        <p14:creationId xmlns:p14="http://schemas.microsoft.com/office/powerpoint/2010/main" val="4083829783"/>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62" r:id="rId4"/>
    <p:sldLayoutId id="2147483665" r:id="rId5"/>
    <p:sldLayoutId id="2147483666" r:id="rId6"/>
    <p:sldLayoutId id="2147483660" r:id="rId7"/>
    <p:sldLayoutId id="2147483664"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mailto:Ruth.Post@labor.ny.gov"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hyperlink" Target="mailto:DEWS.Reemploy@labor.ny.gov" TargetMode="External"/><Relationship Id="rId2" Type="http://schemas.openxmlformats.org/officeDocument/2006/relationships/notesSlide" Target="../notesSlides/notesSlide28.xml"/><Relationship Id="rId1" Type="http://schemas.openxmlformats.org/officeDocument/2006/relationships/slideLayout" Target="../slideLayouts/slideLayout8.xml"/><Relationship Id="rId4" Type="http://schemas.openxmlformats.org/officeDocument/2006/relationships/hyperlink" Target="mailto:Eric.Denk@labor.ny.gov"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8AC232-14A0-415B-A7C7-A1A90A8011C2}"/>
              </a:ext>
            </a:extLst>
          </p:cNvPr>
          <p:cNvSpPr>
            <a:spLocks noGrp="1"/>
          </p:cNvSpPr>
          <p:nvPr>
            <p:ph type="body" sz="quarter" idx="10"/>
          </p:nvPr>
        </p:nvSpPr>
        <p:spPr/>
        <p:txBody>
          <a:bodyPr/>
          <a:lstStyle/>
          <a:p>
            <a:r>
              <a:rPr lang="en-US" sz="4000" dirty="0">
                <a:solidFill>
                  <a:srgbClr val="002D73"/>
                </a:solidFill>
              </a:rPr>
              <a:t>Providing Language Access in Career Centers</a:t>
            </a:r>
          </a:p>
          <a:p>
            <a:endParaRPr lang="en-US" dirty="0"/>
          </a:p>
        </p:txBody>
      </p:sp>
      <p:sp>
        <p:nvSpPr>
          <p:cNvPr id="4" name="Text Placeholder 3">
            <a:extLst>
              <a:ext uri="{FF2B5EF4-FFF2-40B4-BE49-F238E27FC236}">
                <a16:creationId xmlns:a16="http://schemas.microsoft.com/office/drawing/2014/main" id="{CCD22F66-45AE-487B-BF24-51842A8EB5FE}"/>
              </a:ext>
            </a:extLst>
          </p:cNvPr>
          <p:cNvSpPr>
            <a:spLocks noGrp="1"/>
          </p:cNvSpPr>
          <p:nvPr>
            <p:ph type="body" sz="quarter" idx="12"/>
          </p:nvPr>
        </p:nvSpPr>
        <p:spPr/>
        <p:txBody>
          <a:bodyPr/>
          <a:lstStyle/>
          <a:p>
            <a:r>
              <a:rPr lang="en-US" dirty="0"/>
              <a:t>February 11, 2020</a:t>
            </a:r>
          </a:p>
        </p:txBody>
      </p:sp>
    </p:spTree>
    <p:extLst>
      <p:ext uri="{BB962C8B-B14F-4D97-AF65-F5344CB8AC3E}">
        <p14:creationId xmlns:p14="http://schemas.microsoft.com/office/powerpoint/2010/main" val="27416519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46D62BD-7645-4213-833C-319C2B33B50F}"/>
              </a:ext>
            </a:extLst>
          </p:cNvPr>
          <p:cNvSpPr>
            <a:spLocks noGrp="1"/>
          </p:cNvSpPr>
          <p:nvPr>
            <p:ph type="body" sz="quarter" idx="10"/>
          </p:nvPr>
        </p:nvSpPr>
        <p:spPr/>
        <p:txBody>
          <a:bodyPr>
            <a:normAutofit lnSpcReduction="10000"/>
          </a:bodyPr>
          <a:lstStyle/>
          <a:p>
            <a:pPr lvl="0">
              <a:lnSpc>
                <a:spcPct val="100000"/>
              </a:lnSpc>
              <a:spcBef>
                <a:spcPts val="0"/>
              </a:spcBef>
            </a:pPr>
            <a:r>
              <a:rPr lang="en-US" sz="4000" dirty="0">
                <a:solidFill>
                  <a:srgbClr val="002D73"/>
                </a:solidFill>
              </a:rPr>
              <a:t>Services Available to All Customers</a:t>
            </a:r>
          </a:p>
          <a:p>
            <a:endParaRPr lang="en-US" dirty="0"/>
          </a:p>
        </p:txBody>
      </p:sp>
      <p:sp>
        <p:nvSpPr>
          <p:cNvPr id="3" name="Text Placeholder 2">
            <a:extLst>
              <a:ext uri="{FF2B5EF4-FFF2-40B4-BE49-F238E27FC236}">
                <a16:creationId xmlns:a16="http://schemas.microsoft.com/office/drawing/2014/main" id="{46703E3D-7FB2-4C81-B172-49E740939FF7}"/>
              </a:ext>
            </a:extLst>
          </p:cNvPr>
          <p:cNvSpPr>
            <a:spLocks noGrp="1"/>
          </p:cNvSpPr>
          <p:nvPr>
            <p:ph type="body" sz="quarter" idx="11"/>
          </p:nvPr>
        </p:nvSpPr>
        <p:spPr>
          <a:xfrm>
            <a:off x="641350" y="1427163"/>
            <a:ext cx="10956925" cy="5266245"/>
          </a:xfrm>
        </p:spPr>
        <p:txBody>
          <a:bodyPr>
            <a:normAutofit/>
          </a:bodyPr>
          <a:lstStyle/>
          <a:p>
            <a:pPr lvl="0">
              <a:lnSpc>
                <a:spcPct val="100000"/>
              </a:lnSpc>
              <a:spcBef>
                <a:spcPts val="0"/>
              </a:spcBef>
            </a:pPr>
            <a:r>
              <a:rPr lang="en-US" sz="3200" b="1" dirty="0">
                <a:solidFill>
                  <a:schemeClr val="tx2"/>
                </a:solidFill>
              </a:rPr>
              <a:t>Telephonic</a:t>
            </a:r>
            <a:r>
              <a:rPr lang="en-US" sz="3200" dirty="0">
                <a:solidFill>
                  <a:srgbClr val="646569"/>
                </a:solidFill>
              </a:rPr>
              <a:t> – Over the phone interpreters</a:t>
            </a:r>
          </a:p>
          <a:p>
            <a:pPr lvl="0">
              <a:lnSpc>
                <a:spcPct val="100000"/>
              </a:lnSpc>
              <a:spcBef>
                <a:spcPts val="0"/>
              </a:spcBef>
            </a:pPr>
            <a:endParaRPr lang="en-US" sz="3200" dirty="0">
              <a:solidFill>
                <a:srgbClr val="646569"/>
              </a:solidFill>
            </a:endParaRPr>
          </a:p>
          <a:p>
            <a:pPr lvl="0">
              <a:lnSpc>
                <a:spcPct val="100000"/>
              </a:lnSpc>
              <a:spcBef>
                <a:spcPts val="0"/>
              </a:spcBef>
            </a:pPr>
            <a:r>
              <a:rPr lang="en-US" sz="3200" b="1" dirty="0">
                <a:solidFill>
                  <a:schemeClr val="tx2"/>
                </a:solidFill>
              </a:rPr>
              <a:t>In-person interpreters</a:t>
            </a:r>
            <a:endParaRPr lang="en-US" sz="3200" dirty="0">
              <a:solidFill>
                <a:schemeClr val="tx2"/>
              </a:solidFill>
            </a:endParaRPr>
          </a:p>
          <a:p>
            <a:pPr lvl="0">
              <a:lnSpc>
                <a:spcPct val="100000"/>
              </a:lnSpc>
              <a:spcBef>
                <a:spcPts val="0"/>
              </a:spcBef>
            </a:pPr>
            <a:endParaRPr lang="en-US" sz="3200" dirty="0">
              <a:solidFill>
                <a:srgbClr val="646569"/>
              </a:solidFill>
            </a:endParaRPr>
          </a:p>
          <a:p>
            <a:pPr lvl="0">
              <a:lnSpc>
                <a:spcPct val="100000"/>
              </a:lnSpc>
              <a:spcBef>
                <a:spcPts val="0"/>
              </a:spcBef>
            </a:pPr>
            <a:r>
              <a:rPr lang="en-US" sz="3200" b="1" dirty="0">
                <a:solidFill>
                  <a:schemeClr val="tx2"/>
                </a:solidFill>
              </a:rPr>
              <a:t>Written Translation Services</a:t>
            </a:r>
          </a:p>
          <a:p>
            <a:pPr lvl="0">
              <a:lnSpc>
                <a:spcPct val="100000"/>
              </a:lnSpc>
              <a:spcBef>
                <a:spcPts val="0"/>
              </a:spcBef>
            </a:pPr>
            <a:endParaRPr lang="en-US" sz="3200" dirty="0">
              <a:solidFill>
                <a:srgbClr val="646569"/>
              </a:solidFill>
            </a:endParaRPr>
          </a:p>
          <a:p>
            <a:pPr lvl="0">
              <a:lnSpc>
                <a:spcPct val="100000"/>
              </a:lnSpc>
              <a:spcBef>
                <a:spcPts val="0"/>
              </a:spcBef>
            </a:pPr>
            <a:r>
              <a:rPr lang="en-US" sz="3200" b="1" dirty="0">
                <a:solidFill>
                  <a:schemeClr val="tx2"/>
                </a:solidFill>
              </a:rPr>
              <a:t>Sign Language Interpreters</a:t>
            </a:r>
          </a:p>
          <a:p>
            <a:pPr lvl="0">
              <a:lnSpc>
                <a:spcPct val="100000"/>
              </a:lnSpc>
              <a:spcBef>
                <a:spcPts val="0"/>
              </a:spcBef>
            </a:pPr>
            <a:endParaRPr lang="en-US" sz="3200" b="1" dirty="0">
              <a:solidFill>
                <a:srgbClr val="007681"/>
              </a:solidFill>
            </a:endParaRPr>
          </a:p>
          <a:p>
            <a:pPr lvl="0">
              <a:lnSpc>
                <a:spcPct val="100000"/>
              </a:lnSpc>
              <a:spcBef>
                <a:spcPts val="0"/>
              </a:spcBef>
            </a:pPr>
            <a:r>
              <a:rPr lang="en-US" sz="3200" dirty="0">
                <a:solidFill>
                  <a:srgbClr val="646569"/>
                </a:solidFill>
              </a:rPr>
              <a:t>Every Career Center Manager has received instructions for the contracted vendors</a:t>
            </a:r>
          </a:p>
          <a:p>
            <a:endParaRPr lang="en-US" dirty="0"/>
          </a:p>
        </p:txBody>
      </p:sp>
    </p:spTree>
    <p:extLst>
      <p:ext uri="{BB962C8B-B14F-4D97-AF65-F5344CB8AC3E}">
        <p14:creationId xmlns:p14="http://schemas.microsoft.com/office/powerpoint/2010/main" val="1027397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48594C-E23B-40C5-9643-6F65BED6DF98}"/>
              </a:ext>
            </a:extLst>
          </p:cNvPr>
          <p:cNvSpPr>
            <a:spLocks noGrp="1"/>
          </p:cNvSpPr>
          <p:nvPr>
            <p:ph type="body" sz="quarter" idx="10"/>
          </p:nvPr>
        </p:nvSpPr>
        <p:spPr/>
        <p:txBody>
          <a:bodyPr>
            <a:normAutofit lnSpcReduction="10000"/>
          </a:bodyPr>
          <a:lstStyle/>
          <a:p>
            <a:pPr lvl="0">
              <a:lnSpc>
                <a:spcPct val="100000"/>
              </a:lnSpc>
              <a:spcBef>
                <a:spcPts val="0"/>
              </a:spcBef>
            </a:pPr>
            <a:r>
              <a:rPr lang="en-US" sz="4000" dirty="0">
                <a:solidFill>
                  <a:srgbClr val="002D73"/>
                </a:solidFill>
              </a:rPr>
              <a:t>Telephonic Services</a:t>
            </a:r>
          </a:p>
          <a:p>
            <a:endParaRPr lang="en-US" dirty="0"/>
          </a:p>
        </p:txBody>
      </p:sp>
      <p:sp>
        <p:nvSpPr>
          <p:cNvPr id="3" name="Text Placeholder 2">
            <a:extLst>
              <a:ext uri="{FF2B5EF4-FFF2-40B4-BE49-F238E27FC236}">
                <a16:creationId xmlns:a16="http://schemas.microsoft.com/office/drawing/2014/main" id="{2BAFDEAD-121F-4681-9FCC-658310C7105D}"/>
              </a:ext>
            </a:extLst>
          </p:cNvPr>
          <p:cNvSpPr>
            <a:spLocks noGrp="1"/>
          </p:cNvSpPr>
          <p:nvPr>
            <p:ph type="body" sz="quarter" idx="11"/>
          </p:nvPr>
        </p:nvSpPr>
        <p:spPr/>
        <p:txBody>
          <a:bodyPr>
            <a:normAutofit lnSpcReduction="10000"/>
          </a:bodyPr>
          <a:lstStyle/>
          <a:p>
            <a:pPr lvl="0">
              <a:lnSpc>
                <a:spcPct val="100000"/>
              </a:lnSpc>
              <a:spcBef>
                <a:spcPts val="0"/>
              </a:spcBef>
            </a:pPr>
            <a:r>
              <a:rPr lang="en-US" sz="3200" dirty="0">
                <a:solidFill>
                  <a:srgbClr val="646569"/>
                </a:solidFill>
              </a:rPr>
              <a:t>Interpreting services in over </a:t>
            </a:r>
            <a:r>
              <a:rPr lang="en-US" sz="3200" b="1" dirty="0">
                <a:solidFill>
                  <a:schemeClr val="tx2"/>
                </a:solidFill>
              </a:rPr>
              <a:t>200 languages</a:t>
            </a:r>
          </a:p>
          <a:p>
            <a:pPr lvl="0">
              <a:lnSpc>
                <a:spcPct val="100000"/>
              </a:lnSpc>
              <a:spcBef>
                <a:spcPts val="0"/>
              </a:spcBef>
            </a:pPr>
            <a:endParaRPr lang="en-US" sz="3200" dirty="0">
              <a:solidFill>
                <a:srgbClr val="646569"/>
              </a:solidFill>
            </a:endParaRPr>
          </a:p>
          <a:p>
            <a:pPr marL="457200" lvl="0" indent="-457200">
              <a:lnSpc>
                <a:spcPct val="100000"/>
              </a:lnSpc>
              <a:spcBef>
                <a:spcPts val="0"/>
              </a:spcBef>
              <a:buFont typeface="+mj-lt"/>
              <a:buAutoNum type="arabicPeriod"/>
            </a:pPr>
            <a:r>
              <a:rPr lang="en-US" sz="3200" b="1" dirty="0">
                <a:solidFill>
                  <a:schemeClr val="tx2"/>
                </a:solidFill>
              </a:rPr>
              <a:t>Identify</a:t>
            </a:r>
            <a:r>
              <a:rPr lang="en-US" sz="3200" dirty="0">
                <a:solidFill>
                  <a:srgbClr val="646569"/>
                </a:solidFill>
              </a:rPr>
              <a:t> the language needed </a:t>
            </a:r>
            <a:r>
              <a:rPr lang="en-US" sz="3200" dirty="0">
                <a:solidFill>
                  <a:srgbClr val="002D73"/>
                </a:solidFill>
              </a:rPr>
              <a:t>(from customer, Language ID Tool, or by Operator)</a:t>
            </a:r>
          </a:p>
          <a:p>
            <a:pPr marL="457200" lvl="0" indent="-457200">
              <a:lnSpc>
                <a:spcPct val="100000"/>
              </a:lnSpc>
              <a:spcBef>
                <a:spcPts val="0"/>
              </a:spcBef>
              <a:buFont typeface="+mj-lt"/>
              <a:buAutoNum type="arabicPeriod"/>
            </a:pPr>
            <a:endParaRPr lang="en-US" sz="3200" dirty="0">
              <a:solidFill>
                <a:srgbClr val="646569"/>
              </a:solidFill>
            </a:endParaRPr>
          </a:p>
          <a:p>
            <a:pPr marL="457200" lvl="0" indent="-457200">
              <a:lnSpc>
                <a:spcPct val="100000"/>
              </a:lnSpc>
              <a:spcBef>
                <a:spcPts val="0"/>
              </a:spcBef>
              <a:buFont typeface="+mj-lt"/>
              <a:buAutoNum type="arabicPeriod"/>
            </a:pPr>
            <a:r>
              <a:rPr lang="en-US" sz="3200" b="1" dirty="0">
                <a:solidFill>
                  <a:schemeClr val="tx2"/>
                </a:solidFill>
              </a:rPr>
              <a:t>Request</a:t>
            </a:r>
            <a:r>
              <a:rPr lang="en-US" sz="3200" dirty="0">
                <a:solidFill>
                  <a:srgbClr val="646569"/>
                </a:solidFill>
              </a:rPr>
              <a:t> the language needed </a:t>
            </a:r>
            <a:r>
              <a:rPr lang="en-US" sz="3200" dirty="0">
                <a:solidFill>
                  <a:srgbClr val="002D73"/>
                </a:solidFill>
              </a:rPr>
              <a:t>(or ask for help identifying language)</a:t>
            </a:r>
          </a:p>
          <a:p>
            <a:pPr marL="457200" lvl="0" indent="-457200">
              <a:lnSpc>
                <a:spcPct val="100000"/>
              </a:lnSpc>
              <a:spcBef>
                <a:spcPts val="0"/>
              </a:spcBef>
              <a:buFont typeface="+mj-lt"/>
              <a:buAutoNum type="arabicPeriod"/>
            </a:pPr>
            <a:endParaRPr lang="en-US" sz="3200" b="1" dirty="0">
              <a:solidFill>
                <a:srgbClr val="007681"/>
              </a:solidFill>
            </a:endParaRPr>
          </a:p>
          <a:p>
            <a:pPr marL="457200" lvl="0" indent="-457200">
              <a:lnSpc>
                <a:spcPct val="100000"/>
              </a:lnSpc>
              <a:spcBef>
                <a:spcPts val="0"/>
              </a:spcBef>
              <a:buFont typeface="+mj-lt"/>
              <a:buAutoNum type="arabicPeriod"/>
            </a:pPr>
            <a:r>
              <a:rPr lang="en-US" sz="3200" b="1" dirty="0">
                <a:solidFill>
                  <a:schemeClr val="tx2"/>
                </a:solidFill>
              </a:rPr>
              <a:t>Provide</a:t>
            </a:r>
            <a:r>
              <a:rPr lang="en-US" sz="3200" dirty="0">
                <a:solidFill>
                  <a:srgbClr val="646569"/>
                </a:solidFill>
              </a:rPr>
              <a:t> the access code to the operator</a:t>
            </a:r>
          </a:p>
          <a:p>
            <a:endParaRPr lang="en-US" dirty="0"/>
          </a:p>
        </p:txBody>
      </p:sp>
    </p:spTree>
    <p:extLst>
      <p:ext uri="{BB962C8B-B14F-4D97-AF65-F5344CB8AC3E}">
        <p14:creationId xmlns:p14="http://schemas.microsoft.com/office/powerpoint/2010/main" val="26950148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Snagit_PPTD237">
            <a:extLst>
              <a:ext uri="{FF2B5EF4-FFF2-40B4-BE49-F238E27FC236}">
                <a16:creationId xmlns:a16="http://schemas.microsoft.com/office/drawing/2014/main" id="{1D04D698-2326-4D0F-A0DE-93683D1D1D75}"/>
              </a:ext>
            </a:extLst>
          </p:cNvPr>
          <p:cNvPicPr>
            <a:picLocks noChangeAspect="1"/>
          </p:cNvPicPr>
          <p:nvPr/>
        </p:nvPicPr>
        <p:blipFill rotWithShape="1">
          <a:blip r:embed="rId3">
            <a:extLst>
              <a:ext uri="{28A0092B-C50C-407E-A947-70E740481C1C}">
                <a14:useLocalDpi xmlns:a14="http://schemas.microsoft.com/office/drawing/2010/main" val="0"/>
              </a:ext>
            </a:extLst>
          </a:blip>
          <a:srcRect t="2531" b="67"/>
          <a:stretch/>
        </p:blipFill>
        <p:spPr>
          <a:xfrm>
            <a:off x="20" y="10"/>
            <a:ext cx="12191980" cy="6857990"/>
          </a:xfrm>
          <a:prstGeom prst="rect">
            <a:avLst/>
          </a:prstGeom>
        </p:spPr>
      </p:pic>
    </p:spTree>
    <p:extLst>
      <p:ext uri="{BB962C8B-B14F-4D97-AF65-F5344CB8AC3E}">
        <p14:creationId xmlns:p14="http://schemas.microsoft.com/office/powerpoint/2010/main" val="36657507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53BDE33-9760-499C-8A67-38769143D6B3}"/>
              </a:ext>
            </a:extLst>
          </p:cNvPr>
          <p:cNvSpPr>
            <a:spLocks noGrp="1"/>
          </p:cNvSpPr>
          <p:nvPr>
            <p:ph type="body" sz="quarter" idx="10"/>
          </p:nvPr>
        </p:nvSpPr>
        <p:spPr/>
        <p:txBody>
          <a:bodyPr>
            <a:normAutofit lnSpcReduction="10000"/>
          </a:bodyPr>
          <a:lstStyle/>
          <a:p>
            <a:pPr lvl="0">
              <a:lnSpc>
                <a:spcPct val="100000"/>
              </a:lnSpc>
              <a:spcBef>
                <a:spcPts val="0"/>
              </a:spcBef>
            </a:pPr>
            <a:r>
              <a:rPr lang="en-US" sz="4000" dirty="0">
                <a:solidFill>
                  <a:schemeClr val="tx2"/>
                </a:solidFill>
              </a:rPr>
              <a:t>Telephonic Services</a:t>
            </a:r>
          </a:p>
          <a:p>
            <a:endParaRPr lang="en-US" dirty="0"/>
          </a:p>
        </p:txBody>
      </p:sp>
      <p:sp>
        <p:nvSpPr>
          <p:cNvPr id="3" name="Text Placeholder 2">
            <a:extLst>
              <a:ext uri="{FF2B5EF4-FFF2-40B4-BE49-F238E27FC236}">
                <a16:creationId xmlns:a16="http://schemas.microsoft.com/office/drawing/2014/main" id="{5AC0DC32-8E01-46AC-92A2-167DE6FA00F9}"/>
              </a:ext>
            </a:extLst>
          </p:cNvPr>
          <p:cNvSpPr>
            <a:spLocks noGrp="1"/>
          </p:cNvSpPr>
          <p:nvPr>
            <p:ph type="body" sz="quarter" idx="11"/>
          </p:nvPr>
        </p:nvSpPr>
        <p:spPr>
          <a:xfrm>
            <a:off x="641350" y="1427163"/>
            <a:ext cx="10956925" cy="5021263"/>
          </a:xfrm>
        </p:spPr>
        <p:txBody>
          <a:bodyPr/>
          <a:lstStyle/>
          <a:p>
            <a:pPr marL="457200" lvl="0" indent="-457200">
              <a:lnSpc>
                <a:spcPct val="100000"/>
              </a:lnSpc>
              <a:spcBef>
                <a:spcPts val="0"/>
              </a:spcBef>
              <a:buFont typeface="+mj-lt"/>
              <a:buAutoNum type="arabicPeriod" startAt="4"/>
            </a:pPr>
            <a:r>
              <a:rPr lang="en-US" sz="3200" b="1" dirty="0">
                <a:solidFill>
                  <a:schemeClr val="tx2"/>
                </a:solidFill>
              </a:rPr>
              <a:t>Hold</a:t>
            </a:r>
            <a:r>
              <a:rPr lang="en-US" sz="3200" dirty="0">
                <a:solidFill>
                  <a:schemeClr val="tx2"/>
                </a:solidFill>
              </a:rPr>
              <a:t> </a:t>
            </a:r>
            <a:r>
              <a:rPr lang="en-US" sz="3200" dirty="0">
                <a:solidFill>
                  <a:srgbClr val="646569"/>
                </a:solidFill>
              </a:rPr>
              <a:t>while your operator is connected</a:t>
            </a:r>
          </a:p>
          <a:p>
            <a:pPr marL="457200" lvl="0" indent="-457200">
              <a:lnSpc>
                <a:spcPct val="100000"/>
              </a:lnSpc>
              <a:spcBef>
                <a:spcPts val="0"/>
              </a:spcBef>
              <a:buFont typeface="+mj-lt"/>
              <a:buAutoNum type="arabicPeriod" startAt="4"/>
            </a:pPr>
            <a:endParaRPr lang="en-US" sz="3200" dirty="0">
              <a:solidFill>
                <a:srgbClr val="646569"/>
              </a:solidFill>
            </a:endParaRPr>
          </a:p>
          <a:p>
            <a:pPr marL="457200" lvl="0" indent="-457200">
              <a:lnSpc>
                <a:spcPct val="100000"/>
              </a:lnSpc>
              <a:spcBef>
                <a:spcPts val="0"/>
              </a:spcBef>
              <a:buFont typeface="+mj-lt"/>
              <a:buAutoNum type="arabicPeriod" startAt="4"/>
            </a:pPr>
            <a:r>
              <a:rPr lang="en-US" sz="3200" b="1" dirty="0">
                <a:solidFill>
                  <a:schemeClr val="tx2"/>
                </a:solidFill>
              </a:rPr>
              <a:t>You will be informed </a:t>
            </a:r>
            <a:r>
              <a:rPr lang="en-US" sz="3200" dirty="0">
                <a:solidFill>
                  <a:srgbClr val="646569"/>
                </a:solidFill>
              </a:rPr>
              <a:t>that the interpreter is “on the line” and be provided with their ID number</a:t>
            </a:r>
          </a:p>
          <a:p>
            <a:pPr marL="457200" lvl="0" indent="-457200">
              <a:lnSpc>
                <a:spcPct val="100000"/>
              </a:lnSpc>
              <a:spcBef>
                <a:spcPts val="0"/>
              </a:spcBef>
              <a:buFont typeface="+mj-lt"/>
              <a:buAutoNum type="arabicPeriod" startAt="4"/>
            </a:pPr>
            <a:endParaRPr lang="en-US" sz="3200" dirty="0">
              <a:solidFill>
                <a:srgbClr val="646569"/>
              </a:solidFill>
            </a:endParaRPr>
          </a:p>
          <a:p>
            <a:pPr marL="457200" lvl="0" indent="-457200">
              <a:lnSpc>
                <a:spcPct val="100000"/>
              </a:lnSpc>
              <a:spcBef>
                <a:spcPts val="0"/>
              </a:spcBef>
              <a:buFont typeface="+mj-lt"/>
              <a:buAutoNum type="arabicPeriod" startAt="4"/>
            </a:pPr>
            <a:r>
              <a:rPr lang="en-US" sz="3200" b="1" dirty="0">
                <a:solidFill>
                  <a:schemeClr val="tx2"/>
                </a:solidFill>
              </a:rPr>
              <a:t>Explain</a:t>
            </a:r>
            <a:r>
              <a:rPr lang="en-US" sz="3200" dirty="0">
                <a:solidFill>
                  <a:srgbClr val="646569"/>
                </a:solidFill>
              </a:rPr>
              <a:t> the reason for the call to the interpreter</a:t>
            </a:r>
          </a:p>
          <a:p>
            <a:pPr marL="457200" lvl="0" indent="-457200">
              <a:lnSpc>
                <a:spcPct val="100000"/>
              </a:lnSpc>
              <a:spcBef>
                <a:spcPts val="0"/>
              </a:spcBef>
              <a:buFont typeface="+mj-lt"/>
              <a:buAutoNum type="arabicPeriod" startAt="4"/>
            </a:pPr>
            <a:endParaRPr lang="en-US" sz="3200" dirty="0">
              <a:solidFill>
                <a:srgbClr val="646569"/>
              </a:solidFill>
            </a:endParaRPr>
          </a:p>
          <a:p>
            <a:pPr marL="457200" lvl="0" indent="-457200">
              <a:lnSpc>
                <a:spcPct val="100000"/>
              </a:lnSpc>
              <a:spcBef>
                <a:spcPts val="0"/>
              </a:spcBef>
              <a:buFont typeface="+mj-lt"/>
              <a:buAutoNum type="arabicPeriod" startAt="4"/>
            </a:pPr>
            <a:r>
              <a:rPr lang="en-US" sz="3200" b="1" dirty="0">
                <a:solidFill>
                  <a:schemeClr val="tx2"/>
                </a:solidFill>
              </a:rPr>
              <a:t>Say End of Call </a:t>
            </a:r>
            <a:r>
              <a:rPr lang="en-US" sz="3200" dirty="0">
                <a:solidFill>
                  <a:srgbClr val="646569"/>
                </a:solidFill>
              </a:rPr>
              <a:t>when the call is completed</a:t>
            </a:r>
          </a:p>
          <a:p>
            <a:endParaRPr lang="en-US" dirty="0"/>
          </a:p>
        </p:txBody>
      </p:sp>
    </p:spTree>
    <p:extLst>
      <p:ext uri="{BB962C8B-B14F-4D97-AF65-F5344CB8AC3E}">
        <p14:creationId xmlns:p14="http://schemas.microsoft.com/office/powerpoint/2010/main" val="38867718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38A38C-F3DF-41A9-BA2F-96FB4CDB1FF3}"/>
              </a:ext>
            </a:extLst>
          </p:cNvPr>
          <p:cNvSpPr>
            <a:spLocks noGrp="1"/>
          </p:cNvSpPr>
          <p:nvPr>
            <p:ph type="body" sz="quarter" idx="10"/>
          </p:nvPr>
        </p:nvSpPr>
        <p:spPr/>
        <p:txBody>
          <a:bodyPr>
            <a:normAutofit lnSpcReduction="10000"/>
          </a:bodyPr>
          <a:lstStyle/>
          <a:p>
            <a:pPr lvl="0">
              <a:lnSpc>
                <a:spcPct val="100000"/>
              </a:lnSpc>
              <a:spcBef>
                <a:spcPts val="0"/>
              </a:spcBef>
            </a:pPr>
            <a:r>
              <a:rPr lang="en-US" sz="4000" dirty="0">
                <a:solidFill>
                  <a:srgbClr val="002D73"/>
                </a:solidFill>
              </a:rPr>
              <a:t>Working With the Interpreter</a:t>
            </a:r>
          </a:p>
          <a:p>
            <a:endParaRPr lang="en-US" sz="4000" dirty="0"/>
          </a:p>
        </p:txBody>
      </p:sp>
      <p:sp>
        <p:nvSpPr>
          <p:cNvPr id="3" name="Text Placeholder 2">
            <a:extLst>
              <a:ext uri="{FF2B5EF4-FFF2-40B4-BE49-F238E27FC236}">
                <a16:creationId xmlns:a16="http://schemas.microsoft.com/office/drawing/2014/main" id="{A44B0F1C-CC88-48B0-8DCE-732C87AFCAF8}"/>
              </a:ext>
            </a:extLst>
          </p:cNvPr>
          <p:cNvSpPr>
            <a:spLocks noGrp="1"/>
          </p:cNvSpPr>
          <p:nvPr>
            <p:ph type="body" sz="quarter" idx="11"/>
          </p:nvPr>
        </p:nvSpPr>
        <p:spPr>
          <a:xfrm>
            <a:off x="641350" y="1427163"/>
            <a:ext cx="10956925" cy="4882197"/>
          </a:xfrm>
        </p:spPr>
        <p:txBody>
          <a:bodyPr>
            <a:normAutofit/>
          </a:bodyPr>
          <a:lstStyle/>
          <a:p>
            <a:pPr lvl="0">
              <a:lnSpc>
                <a:spcPct val="100000"/>
              </a:lnSpc>
              <a:spcBef>
                <a:spcPts val="0"/>
              </a:spcBef>
            </a:pPr>
            <a:r>
              <a:rPr lang="en-US" sz="3200" dirty="0">
                <a:solidFill>
                  <a:srgbClr val="646569"/>
                </a:solidFill>
              </a:rPr>
              <a:t>Briefly tell the interpreter the </a:t>
            </a:r>
            <a:r>
              <a:rPr lang="en-US" sz="3200" b="1" dirty="0">
                <a:solidFill>
                  <a:schemeClr val="tx2"/>
                </a:solidFill>
              </a:rPr>
              <a:t>nature of the call </a:t>
            </a:r>
          </a:p>
          <a:p>
            <a:pPr lvl="0">
              <a:lnSpc>
                <a:spcPct val="100000"/>
              </a:lnSpc>
              <a:spcBef>
                <a:spcPts val="0"/>
              </a:spcBef>
            </a:pPr>
            <a:endParaRPr lang="en-US" sz="3200" dirty="0">
              <a:solidFill>
                <a:srgbClr val="646569"/>
              </a:solidFill>
            </a:endParaRPr>
          </a:p>
          <a:p>
            <a:pPr lvl="0">
              <a:lnSpc>
                <a:spcPct val="100000"/>
              </a:lnSpc>
              <a:spcBef>
                <a:spcPts val="0"/>
              </a:spcBef>
            </a:pPr>
            <a:r>
              <a:rPr lang="en-US" sz="3200" dirty="0">
                <a:solidFill>
                  <a:srgbClr val="646569"/>
                </a:solidFill>
              </a:rPr>
              <a:t>Speak directly </a:t>
            </a:r>
            <a:r>
              <a:rPr lang="en-US" sz="3200" dirty="0">
                <a:solidFill>
                  <a:schemeClr val="tx2"/>
                </a:solidFill>
              </a:rPr>
              <a:t>(</a:t>
            </a:r>
            <a:r>
              <a:rPr lang="en-US" sz="3200" b="1" dirty="0">
                <a:solidFill>
                  <a:schemeClr val="tx2"/>
                </a:solidFill>
              </a:rPr>
              <a:t>naturally, not louder</a:t>
            </a:r>
            <a:r>
              <a:rPr lang="en-US" sz="3200" dirty="0">
                <a:solidFill>
                  <a:srgbClr val="646569"/>
                </a:solidFill>
              </a:rPr>
              <a:t>) to the customer</a:t>
            </a:r>
          </a:p>
          <a:p>
            <a:pPr lvl="0">
              <a:lnSpc>
                <a:spcPct val="100000"/>
              </a:lnSpc>
              <a:spcBef>
                <a:spcPts val="0"/>
              </a:spcBef>
            </a:pPr>
            <a:endParaRPr lang="en-US" sz="3200" dirty="0">
              <a:solidFill>
                <a:srgbClr val="646569"/>
              </a:solidFill>
            </a:endParaRPr>
          </a:p>
          <a:p>
            <a:pPr lvl="0">
              <a:lnSpc>
                <a:spcPct val="100000"/>
              </a:lnSpc>
              <a:spcBef>
                <a:spcPts val="0"/>
              </a:spcBef>
            </a:pPr>
            <a:r>
              <a:rPr lang="en-US" sz="3200" dirty="0">
                <a:solidFill>
                  <a:srgbClr val="646569"/>
                </a:solidFill>
              </a:rPr>
              <a:t>Ask if the customer </a:t>
            </a:r>
            <a:r>
              <a:rPr lang="en-US" sz="3200" b="1" dirty="0">
                <a:solidFill>
                  <a:schemeClr val="tx2"/>
                </a:solidFill>
              </a:rPr>
              <a:t>understands</a:t>
            </a:r>
          </a:p>
          <a:p>
            <a:pPr lvl="0">
              <a:lnSpc>
                <a:spcPct val="100000"/>
              </a:lnSpc>
              <a:spcBef>
                <a:spcPts val="0"/>
              </a:spcBef>
            </a:pPr>
            <a:endParaRPr lang="en-US" sz="3200" dirty="0">
              <a:solidFill>
                <a:srgbClr val="646569"/>
              </a:solidFill>
            </a:endParaRPr>
          </a:p>
          <a:p>
            <a:pPr lvl="0">
              <a:lnSpc>
                <a:spcPct val="100000"/>
              </a:lnSpc>
              <a:spcBef>
                <a:spcPts val="0"/>
              </a:spcBef>
            </a:pPr>
            <a:r>
              <a:rPr lang="en-US" sz="3200" dirty="0">
                <a:solidFill>
                  <a:srgbClr val="646569"/>
                </a:solidFill>
              </a:rPr>
              <a:t>Don’t ask for the interpreter’s opinion</a:t>
            </a:r>
          </a:p>
          <a:p>
            <a:pPr lvl="0">
              <a:lnSpc>
                <a:spcPct val="100000"/>
              </a:lnSpc>
              <a:spcBef>
                <a:spcPts val="0"/>
              </a:spcBef>
            </a:pPr>
            <a:endParaRPr lang="en-US" sz="3200" dirty="0">
              <a:solidFill>
                <a:srgbClr val="646569"/>
              </a:solidFill>
            </a:endParaRPr>
          </a:p>
          <a:p>
            <a:pPr lvl="0">
              <a:lnSpc>
                <a:spcPct val="100000"/>
              </a:lnSpc>
              <a:spcBef>
                <a:spcPts val="0"/>
              </a:spcBef>
            </a:pPr>
            <a:r>
              <a:rPr lang="en-US" sz="3200" b="1" dirty="0">
                <a:solidFill>
                  <a:schemeClr val="tx2"/>
                </a:solidFill>
              </a:rPr>
              <a:t>Avoid</a:t>
            </a:r>
            <a:r>
              <a:rPr lang="en-US" sz="3200" dirty="0">
                <a:solidFill>
                  <a:srgbClr val="646569"/>
                </a:solidFill>
              </a:rPr>
              <a:t> jargon or technical terms</a:t>
            </a:r>
          </a:p>
          <a:p>
            <a:endParaRPr lang="en-US" dirty="0"/>
          </a:p>
        </p:txBody>
      </p:sp>
    </p:spTree>
    <p:extLst>
      <p:ext uri="{BB962C8B-B14F-4D97-AF65-F5344CB8AC3E}">
        <p14:creationId xmlns:p14="http://schemas.microsoft.com/office/powerpoint/2010/main" val="33118662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96D6BD-9FB6-4808-BBD0-B7253023AC47}"/>
              </a:ext>
            </a:extLst>
          </p:cNvPr>
          <p:cNvSpPr>
            <a:spLocks noGrp="1"/>
          </p:cNvSpPr>
          <p:nvPr>
            <p:ph type="body" sz="quarter" idx="10"/>
          </p:nvPr>
        </p:nvSpPr>
        <p:spPr/>
        <p:txBody>
          <a:bodyPr>
            <a:normAutofit/>
          </a:bodyPr>
          <a:lstStyle/>
          <a:p>
            <a:pPr lvl="0">
              <a:lnSpc>
                <a:spcPct val="100000"/>
              </a:lnSpc>
              <a:spcBef>
                <a:spcPts val="0"/>
              </a:spcBef>
            </a:pPr>
            <a:r>
              <a:rPr lang="en-US" sz="3200" dirty="0">
                <a:solidFill>
                  <a:srgbClr val="002D73"/>
                </a:solidFill>
              </a:rPr>
              <a:t>Using Over the Phone Interpreters</a:t>
            </a:r>
          </a:p>
          <a:p>
            <a:endParaRPr lang="en-US" dirty="0"/>
          </a:p>
        </p:txBody>
      </p:sp>
      <p:sp>
        <p:nvSpPr>
          <p:cNvPr id="3" name="Text Placeholder 2">
            <a:extLst>
              <a:ext uri="{FF2B5EF4-FFF2-40B4-BE49-F238E27FC236}">
                <a16:creationId xmlns:a16="http://schemas.microsoft.com/office/drawing/2014/main" id="{F65852E7-7685-426E-9A99-6DA4929B24D7}"/>
              </a:ext>
            </a:extLst>
          </p:cNvPr>
          <p:cNvSpPr>
            <a:spLocks noGrp="1"/>
          </p:cNvSpPr>
          <p:nvPr>
            <p:ph type="body" sz="quarter" idx="11"/>
          </p:nvPr>
        </p:nvSpPr>
        <p:spPr/>
        <p:txBody>
          <a:bodyPr>
            <a:normAutofit/>
          </a:bodyPr>
          <a:lstStyle/>
          <a:p>
            <a:pPr lvl="0">
              <a:lnSpc>
                <a:spcPct val="100000"/>
              </a:lnSpc>
              <a:spcBef>
                <a:spcPts val="0"/>
              </a:spcBef>
            </a:pPr>
            <a:r>
              <a:rPr lang="en-US" sz="3200" dirty="0">
                <a:solidFill>
                  <a:srgbClr val="646569"/>
                </a:solidFill>
              </a:rPr>
              <a:t>Learn your phone system</a:t>
            </a:r>
          </a:p>
          <a:p>
            <a:pPr lvl="0">
              <a:lnSpc>
                <a:spcPct val="100000"/>
              </a:lnSpc>
              <a:spcBef>
                <a:spcPts val="0"/>
              </a:spcBef>
            </a:pPr>
            <a:endParaRPr lang="en-US" sz="3200" dirty="0">
              <a:solidFill>
                <a:srgbClr val="646569"/>
              </a:solidFill>
            </a:endParaRPr>
          </a:p>
          <a:p>
            <a:pPr lvl="0">
              <a:lnSpc>
                <a:spcPct val="100000"/>
              </a:lnSpc>
              <a:spcBef>
                <a:spcPts val="0"/>
              </a:spcBef>
            </a:pPr>
            <a:r>
              <a:rPr lang="en-US" sz="3200" dirty="0">
                <a:solidFill>
                  <a:srgbClr val="646569"/>
                </a:solidFill>
              </a:rPr>
              <a:t>Your interpreter will alert you of any sound issues on either end</a:t>
            </a:r>
          </a:p>
          <a:p>
            <a:pPr lvl="0">
              <a:lnSpc>
                <a:spcPct val="100000"/>
              </a:lnSpc>
              <a:spcBef>
                <a:spcPts val="0"/>
              </a:spcBef>
            </a:pPr>
            <a:endParaRPr lang="en-US" sz="3200" dirty="0">
              <a:solidFill>
                <a:srgbClr val="646569"/>
              </a:solidFill>
            </a:endParaRPr>
          </a:p>
          <a:p>
            <a:pPr lvl="0">
              <a:lnSpc>
                <a:spcPct val="100000"/>
              </a:lnSpc>
              <a:spcBef>
                <a:spcPts val="0"/>
              </a:spcBef>
            </a:pPr>
            <a:r>
              <a:rPr lang="en-US" sz="3200" dirty="0">
                <a:solidFill>
                  <a:srgbClr val="646569"/>
                </a:solidFill>
              </a:rPr>
              <a:t>Be </a:t>
            </a:r>
            <a:r>
              <a:rPr lang="en-US" sz="3200" b="1" dirty="0">
                <a:solidFill>
                  <a:schemeClr val="tx2"/>
                </a:solidFill>
              </a:rPr>
              <a:t>patient</a:t>
            </a:r>
          </a:p>
          <a:p>
            <a:pPr lvl="0">
              <a:lnSpc>
                <a:spcPct val="100000"/>
              </a:lnSpc>
              <a:spcBef>
                <a:spcPts val="0"/>
              </a:spcBef>
            </a:pPr>
            <a:endParaRPr lang="en-US" sz="3200" dirty="0">
              <a:solidFill>
                <a:srgbClr val="646569"/>
              </a:solidFill>
            </a:endParaRPr>
          </a:p>
          <a:p>
            <a:pPr lvl="0">
              <a:lnSpc>
                <a:spcPct val="100000"/>
              </a:lnSpc>
              <a:spcBef>
                <a:spcPts val="0"/>
              </a:spcBef>
            </a:pPr>
            <a:r>
              <a:rPr lang="en-US" sz="3200" b="1" dirty="0">
                <a:solidFill>
                  <a:schemeClr val="tx2"/>
                </a:solidFill>
              </a:rPr>
              <a:t>Plan</a:t>
            </a:r>
            <a:r>
              <a:rPr lang="en-US" sz="3200" dirty="0">
                <a:solidFill>
                  <a:srgbClr val="646569"/>
                </a:solidFill>
              </a:rPr>
              <a:t> for adequate time</a:t>
            </a:r>
          </a:p>
          <a:p>
            <a:endParaRPr lang="en-US" dirty="0"/>
          </a:p>
        </p:txBody>
      </p:sp>
    </p:spTree>
    <p:extLst>
      <p:ext uri="{BB962C8B-B14F-4D97-AF65-F5344CB8AC3E}">
        <p14:creationId xmlns:p14="http://schemas.microsoft.com/office/powerpoint/2010/main" val="33444475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8436A30-921D-4B6E-A33B-47A90DD70376}"/>
              </a:ext>
            </a:extLst>
          </p:cNvPr>
          <p:cNvSpPr>
            <a:spLocks noGrp="1"/>
          </p:cNvSpPr>
          <p:nvPr>
            <p:ph type="body" sz="quarter" idx="10"/>
          </p:nvPr>
        </p:nvSpPr>
        <p:spPr/>
        <p:txBody>
          <a:bodyPr/>
          <a:lstStyle/>
          <a:p>
            <a:pPr lvl="0">
              <a:lnSpc>
                <a:spcPct val="100000"/>
              </a:lnSpc>
              <a:spcBef>
                <a:spcPts val="0"/>
              </a:spcBef>
            </a:pPr>
            <a:r>
              <a:rPr lang="en-US" sz="3200" dirty="0">
                <a:solidFill>
                  <a:srgbClr val="002D73"/>
                </a:solidFill>
              </a:rPr>
              <a:t>Consecutive Interpreters (In-person)</a:t>
            </a:r>
          </a:p>
          <a:p>
            <a:endParaRPr lang="en-US" dirty="0"/>
          </a:p>
        </p:txBody>
      </p:sp>
      <p:sp>
        <p:nvSpPr>
          <p:cNvPr id="3" name="Text Placeholder 2">
            <a:extLst>
              <a:ext uri="{FF2B5EF4-FFF2-40B4-BE49-F238E27FC236}">
                <a16:creationId xmlns:a16="http://schemas.microsoft.com/office/drawing/2014/main" id="{7711D10C-3CC7-406F-9AF2-1A1AFD212693}"/>
              </a:ext>
            </a:extLst>
          </p:cNvPr>
          <p:cNvSpPr>
            <a:spLocks noGrp="1"/>
          </p:cNvSpPr>
          <p:nvPr>
            <p:ph type="body" sz="quarter" idx="11"/>
          </p:nvPr>
        </p:nvSpPr>
        <p:spPr/>
        <p:txBody>
          <a:bodyPr/>
          <a:lstStyle/>
          <a:p>
            <a:pPr lvl="0">
              <a:lnSpc>
                <a:spcPct val="100000"/>
              </a:lnSpc>
              <a:spcBef>
                <a:spcPts val="0"/>
              </a:spcBef>
            </a:pPr>
            <a:r>
              <a:rPr lang="en-US" sz="3200" b="1" dirty="0">
                <a:solidFill>
                  <a:schemeClr val="tx2"/>
                </a:solidFill>
              </a:rPr>
              <a:t>On-site</a:t>
            </a:r>
            <a:r>
              <a:rPr lang="en-US" sz="3200" dirty="0">
                <a:solidFill>
                  <a:srgbClr val="646569"/>
                </a:solidFill>
              </a:rPr>
              <a:t> interpreter services for Career Center services</a:t>
            </a:r>
          </a:p>
          <a:p>
            <a:pPr lvl="0">
              <a:lnSpc>
                <a:spcPct val="100000"/>
              </a:lnSpc>
              <a:spcBef>
                <a:spcPts val="0"/>
              </a:spcBef>
            </a:pPr>
            <a:endParaRPr lang="en-US" sz="3200" dirty="0">
              <a:solidFill>
                <a:srgbClr val="646569"/>
              </a:solidFill>
            </a:endParaRPr>
          </a:p>
          <a:p>
            <a:pPr lvl="0">
              <a:lnSpc>
                <a:spcPct val="100000"/>
              </a:lnSpc>
              <a:spcBef>
                <a:spcPts val="0"/>
              </a:spcBef>
            </a:pPr>
            <a:r>
              <a:rPr lang="en-US" sz="3200" dirty="0">
                <a:solidFill>
                  <a:srgbClr val="646569"/>
                </a:solidFill>
              </a:rPr>
              <a:t>Contact your primary vendor listed on the </a:t>
            </a:r>
            <a:r>
              <a:rPr lang="en-US" sz="3200" b="1" dirty="0">
                <a:solidFill>
                  <a:schemeClr val="tx2"/>
                </a:solidFill>
              </a:rPr>
              <a:t>Consecutive Interpretive Services</a:t>
            </a:r>
            <a:r>
              <a:rPr lang="en-US" sz="3200" dirty="0">
                <a:solidFill>
                  <a:schemeClr val="tx2"/>
                </a:solidFill>
              </a:rPr>
              <a:t> </a:t>
            </a:r>
            <a:r>
              <a:rPr lang="en-US" sz="3200" dirty="0">
                <a:solidFill>
                  <a:srgbClr val="646569"/>
                </a:solidFill>
              </a:rPr>
              <a:t>listing</a:t>
            </a:r>
          </a:p>
          <a:p>
            <a:pPr lvl="0">
              <a:lnSpc>
                <a:spcPct val="100000"/>
              </a:lnSpc>
              <a:spcBef>
                <a:spcPts val="0"/>
              </a:spcBef>
            </a:pPr>
            <a:endParaRPr lang="en-US" sz="3200" dirty="0">
              <a:solidFill>
                <a:srgbClr val="646569"/>
              </a:solidFill>
            </a:endParaRPr>
          </a:p>
          <a:p>
            <a:pPr lvl="0">
              <a:lnSpc>
                <a:spcPct val="100000"/>
              </a:lnSpc>
              <a:spcBef>
                <a:spcPts val="0"/>
              </a:spcBef>
            </a:pPr>
            <a:r>
              <a:rPr lang="en-US" sz="3200" dirty="0">
                <a:solidFill>
                  <a:srgbClr val="646569"/>
                </a:solidFill>
              </a:rPr>
              <a:t>Vendor will ask for the Purchase Order or Account number</a:t>
            </a:r>
          </a:p>
          <a:p>
            <a:endParaRPr lang="en-US" dirty="0"/>
          </a:p>
        </p:txBody>
      </p:sp>
    </p:spTree>
    <p:extLst>
      <p:ext uri="{BB962C8B-B14F-4D97-AF65-F5344CB8AC3E}">
        <p14:creationId xmlns:p14="http://schemas.microsoft.com/office/powerpoint/2010/main" val="20310518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A1A692B-79FE-40A3-BA6C-BD0F2F59A462}"/>
              </a:ext>
            </a:extLst>
          </p:cNvPr>
          <p:cNvSpPr>
            <a:spLocks noGrp="1"/>
          </p:cNvSpPr>
          <p:nvPr>
            <p:ph type="body" sz="quarter" idx="10"/>
          </p:nvPr>
        </p:nvSpPr>
        <p:spPr/>
        <p:txBody>
          <a:bodyPr>
            <a:normAutofit lnSpcReduction="10000"/>
          </a:bodyPr>
          <a:lstStyle/>
          <a:p>
            <a:pPr lvl="0">
              <a:lnSpc>
                <a:spcPct val="100000"/>
              </a:lnSpc>
              <a:spcBef>
                <a:spcPts val="0"/>
              </a:spcBef>
            </a:pPr>
            <a:r>
              <a:rPr lang="en-US" sz="4000" dirty="0">
                <a:solidFill>
                  <a:srgbClr val="002D73"/>
                </a:solidFill>
              </a:rPr>
              <a:t>What to Expect</a:t>
            </a:r>
          </a:p>
          <a:p>
            <a:endParaRPr lang="en-US" dirty="0"/>
          </a:p>
        </p:txBody>
      </p:sp>
      <p:sp>
        <p:nvSpPr>
          <p:cNvPr id="3" name="Text Placeholder 2">
            <a:extLst>
              <a:ext uri="{FF2B5EF4-FFF2-40B4-BE49-F238E27FC236}">
                <a16:creationId xmlns:a16="http://schemas.microsoft.com/office/drawing/2014/main" id="{5F2350DC-0832-4E0C-A558-CE5ABE6459AE}"/>
              </a:ext>
            </a:extLst>
          </p:cNvPr>
          <p:cNvSpPr>
            <a:spLocks noGrp="1"/>
          </p:cNvSpPr>
          <p:nvPr>
            <p:ph type="body" sz="quarter" idx="11"/>
          </p:nvPr>
        </p:nvSpPr>
        <p:spPr>
          <a:xfrm>
            <a:off x="348742" y="1066799"/>
            <a:ext cx="10956925" cy="5021263"/>
          </a:xfrm>
        </p:spPr>
        <p:txBody>
          <a:bodyPr>
            <a:normAutofit lnSpcReduction="10000"/>
          </a:bodyPr>
          <a:lstStyle/>
          <a:p>
            <a:pPr lvl="0">
              <a:lnSpc>
                <a:spcPct val="100000"/>
              </a:lnSpc>
              <a:spcBef>
                <a:spcPts val="0"/>
              </a:spcBef>
            </a:pPr>
            <a:r>
              <a:rPr lang="en-US" sz="3500" dirty="0">
                <a:solidFill>
                  <a:srgbClr val="646569"/>
                </a:solidFill>
              </a:rPr>
              <a:t>What is the </a:t>
            </a:r>
            <a:r>
              <a:rPr lang="en-US" sz="3500" b="1" dirty="0">
                <a:solidFill>
                  <a:schemeClr val="tx2"/>
                </a:solidFill>
              </a:rPr>
              <a:t>role of the interpreter</a:t>
            </a:r>
            <a:r>
              <a:rPr lang="en-US" sz="3500" dirty="0">
                <a:solidFill>
                  <a:srgbClr val="646569"/>
                </a:solidFill>
              </a:rPr>
              <a:t>?</a:t>
            </a:r>
            <a:r>
              <a:rPr lang="en-US" sz="3500" b="1" dirty="0">
                <a:solidFill>
                  <a:srgbClr val="007681"/>
                </a:solidFill>
              </a:rPr>
              <a:t> </a:t>
            </a:r>
          </a:p>
          <a:p>
            <a:pPr marL="342900" lvl="0" indent="-342900">
              <a:lnSpc>
                <a:spcPct val="100000"/>
              </a:lnSpc>
              <a:spcBef>
                <a:spcPts val="0"/>
              </a:spcBef>
              <a:buFont typeface="Wingdings" panose="05000000000000000000" pitchFamily="2" charset="2"/>
              <a:buChar char="ü"/>
            </a:pPr>
            <a:endParaRPr lang="en-US" sz="3500" dirty="0">
              <a:solidFill>
                <a:srgbClr val="646569"/>
              </a:solidFill>
            </a:endParaRPr>
          </a:p>
          <a:p>
            <a:pPr marL="342900" lvl="0" indent="-342900">
              <a:lnSpc>
                <a:spcPct val="100000"/>
              </a:lnSpc>
              <a:spcBef>
                <a:spcPts val="0"/>
              </a:spcBef>
              <a:buFont typeface="Wingdings" panose="05000000000000000000" pitchFamily="2" charset="2"/>
              <a:buChar char="ü"/>
            </a:pPr>
            <a:r>
              <a:rPr lang="en-US" sz="3500" dirty="0">
                <a:solidFill>
                  <a:srgbClr val="646569"/>
                </a:solidFill>
              </a:rPr>
              <a:t>It is not the job of the interpreter to ensure the non-English speaker understands</a:t>
            </a:r>
          </a:p>
          <a:p>
            <a:pPr marL="342900" lvl="0" indent="-342900">
              <a:lnSpc>
                <a:spcPct val="100000"/>
              </a:lnSpc>
              <a:spcBef>
                <a:spcPts val="0"/>
              </a:spcBef>
              <a:buFont typeface="Wingdings" panose="05000000000000000000" pitchFamily="2" charset="2"/>
              <a:buChar char="ü"/>
            </a:pPr>
            <a:r>
              <a:rPr lang="en-US" sz="3500" dirty="0">
                <a:solidFill>
                  <a:srgbClr val="646569"/>
                </a:solidFill>
              </a:rPr>
              <a:t>Interpreter may not change the register/level of the language</a:t>
            </a:r>
          </a:p>
          <a:p>
            <a:pPr marL="342900" lvl="0" indent="-342900">
              <a:lnSpc>
                <a:spcPct val="100000"/>
              </a:lnSpc>
              <a:spcBef>
                <a:spcPts val="0"/>
              </a:spcBef>
              <a:buFont typeface="Wingdings" panose="05000000000000000000" pitchFamily="2" charset="2"/>
              <a:buChar char="ü"/>
            </a:pPr>
            <a:r>
              <a:rPr lang="en-US" sz="3500" dirty="0">
                <a:solidFill>
                  <a:srgbClr val="646569"/>
                </a:solidFill>
              </a:rPr>
              <a:t>Interpreter is not an advocate</a:t>
            </a:r>
          </a:p>
          <a:p>
            <a:pPr marL="342900" lvl="0" indent="-342900">
              <a:lnSpc>
                <a:spcPct val="100000"/>
              </a:lnSpc>
              <a:spcBef>
                <a:spcPts val="0"/>
              </a:spcBef>
              <a:buFont typeface="Wingdings" panose="05000000000000000000" pitchFamily="2" charset="2"/>
              <a:buChar char="ü"/>
            </a:pPr>
            <a:r>
              <a:rPr lang="en-US" sz="3500" dirty="0">
                <a:solidFill>
                  <a:srgbClr val="646569"/>
                </a:solidFill>
              </a:rPr>
              <a:t>Interpreters may not give any legal or medical advice</a:t>
            </a:r>
          </a:p>
          <a:p>
            <a:pPr marL="342900" lvl="0" indent="-342900">
              <a:lnSpc>
                <a:spcPct val="100000"/>
              </a:lnSpc>
              <a:spcBef>
                <a:spcPts val="0"/>
              </a:spcBef>
              <a:buFont typeface="Wingdings" panose="05000000000000000000" pitchFamily="2" charset="2"/>
              <a:buChar char="ü"/>
            </a:pPr>
            <a:r>
              <a:rPr lang="en-US" sz="3500" dirty="0">
                <a:solidFill>
                  <a:srgbClr val="646569"/>
                </a:solidFill>
              </a:rPr>
              <a:t>Interpreters should only convey what the Career Center staff or the non-English speaker actually say</a:t>
            </a:r>
          </a:p>
          <a:p>
            <a:endParaRPr lang="en-US" dirty="0"/>
          </a:p>
        </p:txBody>
      </p:sp>
    </p:spTree>
    <p:extLst>
      <p:ext uri="{BB962C8B-B14F-4D97-AF65-F5344CB8AC3E}">
        <p14:creationId xmlns:p14="http://schemas.microsoft.com/office/powerpoint/2010/main" val="30919757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F724380-BB21-47AA-97C8-1E6AE025B563}"/>
              </a:ext>
            </a:extLst>
          </p:cNvPr>
          <p:cNvSpPr>
            <a:spLocks noGrp="1"/>
          </p:cNvSpPr>
          <p:nvPr>
            <p:ph type="body" sz="quarter" idx="10"/>
          </p:nvPr>
        </p:nvSpPr>
        <p:spPr/>
        <p:txBody>
          <a:bodyPr/>
          <a:lstStyle/>
          <a:p>
            <a:pPr lvl="0">
              <a:lnSpc>
                <a:spcPct val="100000"/>
              </a:lnSpc>
              <a:spcBef>
                <a:spcPts val="0"/>
              </a:spcBef>
            </a:pPr>
            <a:r>
              <a:rPr lang="en-US" sz="3200" dirty="0">
                <a:solidFill>
                  <a:srgbClr val="002D73"/>
                </a:solidFill>
              </a:rPr>
              <a:t>Protocol for Interpreters</a:t>
            </a:r>
          </a:p>
          <a:p>
            <a:endParaRPr lang="en-US" dirty="0"/>
          </a:p>
        </p:txBody>
      </p:sp>
      <p:sp>
        <p:nvSpPr>
          <p:cNvPr id="3" name="Text Placeholder 2">
            <a:extLst>
              <a:ext uri="{FF2B5EF4-FFF2-40B4-BE49-F238E27FC236}">
                <a16:creationId xmlns:a16="http://schemas.microsoft.com/office/drawing/2014/main" id="{E1C42684-2D4C-4130-BC4D-FC0F38B96FF0}"/>
              </a:ext>
            </a:extLst>
          </p:cNvPr>
          <p:cNvSpPr>
            <a:spLocks noGrp="1"/>
          </p:cNvSpPr>
          <p:nvPr>
            <p:ph type="body" sz="quarter" idx="11"/>
          </p:nvPr>
        </p:nvSpPr>
        <p:spPr/>
        <p:txBody>
          <a:bodyPr/>
          <a:lstStyle/>
          <a:p>
            <a:pPr lvl="0">
              <a:lnSpc>
                <a:spcPct val="100000"/>
              </a:lnSpc>
              <a:spcBef>
                <a:spcPts val="0"/>
              </a:spcBef>
            </a:pPr>
            <a:r>
              <a:rPr lang="en-US" sz="3200" dirty="0">
                <a:solidFill>
                  <a:srgbClr val="646569"/>
                </a:solidFill>
              </a:rPr>
              <a:t>Interpreters should be clear about explaining his/her </a:t>
            </a:r>
            <a:r>
              <a:rPr lang="en-US" sz="3200" b="1" dirty="0">
                <a:solidFill>
                  <a:schemeClr val="tx2"/>
                </a:solidFill>
              </a:rPr>
              <a:t>role</a:t>
            </a:r>
          </a:p>
          <a:p>
            <a:pPr lvl="0">
              <a:lnSpc>
                <a:spcPct val="100000"/>
              </a:lnSpc>
              <a:spcBef>
                <a:spcPts val="0"/>
              </a:spcBef>
            </a:pPr>
            <a:endParaRPr lang="en-US" sz="3200" dirty="0">
              <a:solidFill>
                <a:srgbClr val="646569"/>
              </a:solidFill>
            </a:endParaRPr>
          </a:p>
          <a:p>
            <a:pPr lvl="0">
              <a:lnSpc>
                <a:spcPct val="100000"/>
              </a:lnSpc>
              <a:spcBef>
                <a:spcPts val="0"/>
              </a:spcBef>
            </a:pPr>
            <a:r>
              <a:rPr lang="en-US" sz="3200" dirty="0">
                <a:solidFill>
                  <a:srgbClr val="646569"/>
                </a:solidFill>
              </a:rPr>
              <a:t>Interpreters should refer to themselves as </a:t>
            </a:r>
            <a:r>
              <a:rPr lang="en-US" sz="3200" b="1" dirty="0">
                <a:solidFill>
                  <a:schemeClr val="tx2"/>
                </a:solidFill>
              </a:rPr>
              <a:t>“the interpreter”</a:t>
            </a:r>
          </a:p>
          <a:p>
            <a:pPr lvl="0">
              <a:lnSpc>
                <a:spcPct val="100000"/>
              </a:lnSpc>
              <a:spcBef>
                <a:spcPts val="0"/>
              </a:spcBef>
            </a:pPr>
            <a:endParaRPr lang="en-US" sz="3200" dirty="0">
              <a:solidFill>
                <a:srgbClr val="646569"/>
              </a:solidFill>
            </a:endParaRPr>
          </a:p>
          <a:p>
            <a:pPr lvl="0">
              <a:lnSpc>
                <a:spcPct val="100000"/>
              </a:lnSpc>
              <a:spcBef>
                <a:spcPts val="0"/>
              </a:spcBef>
            </a:pPr>
            <a:r>
              <a:rPr lang="en-US" sz="3200" dirty="0">
                <a:solidFill>
                  <a:srgbClr val="646569"/>
                </a:solidFill>
              </a:rPr>
              <a:t>Interpreters should be as </a:t>
            </a:r>
            <a:r>
              <a:rPr lang="en-US" sz="3200" b="1" dirty="0">
                <a:solidFill>
                  <a:schemeClr val="tx2"/>
                </a:solidFill>
              </a:rPr>
              <a:t>unobtrusive</a:t>
            </a:r>
            <a:r>
              <a:rPr lang="en-US" sz="3200" dirty="0">
                <a:solidFill>
                  <a:srgbClr val="646569"/>
                </a:solidFill>
              </a:rPr>
              <a:t> as possible</a:t>
            </a:r>
          </a:p>
          <a:p>
            <a:pPr lvl="0">
              <a:lnSpc>
                <a:spcPct val="100000"/>
              </a:lnSpc>
              <a:spcBef>
                <a:spcPts val="0"/>
              </a:spcBef>
            </a:pPr>
            <a:endParaRPr lang="en-US" sz="3200" dirty="0">
              <a:solidFill>
                <a:srgbClr val="646569"/>
              </a:solidFill>
            </a:endParaRPr>
          </a:p>
          <a:p>
            <a:pPr lvl="0">
              <a:lnSpc>
                <a:spcPct val="100000"/>
              </a:lnSpc>
              <a:spcBef>
                <a:spcPts val="0"/>
              </a:spcBef>
            </a:pPr>
            <a:r>
              <a:rPr lang="en-US" sz="3200" dirty="0">
                <a:solidFill>
                  <a:srgbClr val="646569"/>
                </a:solidFill>
              </a:rPr>
              <a:t>Interpreters must interpret </a:t>
            </a:r>
            <a:r>
              <a:rPr lang="en-US" sz="3200" b="1" dirty="0">
                <a:solidFill>
                  <a:schemeClr val="tx2"/>
                </a:solidFill>
              </a:rPr>
              <a:t>every word</a:t>
            </a:r>
            <a:r>
              <a:rPr lang="en-US" sz="3200" dirty="0">
                <a:solidFill>
                  <a:schemeClr val="tx2"/>
                </a:solidFill>
              </a:rPr>
              <a:t> </a:t>
            </a:r>
            <a:r>
              <a:rPr lang="en-US" sz="3200" dirty="0">
                <a:solidFill>
                  <a:srgbClr val="646569"/>
                </a:solidFill>
              </a:rPr>
              <a:t>from all parties</a:t>
            </a:r>
          </a:p>
          <a:p>
            <a:endParaRPr lang="en-US" dirty="0"/>
          </a:p>
        </p:txBody>
      </p:sp>
    </p:spTree>
    <p:extLst>
      <p:ext uri="{BB962C8B-B14F-4D97-AF65-F5344CB8AC3E}">
        <p14:creationId xmlns:p14="http://schemas.microsoft.com/office/powerpoint/2010/main" val="15789961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C5C971-1630-4F77-9D73-F9849129751D}"/>
              </a:ext>
            </a:extLst>
          </p:cNvPr>
          <p:cNvSpPr>
            <a:spLocks noGrp="1"/>
          </p:cNvSpPr>
          <p:nvPr>
            <p:ph type="body" sz="quarter" idx="10"/>
          </p:nvPr>
        </p:nvSpPr>
        <p:spPr/>
        <p:txBody>
          <a:bodyPr/>
          <a:lstStyle/>
          <a:p>
            <a:pPr lvl="0">
              <a:lnSpc>
                <a:spcPct val="100000"/>
              </a:lnSpc>
              <a:spcBef>
                <a:spcPts val="0"/>
              </a:spcBef>
            </a:pPr>
            <a:r>
              <a:rPr lang="en-US" sz="3200" dirty="0">
                <a:solidFill>
                  <a:srgbClr val="002D73"/>
                </a:solidFill>
              </a:rPr>
              <a:t>Top Languages in NYS</a:t>
            </a:r>
          </a:p>
          <a:p>
            <a:endParaRPr lang="en-US" dirty="0"/>
          </a:p>
        </p:txBody>
      </p:sp>
      <p:sp>
        <p:nvSpPr>
          <p:cNvPr id="3" name="Text Placeholder 2">
            <a:extLst>
              <a:ext uri="{FF2B5EF4-FFF2-40B4-BE49-F238E27FC236}">
                <a16:creationId xmlns:a16="http://schemas.microsoft.com/office/drawing/2014/main" id="{12AFDA38-65A6-403A-B6F1-B571B8B9B1A7}"/>
              </a:ext>
            </a:extLst>
          </p:cNvPr>
          <p:cNvSpPr>
            <a:spLocks noGrp="1"/>
          </p:cNvSpPr>
          <p:nvPr>
            <p:ph type="body" sz="quarter" idx="11"/>
          </p:nvPr>
        </p:nvSpPr>
        <p:spPr>
          <a:xfrm>
            <a:off x="1080263" y="1064577"/>
            <a:ext cx="4838698" cy="5383849"/>
          </a:xfrm>
        </p:spPr>
        <p:txBody>
          <a:bodyPr>
            <a:normAutofit fontScale="92500"/>
          </a:bodyPr>
          <a:lstStyle/>
          <a:p>
            <a:pPr marL="342900" indent="-342900">
              <a:buFont typeface="Arial" panose="020B0604020202020204" pitchFamily="34" charset="0"/>
              <a:buChar char="•"/>
            </a:pPr>
            <a:r>
              <a:rPr lang="en-US" sz="2800" dirty="0">
                <a:solidFill>
                  <a:srgbClr val="646569"/>
                </a:solidFill>
              </a:rPr>
              <a:t>Spanish</a:t>
            </a:r>
          </a:p>
          <a:p>
            <a:pPr marL="342900" indent="-342900">
              <a:buFont typeface="Arial" panose="020B0604020202020204" pitchFamily="34" charset="0"/>
              <a:buChar char="•"/>
            </a:pPr>
            <a:r>
              <a:rPr lang="en-US" sz="2800" dirty="0">
                <a:solidFill>
                  <a:srgbClr val="646569"/>
                </a:solidFill>
              </a:rPr>
              <a:t>French</a:t>
            </a:r>
          </a:p>
          <a:p>
            <a:pPr marL="342900" indent="-342900">
              <a:buFont typeface="Arial" panose="020B0604020202020204" pitchFamily="34" charset="0"/>
              <a:buChar char="•"/>
            </a:pPr>
            <a:r>
              <a:rPr lang="en-US" sz="2800" dirty="0">
                <a:solidFill>
                  <a:srgbClr val="646569"/>
                </a:solidFill>
              </a:rPr>
              <a:t>French Creole</a:t>
            </a:r>
          </a:p>
          <a:p>
            <a:pPr marL="342900" indent="-342900">
              <a:buFont typeface="Arial" panose="020B0604020202020204" pitchFamily="34" charset="0"/>
              <a:buChar char="•"/>
            </a:pPr>
            <a:r>
              <a:rPr lang="en-US" sz="2800" dirty="0">
                <a:solidFill>
                  <a:srgbClr val="646569"/>
                </a:solidFill>
              </a:rPr>
              <a:t>Italian</a:t>
            </a:r>
          </a:p>
          <a:p>
            <a:pPr marL="342900" indent="-342900">
              <a:buFont typeface="Arial" panose="020B0604020202020204" pitchFamily="34" charset="0"/>
              <a:buChar char="•"/>
            </a:pPr>
            <a:r>
              <a:rPr lang="en-US" sz="2800" dirty="0">
                <a:solidFill>
                  <a:srgbClr val="646569"/>
                </a:solidFill>
              </a:rPr>
              <a:t>Yiddish</a:t>
            </a:r>
          </a:p>
          <a:p>
            <a:pPr marL="342900" indent="-342900">
              <a:buFont typeface="Arial" panose="020B0604020202020204" pitchFamily="34" charset="0"/>
              <a:buChar char="•"/>
            </a:pPr>
            <a:r>
              <a:rPr lang="en-US" sz="2800" dirty="0">
                <a:solidFill>
                  <a:srgbClr val="646569"/>
                </a:solidFill>
              </a:rPr>
              <a:t>Indic languages (Hindi, Urdu)</a:t>
            </a:r>
          </a:p>
          <a:p>
            <a:pPr marL="342900" indent="-342900">
              <a:buFont typeface="Arial" panose="020B0604020202020204" pitchFamily="34" charset="0"/>
              <a:buChar char="•"/>
            </a:pPr>
            <a:r>
              <a:rPr lang="en-US" sz="2800" dirty="0">
                <a:solidFill>
                  <a:srgbClr val="646569"/>
                </a:solidFill>
              </a:rPr>
              <a:t>Russian</a:t>
            </a:r>
          </a:p>
          <a:p>
            <a:pPr marL="342900" indent="-342900">
              <a:buFont typeface="Arial" panose="020B0604020202020204" pitchFamily="34" charset="0"/>
              <a:buChar char="•"/>
            </a:pPr>
            <a:r>
              <a:rPr lang="en-US" sz="2800" dirty="0">
                <a:solidFill>
                  <a:srgbClr val="646569"/>
                </a:solidFill>
              </a:rPr>
              <a:t>Polish</a:t>
            </a:r>
          </a:p>
          <a:p>
            <a:pPr marL="342900" indent="-342900">
              <a:buFont typeface="Arial" panose="020B0604020202020204" pitchFamily="34" charset="0"/>
              <a:buChar char="•"/>
            </a:pPr>
            <a:r>
              <a:rPr lang="en-US" sz="2800" dirty="0">
                <a:solidFill>
                  <a:srgbClr val="646569"/>
                </a:solidFill>
              </a:rPr>
              <a:t>Chinese</a:t>
            </a:r>
          </a:p>
          <a:p>
            <a:pPr marL="342900" indent="-342900">
              <a:buFont typeface="Arial" panose="020B0604020202020204" pitchFamily="34" charset="0"/>
              <a:buChar char="•"/>
            </a:pPr>
            <a:r>
              <a:rPr lang="en-US" sz="2800" dirty="0">
                <a:solidFill>
                  <a:srgbClr val="646569"/>
                </a:solidFill>
              </a:rPr>
              <a:t>Korean</a:t>
            </a:r>
          </a:p>
          <a:p>
            <a:pPr marL="342900" indent="-342900">
              <a:buFont typeface="Arial" panose="020B0604020202020204" pitchFamily="34" charset="0"/>
              <a:buChar char="•"/>
            </a:pPr>
            <a:r>
              <a:rPr lang="en-US" sz="2800" dirty="0">
                <a:solidFill>
                  <a:srgbClr val="646569"/>
                </a:solidFill>
              </a:rPr>
              <a:t>Arabic</a:t>
            </a:r>
          </a:p>
          <a:p>
            <a:endParaRPr lang="en-US" dirty="0"/>
          </a:p>
        </p:txBody>
      </p:sp>
      <p:sp>
        <p:nvSpPr>
          <p:cNvPr id="4" name="Rectangle 3">
            <a:extLst>
              <a:ext uri="{FF2B5EF4-FFF2-40B4-BE49-F238E27FC236}">
                <a16:creationId xmlns:a16="http://schemas.microsoft.com/office/drawing/2014/main" id="{AE7B61D1-E35C-4B2C-9B56-D8831DE17DE8}"/>
              </a:ext>
            </a:extLst>
          </p:cNvPr>
          <p:cNvSpPr/>
          <p:nvPr/>
        </p:nvSpPr>
        <p:spPr>
          <a:xfrm>
            <a:off x="6403088" y="1166842"/>
            <a:ext cx="4838698" cy="4401205"/>
          </a:xfrm>
          <a:prstGeom prst="rect">
            <a:avLst/>
          </a:prstGeom>
        </p:spPr>
        <p:txBody>
          <a:bodyPr wrap="square">
            <a:spAutoFit/>
          </a:bodyPr>
          <a:lstStyle/>
          <a:p>
            <a:pPr algn="ctr"/>
            <a:r>
              <a:rPr lang="en-US" sz="2800" dirty="0">
                <a:solidFill>
                  <a:schemeClr val="tx2"/>
                </a:solidFill>
                <a:latin typeface="Arial" panose="020B0604020202020204" pitchFamily="34" charset="0"/>
                <a:cs typeface="Arial" panose="020B0604020202020204" pitchFamily="34" charset="0"/>
              </a:rPr>
              <a:t>NYC (5 counties) </a:t>
            </a:r>
          </a:p>
          <a:p>
            <a:pPr algn="ctr"/>
            <a:r>
              <a:rPr lang="en-US" sz="2800" dirty="0">
                <a:solidFill>
                  <a:schemeClr val="tx2"/>
                </a:solidFill>
                <a:latin typeface="Arial" panose="020B0604020202020204" pitchFamily="34" charset="0"/>
                <a:cs typeface="Arial" panose="020B0604020202020204" pitchFamily="34" charset="0"/>
              </a:rPr>
              <a:t>Albany</a:t>
            </a:r>
          </a:p>
          <a:p>
            <a:pPr algn="ctr"/>
            <a:r>
              <a:rPr lang="en-US" sz="2800" dirty="0">
                <a:solidFill>
                  <a:schemeClr val="tx2"/>
                </a:solidFill>
                <a:latin typeface="Arial" panose="020B0604020202020204" pitchFamily="34" charset="0"/>
                <a:cs typeface="Arial" panose="020B0604020202020204" pitchFamily="34" charset="0"/>
              </a:rPr>
              <a:t>Suffolk </a:t>
            </a:r>
          </a:p>
          <a:p>
            <a:pPr algn="ctr"/>
            <a:r>
              <a:rPr lang="en-US" sz="2800" dirty="0">
                <a:solidFill>
                  <a:schemeClr val="tx2"/>
                </a:solidFill>
                <a:latin typeface="Arial" panose="020B0604020202020204" pitchFamily="34" charset="0"/>
                <a:cs typeface="Arial" panose="020B0604020202020204" pitchFamily="34" charset="0"/>
              </a:rPr>
              <a:t>Nassau, </a:t>
            </a:r>
          </a:p>
          <a:p>
            <a:pPr algn="ctr"/>
            <a:r>
              <a:rPr lang="en-US" sz="2800" dirty="0" err="1">
                <a:solidFill>
                  <a:schemeClr val="tx2"/>
                </a:solidFill>
                <a:latin typeface="Arial" panose="020B0604020202020204" pitchFamily="34" charset="0"/>
                <a:cs typeface="Arial" panose="020B0604020202020204" pitchFamily="34" charset="0"/>
              </a:rPr>
              <a:t>Dutchess</a:t>
            </a:r>
            <a:r>
              <a:rPr lang="en-US" sz="2800" dirty="0">
                <a:solidFill>
                  <a:schemeClr val="tx2"/>
                </a:solidFill>
                <a:latin typeface="Arial" panose="020B0604020202020204" pitchFamily="34" charset="0"/>
                <a:cs typeface="Arial" panose="020B0604020202020204" pitchFamily="34" charset="0"/>
              </a:rPr>
              <a:t> </a:t>
            </a:r>
          </a:p>
          <a:p>
            <a:pPr algn="ctr"/>
            <a:r>
              <a:rPr lang="en-US" sz="2800" dirty="0">
                <a:solidFill>
                  <a:schemeClr val="tx2"/>
                </a:solidFill>
                <a:latin typeface="Arial" panose="020B0604020202020204" pitchFamily="34" charset="0"/>
                <a:cs typeface="Arial" panose="020B0604020202020204" pitchFamily="34" charset="0"/>
              </a:rPr>
              <a:t>Rockland</a:t>
            </a:r>
          </a:p>
          <a:p>
            <a:pPr algn="ctr"/>
            <a:r>
              <a:rPr lang="en-US" sz="2800" dirty="0">
                <a:solidFill>
                  <a:schemeClr val="tx2"/>
                </a:solidFill>
                <a:latin typeface="Arial" panose="020B0604020202020204" pitchFamily="34" charset="0"/>
                <a:cs typeface="Arial" panose="020B0604020202020204" pitchFamily="34" charset="0"/>
              </a:rPr>
              <a:t>Westchester </a:t>
            </a:r>
          </a:p>
          <a:p>
            <a:pPr algn="ctr"/>
            <a:r>
              <a:rPr lang="en-US" sz="2800" dirty="0">
                <a:solidFill>
                  <a:schemeClr val="tx2"/>
                </a:solidFill>
                <a:latin typeface="Arial" panose="020B0604020202020204" pitchFamily="34" charset="0"/>
                <a:cs typeface="Arial" panose="020B0604020202020204" pitchFamily="34" charset="0"/>
              </a:rPr>
              <a:t>Erie</a:t>
            </a:r>
          </a:p>
          <a:p>
            <a:pPr algn="ctr"/>
            <a:r>
              <a:rPr lang="en-US" sz="2800" dirty="0">
                <a:solidFill>
                  <a:schemeClr val="tx2"/>
                </a:solidFill>
                <a:latin typeface="Arial" panose="020B0604020202020204" pitchFamily="34" charset="0"/>
                <a:cs typeface="Arial" panose="020B0604020202020204" pitchFamily="34" charset="0"/>
              </a:rPr>
              <a:t>Monroe</a:t>
            </a:r>
          </a:p>
          <a:p>
            <a:pPr algn="ctr"/>
            <a:r>
              <a:rPr lang="en-US" sz="2800" dirty="0">
                <a:solidFill>
                  <a:schemeClr val="tx2"/>
                </a:solidFill>
                <a:latin typeface="Arial" panose="020B0604020202020204" pitchFamily="34" charset="0"/>
                <a:cs typeface="Arial" panose="020B0604020202020204" pitchFamily="34" charset="0"/>
              </a:rPr>
              <a:t>Onondaga </a:t>
            </a:r>
          </a:p>
        </p:txBody>
      </p:sp>
    </p:spTree>
    <p:extLst>
      <p:ext uri="{BB962C8B-B14F-4D97-AF65-F5344CB8AC3E}">
        <p14:creationId xmlns:p14="http://schemas.microsoft.com/office/powerpoint/2010/main" val="3143455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BC345E4-237A-4115-A942-0AD0024C3552}"/>
              </a:ext>
            </a:extLst>
          </p:cNvPr>
          <p:cNvSpPr>
            <a:spLocks noGrp="1"/>
          </p:cNvSpPr>
          <p:nvPr>
            <p:ph type="body" sz="quarter" idx="10"/>
          </p:nvPr>
        </p:nvSpPr>
        <p:spPr/>
        <p:txBody>
          <a:bodyPr/>
          <a:lstStyle/>
          <a:p>
            <a:pPr lvl="0"/>
            <a:r>
              <a:rPr lang="en-US" sz="4300" dirty="0">
                <a:solidFill>
                  <a:schemeClr val="bg1"/>
                </a:solidFill>
              </a:rPr>
              <a:t>What is Language Access?</a:t>
            </a:r>
          </a:p>
          <a:p>
            <a:endParaRPr lang="en-US" dirty="0"/>
          </a:p>
        </p:txBody>
      </p:sp>
    </p:spTree>
    <p:extLst>
      <p:ext uri="{BB962C8B-B14F-4D97-AF65-F5344CB8AC3E}">
        <p14:creationId xmlns:p14="http://schemas.microsoft.com/office/powerpoint/2010/main" val="29445436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D5766F-6F23-4365-8C54-94BC2AF5FF04}"/>
              </a:ext>
            </a:extLst>
          </p:cNvPr>
          <p:cNvSpPr>
            <a:spLocks noGrp="1"/>
          </p:cNvSpPr>
          <p:nvPr>
            <p:ph type="body" sz="quarter" idx="10"/>
          </p:nvPr>
        </p:nvSpPr>
        <p:spPr/>
        <p:txBody>
          <a:bodyPr/>
          <a:lstStyle/>
          <a:p>
            <a:pPr lvl="0">
              <a:lnSpc>
                <a:spcPct val="100000"/>
              </a:lnSpc>
              <a:spcBef>
                <a:spcPts val="0"/>
              </a:spcBef>
            </a:pPr>
            <a:r>
              <a:rPr lang="en-US" sz="3200" dirty="0">
                <a:solidFill>
                  <a:srgbClr val="002D73"/>
                </a:solidFill>
              </a:rPr>
              <a:t>Highest Volume of English Language Learners</a:t>
            </a:r>
          </a:p>
          <a:p>
            <a:endParaRPr lang="en-US" dirty="0"/>
          </a:p>
        </p:txBody>
      </p:sp>
      <p:sp>
        <p:nvSpPr>
          <p:cNvPr id="3" name="Text Placeholder 2">
            <a:extLst>
              <a:ext uri="{FF2B5EF4-FFF2-40B4-BE49-F238E27FC236}">
                <a16:creationId xmlns:a16="http://schemas.microsoft.com/office/drawing/2014/main" id="{082FC018-1676-40E1-9438-60E979D1B84C}"/>
              </a:ext>
            </a:extLst>
          </p:cNvPr>
          <p:cNvSpPr>
            <a:spLocks noGrp="1"/>
          </p:cNvSpPr>
          <p:nvPr>
            <p:ph type="body" sz="quarter" idx="11"/>
          </p:nvPr>
        </p:nvSpPr>
        <p:spPr>
          <a:xfrm>
            <a:off x="2108201" y="1198562"/>
            <a:ext cx="2863849" cy="4460875"/>
          </a:xfrm>
        </p:spPr>
        <p:txBody>
          <a:bodyPr>
            <a:normAutofit/>
          </a:bodyPr>
          <a:lstStyle/>
          <a:p>
            <a:pPr marL="342900" indent="-342900">
              <a:buFont typeface="Arial" panose="020B0604020202020204" pitchFamily="34" charset="0"/>
              <a:buChar char="•"/>
            </a:pPr>
            <a:r>
              <a:rPr lang="en-US" sz="2400" dirty="0">
                <a:solidFill>
                  <a:srgbClr val="646569"/>
                </a:solidFill>
              </a:rPr>
              <a:t>Manhattan</a:t>
            </a:r>
          </a:p>
          <a:p>
            <a:pPr marL="342900" indent="-342900">
              <a:buFont typeface="Arial" panose="020B0604020202020204" pitchFamily="34" charset="0"/>
              <a:buChar char="•"/>
            </a:pPr>
            <a:r>
              <a:rPr lang="en-US" sz="2400" dirty="0">
                <a:solidFill>
                  <a:srgbClr val="646569"/>
                </a:solidFill>
              </a:rPr>
              <a:t>Brooklyn</a:t>
            </a:r>
          </a:p>
          <a:p>
            <a:pPr marL="342900" indent="-342900">
              <a:buFont typeface="Arial" panose="020B0604020202020204" pitchFamily="34" charset="0"/>
              <a:buChar char="•"/>
            </a:pPr>
            <a:r>
              <a:rPr lang="en-US" sz="2400" dirty="0">
                <a:solidFill>
                  <a:srgbClr val="646569"/>
                </a:solidFill>
              </a:rPr>
              <a:t>Jamaica</a:t>
            </a:r>
          </a:p>
          <a:p>
            <a:pPr marL="342900" indent="-342900">
              <a:buFont typeface="Arial" panose="020B0604020202020204" pitchFamily="34" charset="0"/>
              <a:buChar char="•"/>
            </a:pPr>
            <a:r>
              <a:rPr lang="en-US" sz="2400" dirty="0">
                <a:solidFill>
                  <a:srgbClr val="646569"/>
                </a:solidFill>
              </a:rPr>
              <a:t>White Plains</a:t>
            </a:r>
          </a:p>
          <a:p>
            <a:pPr marL="342900" indent="-342900">
              <a:buFont typeface="Arial" panose="020B0604020202020204" pitchFamily="34" charset="0"/>
              <a:buChar char="•"/>
            </a:pPr>
            <a:r>
              <a:rPr lang="en-US" sz="2400" dirty="0">
                <a:solidFill>
                  <a:srgbClr val="646569"/>
                </a:solidFill>
              </a:rPr>
              <a:t>Hempstead</a:t>
            </a:r>
          </a:p>
          <a:p>
            <a:pPr marL="342900" indent="-342900">
              <a:buFont typeface="Arial" panose="020B0604020202020204" pitchFamily="34" charset="0"/>
              <a:buChar char="•"/>
            </a:pPr>
            <a:r>
              <a:rPr lang="en-US" sz="2400" dirty="0">
                <a:solidFill>
                  <a:srgbClr val="646569"/>
                </a:solidFill>
              </a:rPr>
              <a:t>Hicksville</a:t>
            </a:r>
          </a:p>
          <a:p>
            <a:pPr marL="342900" indent="-342900">
              <a:buFont typeface="Arial" panose="020B0604020202020204" pitchFamily="34" charset="0"/>
              <a:buChar char="•"/>
            </a:pPr>
            <a:r>
              <a:rPr lang="en-US" sz="2400" dirty="0">
                <a:solidFill>
                  <a:srgbClr val="646569"/>
                </a:solidFill>
              </a:rPr>
              <a:t>Spring Valley</a:t>
            </a:r>
          </a:p>
          <a:p>
            <a:pPr marL="342900" indent="-342900">
              <a:buFont typeface="Arial" panose="020B0604020202020204" pitchFamily="34" charset="0"/>
              <a:buChar char="•"/>
            </a:pPr>
            <a:r>
              <a:rPr lang="en-US" sz="2400" dirty="0">
                <a:solidFill>
                  <a:srgbClr val="646569"/>
                </a:solidFill>
              </a:rPr>
              <a:t>Utica</a:t>
            </a:r>
          </a:p>
          <a:p>
            <a:pPr marL="342900" indent="-342900">
              <a:buFont typeface="Arial" panose="020B0604020202020204" pitchFamily="34" charset="0"/>
              <a:buChar char="•"/>
            </a:pPr>
            <a:r>
              <a:rPr lang="en-US" sz="2400" dirty="0">
                <a:solidFill>
                  <a:srgbClr val="646569"/>
                </a:solidFill>
              </a:rPr>
              <a:t>Syracuse</a:t>
            </a:r>
          </a:p>
          <a:p>
            <a:endParaRPr lang="en-US" dirty="0">
              <a:solidFill>
                <a:srgbClr val="646569"/>
              </a:solidFill>
            </a:endParaRPr>
          </a:p>
        </p:txBody>
      </p:sp>
      <p:sp>
        <p:nvSpPr>
          <p:cNvPr id="4" name="TextBox 3">
            <a:extLst>
              <a:ext uri="{FF2B5EF4-FFF2-40B4-BE49-F238E27FC236}">
                <a16:creationId xmlns:a16="http://schemas.microsoft.com/office/drawing/2014/main" id="{DA78A50D-519F-40BF-92AE-2324031E542A}"/>
              </a:ext>
            </a:extLst>
          </p:cNvPr>
          <p:cNvSpPr txBox="1"/>
          <p:nvPr/>
        </p:nvSpPr>
        <p:spPr>
          <a:xfrm>
            <a:off x="6400800" y="1198562"/>
            <a:ext cx="2286001" cy="3785652"/>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646569"/>
                </a:solidFill>
                <a:latin typeface="Arial" panose="020B0604020202020204" pitchFamily="34" charset="0"/>
                <a:cs typeface="Arial" panose="020B0604020202020204" pitchFamily="34" charset="0"/>
              </a:rPr>
              <a:t>Flushing</a:t>
            </a:r>
          </a:p>
          <a:p>
            <a:pPr marL="342900" indent="-342900">
              <a:buFont typeface="Arial" panose="020B0604020202020204" pitchFamily="34" charset="0"/>
              <a:buChar char="•"/>
            </a:pPr>
            <a:r>
              <a:rPr lang="en-US" sz="2400" dirty="0">
                <a:solidFill>
                  <a:srgbClr val="646569"/>
                </a:solidFill>
                <a:latin typeface="Arial" panose="020B0604020202020204" pitchFamily="34" charset="0"/>
                <a:cs typeface="Arial" panose="020B0604020202020204" pitchFamily="34" charset="0"/>
              </a:rPr>
              <a:t>Bronx</a:t>
            </a:r>
          </a:p>
          <a:p>
            <a:pPr marL="342900" indent="-342900">
              <a:buFont typeface="Arial" panose="020B0604020202020204" pitchFamily="34" charset="0"/>
              <a:buChar char="•"/>
            </a:pPr>
            <a:r>
              <a:rPr lang="en-US" sz="2400" dirty="0">
                <a:solidFill>
                  <a:srgbClr val="646569"/>
                </a:solidFill>
                <a:latin typeface="Arial" panose="020B0604020202020204" pitchFamily="34" charset="0"/>
                <a:cs typeface="Arial" panose="020B0604020202020204" pitchFamily="34" charset="0"/>
              </a:rPr>
              <a:t>Staten Island</a:t>
            </a:r>
          </a:p>
          <a:p>
            <a:pPr marL="342900" indent="-342900">
              <a:buFont typeface="Arial" panose="020B0604020202020204" pitchFamily="34" charset="0"/>
              <a:buChar char="•"/>
            </a:pPr>
            <a:r>
              <a:rPr lang="en-US" sz="2400" dirty="0">
                <a:solidFill>
                  <a:srgbClr val="646569"/>
                </a:solidFill>
                <a:latin typeface="Arial" panose="020B0604020202020204" pitchFamily="34" charset="0"/>
                <a:cs typeface="Arial" panose="020B0604020202020204" pitchFamily="34" charset="0"/>
              </a:rPr>
              <a:t>Patchogue</a:t>
            </a:r>
          </a:p>
          <a:p>
            <a:pPr marL="342900" indent="-342900">
              <a:buFont typeface="Arial" panose="020B0604020202020204" pitchFamily="34" charset="0"/>
              <a:buChar char="•"/>
            </a:pPr>
            <a:r>
              <a:rPr lang="en-US" sz="2400" dirty="0">
                <a:solidFill>
                  <a:srgbClr val="646569"/>
                </a:solidFill>
                <a:latin typeface="Arial" panose="020B0604020202020204" pitchFamily="34" charset="0"/>
                <a:cs typeface="Arial" panose="020B0604020202020204" pitchFamily="34" charset="0"/>
              </a:rPr>
              <a:t>Yonkers</a:t>
            </a:r>
          </a:p>
          <a:p>
            <a:pPr marL="342900" indent="-342900">
              <a:buFont typeface="Arial" panose="020B0604020202020204" pitchFamily="34" charset="0"/>
              <a:buChar char="•"/>
            </a:pPr>
            <a:r>
              <a:rPr lang="en-US" sz="2400" dirty="0">
                <a:solidFill>
                  <a:srgbClr val="646569"/>
                </a:solidFill>
                <a:latin typeface="Arial" panose="020B0604020202020204" pitchFamily="34" charset="0"/>
                <a:cs typeface="Arial" panose="020B0604020202020204" pitchFamily="34" charset="0"/>
              </a:rPr>
              <a:t>Hauppauge</a:t>
            </a:r>
          </a:p>
          <a:p>
            <a:pPr marL="342900" indent="-342900">
              <a:buFont typeface="Arial" panose="020B0604020202020204" pitchFamily="34" charset="0"/>
              <a:buChar char="•"/>
            </a:pPr>
            <a:r>
              <a:rPr lang="en-US" sz="2400" dirty="0">
                <a:solidFill>
                  <a:srgbClr val="646569"/>
                </a:solidFill>
                <a:latin typeface="Arial" panose="020B0604020202020204" pitchFamily="34" charset="0"/>
                <a:cs typeface="Arial" panose="020B0604020202020204" pitchFamily="34" charset="0"/>
              </a:rPr>
              <a:t>Peekskill</a:t>
            </a:r>
          </a:p>
          <a:p>
            <a:pPr marL="342900" indent="-342900">
              <a:buFont typeface="Arial" panose="020B0604020202020204" pitchFamily="34" charset="0"/>
              <a:buChar char="•"/>
            </a:pPr>
            <a:r>
              <a:rPr lang="en-US" sz="2400" dirty="0">
                <a:solidFill>
                  <a:srgbClr val="646569"/>
                </a:solidFill>
                <a:latin typeface="Arial" panose="020B0604020202020204" pitchFamily="34" charset="0"/>
                <a:cs typeface="Arial" panose="020B0604020202020204" pitchFamily="34" charset="0"/>
              </a:rPr>
              <a:t>Rochester</a:t>
            </a:r>
          </a:p>
          <a:p>
            <a:pPr marL="342900" indent="-342900">
              <a:buFont typeface="Arial" panose="020B0604020202020204" pitchFamily="34" charset="0"/>
              <a:buChar char="•"/>
            </a:pPr>
            <a:r>
              <a:rPr lang="en-US" sz="2400" dirty="0">
                <a:solidFill>
                  <a:srgbClr val="646569"/>
                </a:solidFill>
                <a:latin typeface="Arial" panose="020B0604020202020204" pitchFamily="34" charset="0"/>
                <a:cs typeface="Arial" panose="020B0604020202020204" pitchFamily="34" charset="0"/>
              </a:rPr>
              <a:t>Buffalo</a:t>
            </a:r>
            <a:endParaRPr lang="en-US" sz="2400" dirty="0"/>
          </a:p>
        </p:txBody>
      </p:sp>
    </p:spTree>
    <p:extLst>
      <p:ext uri="{BB962C8B-B14F-4D97-AF65-F5344CB8AC3E}">
        <p14:creationId xmlns:p14="http://schemas.microsoft.com/office/powerpoint/2010/main" val="6959141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7625EB1-5957-404A-9E60-99F27A50B6A1}"/>
              </a:ext>
            </a:extLst>
          </p:cNvPr>
          <p:cNvSpPr>
            <a:spLocks noGrp="1"/>
          </p:cNvSpPr>
          <p:nvPr>
            <p:ph type="body" sz="quarter" idx="10"/>
          </p:nvPr>
        </p:nvSpPr>
        <p:spPr/>
        <p:txBody>
          <a:bodyPr/>
          <a:lstStyle/>
          <a:p>
            <a:pPr lvl="0">
              <a:lnSpc>
                <a:spcPct val="100000"/>
              </a:lnSpc>
              <a:spcBef>
                <a:spcPts val="0"/>
              </a:spcBef>
            </a:pPr>
            <a:r>
              <a:rPr lang="en-US" sz="3200" dirty="0">
                <a:solidFill>
                  <a:srgbClr val="002D73"/>
                </a:solidFill>
              </a:rPr>
              <a:t>Sign Language Interpreters</a:t>
            </a:r>
          </a:p>
          <a:p>
            <a:endParaRPr lang="en-US" dirty="0"/>
          </a:p>
        </p:txBody>
      </p:sp>
      <p:sp>
        <p:nvSpPr>
          <p:cNvPr id="3" name="Text Placeholder 2">
            <a:extLst>
              <a:ext uri="{FF2B5EF4-FFF2-40B4-BE49-F238E27FC236}">
                <a16:creationId xmlns:a16="http://schemas.microsoft.com/office/drawing/2014/main" id="{0656B494-EF21-49A2-87B0-F213704B9490}"/>
              </a:ext>
            </a:extLst>
          </p:cNvPr>
          <p:cNvSpPr>
            <a:spLocks noGrp="1"/>
          </p:cNvSpPr>
          <p:nvPr>
            <p:ph type="body" sz="quarter" idx="11"/>
          </p:nvPr>
        </p:nvSpPr>
        <p:spPr/>
        <p:txBody>
          <a:bodyPr/>
          <a:lstStyle/>
          <a:p>
            <a:pPr lvl="0">
              <a:lnSpc>
                <a:spcPct val="100000"/>
              </a:lnSpc>
              <a:spcBef>
                <a:spcPts val="0"/>
              </a:spcBef>
            </a:pPr>
            <a:r>
              <a:rPr lang="en-US" sz="2400" dirty="0">
                <a:solidFill>
                  <a:prstClr val="black"/>
                </a:solidFill>
              </a:rPr>
              <a:t>Contact the approved vendors the same way you would an in-person vendor</a:t>
            </a:r>
          </a:p>
          <a:p>
            <a:pPr lvl="0">
              <a:lnSpc>
                <a:spcPct val="100000"/>
              </a:lnSpc>
              <a:spcBef>
                <a:spcPts val="0"/>
              </a:spcBef>
            </a:pPr>
            <a:endParaRPr lang="en-US" sz="2400" dirty="0">
              <a:solidFill>
                <a:prstClr val="black"/>
              </a:solidFill>
            </a:endParaRPr>
          </a:p>
          <a:p>
            <a:pPr lvl="0">
              <a:lnSpc>
                <a:spcPct val="100000"/>
              </a:lnSpc>
              <a:spcBef>
                <a:spcPts val="0"/>
              </a:spcBef>
            </a:pPr>
            <a:r>
              <a:rPr lang="en-US" sz="2400" dirty="0">
                <a:solidFill>
                  <a:prstClr val="black"/>
                </a:solidFill>
              </a:rPr>
              <a:t>Contact primary vendor first, then secondary, tertiary vendor</a:t>
            </a:r>
          </a:p>
          <a:p>
            <a:pPr lvl="0">
              <a:lnSpc>
                <a:spcPct val="100000"/>
              </a:lnSpc>
              <a:spcBef>
                <a:spcPts val="0"/>
              </a:spcBef>
            </a:pPr>
            <a:endParaRPr lang="en-US" sz="2400" dirty="0">
              <a:solidFill>
                <a:prstClr val="black"/>
              </a:solidFill>
            </a:endParaRPr>
          </a:p>
          <a:p>
            <a:pPr lvl="0">
              <a:lnSpc>
                <a:spcPct val="100000"/>
              </a:lnSpc>
              <a:spcBef>
                <a:spcPts val="0"/>
              </a:spcBef>
            </a:pPr>
            <a:r>
              <a:rPr lang="en-US" sz="2400" dirty="0">
                <a:solidFill>
                  <a:prstClr val="black"/>
                </a:solidFill>
              </a:rPr>
              <a:t>If there is a need to utilize the tertiary vendor, please contact </a:t>
            </a:r>
            <a:r>
              <a:rPr lang="en-US" sz="2400" u="sng" dirty="0">
                <a:solidFill>
                  <a:prstClr val="black"/>
                </a:solidFill>
                <a:hlinkClick r:id="rId3">
                  <a:extLst>
                    <a:ext uri="{A12FA001-AC4F-418D-AE19-62706E023703}">
                      <ahyp:hlinkClr xmlns:ahyp="http://schemas.microsoft.com/office/drawing/2018/hyperlinkcolor" val="tx"/>
                    </a:ext>
                  </a:extLst>
                </a:hlinkClick>
              </a:rPr>
              <a:t>Ruth.Post@labor.ny.gov</a:t>
            </a:r>
            <a:r>
              <a:rPr lang="en-US" sz="2400" dirty="0">
                <a:solidFill>
                  <a:prstClr val="black"/>
                </a:solidFill>
              </a:rPr>
              <a:t> or at (518) 457-6690</a:t>
            </a:r>
          </a:p>
          <a:p>
            <a:pPr lvl="0">
              <a:lnSpc>
                <a:spcPct val="100000"/>
              </a:lnSpc>
              <a:spcBef>
                <a:spcPts val="0"/>
              </a:spcBef>
            </a:pPr>
            <a:endParaRPr lang="en-US" sz="1800" dirty="0">
              <a:solidFill>
                <a:prstClr val="black"/>
              </a:solidFill>
              <a:latin typeface="Calibri"/>
              <a:cs typeface="+mn-cs"/>
            </a:endParaRPr>
          </a:p>
          <a:p>
            <a:endParaRPr lang="en-US" dirty="0"/>
          </a:p>
        </p:txBody>
      </p:sp>
    </p:spTree>
    <p:extLst>
      <p:ext uri="{BB962C8B-B14F-4D97-AF65-F5344CB8AC3E}">
        <p14:creationId xmlns:p14="http://schemas.microsoft.com/office/powerpoint/2010/main" val="3179811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5F8141D-079A-4534-B938-EADFBA5835B5}"/>
              </a:ext>
            </a:extLst>
          </p:cNvPr>
          <p:cNvSpPr>
            <a:spLocks noGrp="1"/>
          </p:cNvSpPr>
          <p:nvPr>
            <p:ph type="body" sz="quarter" idx="10"/>
          </p:nvPr>
        </p:nvSpPr>
        <p:spPr/>
        <p:txBody>
          <a:bodyPr>
            <a:normAutofit fontScale="92500"/>
          </a:bodyPr>
          <a:lstStyle/>
          <a:p>
            <a:r>
              <a:rPr lang="en-US" sz="3600" dirty="0">
                <a:solidFill>
                  <a:srgbClr val="002D73"/>
                </a:solidFill>
              </a:rPr>
              <a:t>Tips for Working With Sign Language Interpreters</a:t>
            </a:r>
          </a:p>
          <a:p>
            <a:endParaRPr lang="en-US" dirty="0"/>
          </a:p>
        </p:txBody>
      </p:sp>
      <p:sp>
        <p:nvSpPr>
          <p:cNvPr id="3" name="Text Placeholder 2">
            <a:extLst>
              <a:ext uri="{FF2B5EF4-FFF2-40B4-BE49-F238E27FC236}">
                <a16:creationId xmlns:a16="http://schemas.microsoft.com/office/drawing/2014/main" id="{56F9078E-66E8-4AAD-BCC8-1876C268A182}"/>
              </a:ext>
            </a:extLst>
          </p:cNvPr>
          <p:cNvSpPr>
            <a:spLocks noGrp="1"/>
          </p:cNvSpPr>
          <p:nvPr>
            <p:ph type="body" sz="quarter" idx="11"/>
          </p:nvPr>
        </p:nvSpPr>
        <p:spPr>
          <a:xfrm>
            <a:off x="617537" y="1693863"/>
            <a:ext cx="10956925" cy="4460875"/>
          </a:xfrm>
        </p:spPr>
        <p:txBody>
          <a:bodyPr/>
          <a:lstStyle/>
          <a:p>
            <a:pPr lvl="0">
              <a:lnSpc>
                <a:spcPct val="100000"/>
              </a:lnSpc>
              <a:spcBef>
                <a:spcPts val="0"/>
              </a:spcBef>
            </a:pPr>
            <a:r>
              <a:rPr lang="en-US" sz="2400" dirty="0">
                <a:solidFill>
                  <a:srgbClr val="646569"/>
                </a:solidFill>
              </a:rPr>
              <a:t>Speak directly to </a:t>
            </a:r>
            <a:r>
              <a:rPr lang="en-US" sz="2400" b="1" dirty="0">
                <a:solidFill>
                  <a:schemeClr val="tx2"/>
                </a:solidFill>
              </a:rPr>
              <a:t>your customer </a:t>
            </a:r>
            <a:r>
              <a:rPr lang="en-US" sz="2400" dirty="0">
                <a:solidFill>
                  <a:srgbClr val="646569"/>
                </a:solidFill>
              </a:rPr>
              <a:t>and not the interpreter</a:t>
            </a:r>
          </a:p>
          <a:p>
            <a:pPr lvl="0">
              <a:lnSpc>
                <a:spcPct val="100000"/>
              </a:lnSpc>
              <a:spcBef>
                <a:spcPts val="0"/>
              </a:spcBef>
            </a:pPr>
            <a:endParaRPr lang="en-US" sz="2400" dirty="0">
              <a:solidFill>
                <a:srgbClr val="646569"/>
              </a:solidFill>
            </a:endParaRPr>
          </a:p>
          <a:p>
            <a:pPr lvl="0">
              <a:lnSpc>
                <a:spcPct val="100000"/>
              </a:lnSpc>
              <a:spcBef>
                <a:spcPts val="0"/>
              </a:spcBef>
            </a:pPr>
            <a:r>
              <a:rPr lang="en-US" sz="2400" dirty="0">
                <a:solidFill>
                  <a:srgbClr val="646569"/>
                </a:solidFill>
              </a:rPr>
              <a:t>Maintain eye contact and speak to your customer in the first person </a:t>
            </a:r>
            <a:r>
              <a:rPr lang="en-US" sz="2400" b="1" dirty="0">
                <a:solidFill>
                  <a:schemeClr val="tx2"/>
                </a:solidFill>
              </a:rPr>
              <a:t>(Ex: What is your name?)</a:t>
            </a:r>
          </a:p>
          <a:p>
            <a:pPr lvl="0">
              <a:lnSpc>
                <a:spcPct val="100000"/>
              </a:lnSpc>
              <a:spcBef>
                <a:spcPts val="0"/>
              </a:spcBef>
            </a:pPr>
            <a:endParaRPr lang="en-US" sz="2400" dirty="0">
              <a:solidFill>
                <a:srgbClr val="646569"/>
              </a:solidFill>
            </a:endParaRPr>
          </a:p>
          <a:p>
            <a:pPr lvl="0">
              <a:lnSpc>
                <a:spcPct val="100000"/>
              </a:lnSpc>
              <a:spcBef>
                <a:spcPts val="0"/>
              </a:spcBef>
            </a:pPr>
            <a:r>
              <a:rPr lang="en-US" sz="2400" dirty="0">
                <a:solidFill>
                  <a:srgbClr val="646569"/>
                </a:solidFill>
              </a:rPr>
              <a:t>Use plain English and speak clearly</a:t>
            </a:r>
          </a:p>
          <a:p>
            <a:pPr lvl="0">
              <a:lnSpc>
                <a:spcPct val="100000"/>
              </a:lnSpc>
              <a:spcBef>
                <a:spcPts val="0"/>
              </a:spcBef>
            </a:pPr>
            <a:endParaRPr lang="en-US" sz="2400" dirty="0">
              <a:solidFill>
                <a:srgbClr val="646569"/>
              </a:solidFill>
            </a:endParaRPr>
          </a:p>
          <a:p>
            <a:pPr lvl="0">
              <a:lnSpc>
                <a:spcPct val="100000"/>
              </a:lnSpc>
              <a:spcBef>
                <a:spcPts val="0"/>
              </a:spcBef>
            </a:pPr>
            <a:r>
              <a:rPr lang="en-US" sz="2400" dirty="0">
                <a:solidFill>
                  <a:srgbClr val="646569"/>
                </a:solidFill>
              </a:rPr>
              <a:t>Ask </a:t>
            </a:r>
            <a:r>
              <a:rPr lang="en-US" sz="2400" b="1" dirty="0">
                <a:solidFill>
                  <a:schemeClr val="tx2"/>
                </a:solidFill>
              </a:rPr>
              <a:t>one question </a:t>
            </a:r>
            <a:r>
              <a:rPr lang="en-US" sz="2400" dirty="0">
                <a:solidFill>
                  <a:srgbClr val="646569"/>
                </a:solidFill>
              </a:rPr>
              <a:t>at a time</a:t>
            </a:r>
          </a:p>
          <a:p>
            <a:pPr lvl="0">
              <a:lnSpc>
                <a:spcPct val="100000"/>
              </a:lnSpc>
              <a:spcBef>
                <a:spcPts val="0"/>
              </a:spcBef>
            </a:pPr>
            <a:endParaRPr lang="en-US" sz="2400" dirty="0">
              <a:solidFill>
                <a:srgbClr val="646569"/>
              </a:solidFill>
            </a:endParaRPr>
          </a:p>
          <a:p>
            <a:pPr lvl="0">
              <a:lnSpc>
                <a:spcPct val="100000"/>
              </a:lnSpc>
              <a:spcBef>
                <a:spcPts val="0"/>
              </a:spcBef>
            </a:pPr>
            <a:r>
              <a:rPr lang="en-US" sz="2400" dirty="0">
                <a:solidFill>
                  <a:srgbClr val="646569"/>
                </a:solidFill>
              </a:rPr>
              <a:t>Allow the interpreter to finish before speaking</a:t>
            </a:r>
            <a:endParaRPr lang="en-US" dirty="0">
              <a:solidFill>
                <a:srgbClr val="646569"/>
              </a:solidFill>
            </a:endParaRPr>
          </a:p>
          <a:p>
            <a:endParaRPr lang="en-US" dirty="0"/>
          </a:p>
        </p:txBody>
      </p:sp>
    </p:spTree>
    <p:extLst>
      <p:ext uri="{BB962C8B-B14F-4D97-AF65-F5344CB8AC3E}">
        <p14:creationId xmlns:p14="http://schemas.microsoft.com/office/powerpoint/2010/main" val="40690647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6496F89-7FDA-4057-BE63-E4CE5AC0627B}"/>
              </a:ext>
            </a:extLst>
          </p:cNvPr>
          <p:cNvSpPr>
            <a:spLocks noGrp="1"/>
          </p:cNvSpPr>
          <p:nvPr>
            <p:ph type="body" sz="quarter" idx="10"/>
          </p:nvPr>
        </p:nvSpPr>
        <p:spPr/>
        <p:txBody>
          <a:bodyPr>
            <a:normAutofit/>
          </a:bodyPr>
          <a:lstStyle/>
          <a:p>
            <a:r>
              <a:rPr lang="en-US" sz="4400" dirty="0">
                <a:solidFill>
                  <a:schemeClr val="bg1"/>
                </a:solidFill>
              </a:rPr>
              <a:t>OSOS</a:t>
            </a:r>
          </a:p>
        </p:txBody>
      </p:sp>
    </p:spTree>
    <p:extLst>
      <p:ext uri="{BB962C8B-B14F-4D97-AF65-F5344CB8AC3E}">
        <p14:creationId xmlns:p14="http://schemas.microsoft.com/office/powerpoint/2010/main" val="27911269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B6B1E39-F2E2-4B2F-BBBB-51D00D8BF9A8}"/>
              </a:ext>
            </a:extLst>
          </p:cNvPr>
          <p:cNvPicPr>
            <a:picLocks noChangeAspect="1"/>
          </p:cNvPicPr>
          <p:nvPr/>
        </p:nvPicPr>
        <p:blipFill rotWithShape="1">
          <a:blip r:embed="rId3"/>
          <a:srcRect r="5333"/>
          <a:stretch/>
        </p:blipFill>
        <p:spPr>
          <a:xfrm>
            <a:off x="20" y="10"/>
            <a:ext cx="12191980" cy="6857990"/>
          </a:xfrm>
          <a:prstGeom prst="rect">
            <a:avLst/>
          </a:prstGeom>
        </p:spPr>
      </p:pic>
    </p:spTree>
    <p:extLst>
      <p:ext uri="{BB962C8B-B14F-4D97-AF65-F5344CB8AC3E}">
        <p14:creationId xmlns:p14="http://schemas.microsoft.com/office/powerpoint/2010/main" val="14761132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78345CC-FA70-4BF5-B355-F0B96D5A1667}"/>
              </a:ext>
            </a:extLst>
          </p:cNvPr>
          <p:cNvPicPr>
            <a:picLocks noChangeAspect="1"/>
          </p:cNvPicPr>
          <p:nvPr/>
        </p:nvPicPr>
        <p:blipFill rotWithShape="1">
          <a:blip r:embed="rId3"/>
          <a:srcRect l="4167" r="45000" b="9216"/>
          <a:stretch/>
        </p:blipFill>
        <p:spPr>
          <a:xfrm>
            <a:off x="590550" y="97631"/>
            <a:ext cx="5505450" cy="6224588"/>
          </a:xfrm>
          <a:prstGeom prst="rect">
            <a:avLst/>
          </a:prstGeom>
        </p:spPr>
      </p:pic>
      <p:pic>
        <p:nvPicPr>
          <p:cNvPr id="4" name="Picture 3">
            <a:extLst>
              <a:ext uri="{FF2B5EF4-FFF2-40B4-BE49-F238E27FC236}">
                <a16:creationId xmlns:a16="http://schemas.microsoft.com/office/drawing/2014/main" id="{912EF05E-6746-4E80-A41D-37A20D725A23}"/>
              </a:ext>
            </a:extLst>
          </p:cNvPr>
          <p:cNvPicPr>
            <a:picLocks noChangeAspect="1"/>
          </p:cNvPicPr>
          <p:nvPr/>
        </p:nvPicPr>
        <p:blipFill rotWithShape="1">
          <a:blip r:embed="rId4"/>
          <a:srcRect l="29202" t="11879" r="50834" b="-11879"/>
          <a:stretch/>
        </p:blipFill>
        <p:spPr>
          <a:xfrm>
            <a:off x="7105650" y="1335881"/>
            <a:ext cx="2457450" cy="4986338"/>
          </a:xfrm>
          <a:prstGeom prst="rect">
            <a:avLst/>
          </a:prstGeom>
        </p:spPr>
      </p:pic>
      <p:sp>
        <p:nvSpPr>
          <p:cNvPr id="5" name="Left Brace 4">
            <a:extLst>
              <a:ext uri="{FF2B5EF4-FFF2-40B4-BE49-F238E27FC236}">
                <a16:creationId xmlns:a16="http://schemas.microsoft.com/office/drawing/2014/main" id="{049CD50F-926F-478B-974F-7AA07ED518F9}"/>
              </a:ext>
            </a:extLst>
          </p:cNvPr>
          <p:cNvSpPr/>
          <p:nvPr/>
        </p:nvSpPr>
        <p:spPr>
          <a:xfrm>
            <a:off x="6799326" y="2971800"/>
            <a:ext cx="612648" cy="914400"/>
          </a:xfrm>
          <a:prstGeom prst="leftBrace">
            <a:avLst/>
          </a:prstGeom>
          <a:noFill/>
          <a:ln w="76200" cap="flat" cmpd="sng" algn="ctr">
            <a:solidFill>
              <a:srgbClr val="C0504D">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w="76200">
                <a:solidFill>
                  <a:sysClr val="windowText" lastClr="000000"/>
                </a:solidFill>
              </a:ln>
              <a:solidFill>
                <a:sysClr val="windowText" lastClr="000000"/>
              </a:solidFill>
              <a:effectLst/>
              <a:uLnTx/>
              <a:uFillTx/>
              <a:latin typeface="Calibri"/>
              <a:ea typeface="+mn-ea"/>
              <a:cs typeface="+mn-cs"/>
            </a:endParaRPr>
          </a:p>
        </p:txBody>
      </p:sp>
      <p:sp>
        <p:nvSpPr>
          <p:cNvPr id="6" name="Rectangle 5">
            <a:extLst>
              <a:ext uri="{FF2B5EF4-FFF2-40B4-BE49-F238E27FC236}">
                <a16:creationId xmlns:a16="http://schemas.microsoft.com/office/drawing/2014/main" id="{57F59F36-F645-4A4B-8A57-1349FD8F0B92}"/>
              </a:ext>
            </a:extLst>
          </p:cNvPr>
          <p:cNvSpPr/>
          <p:nvPr/>
        </p:nvSpPr>
        <p:spPr>
          <a:xfrm>
            <a:off x="3562865" y="3133725"/>
            <a:ext cx="1371600" cy="15240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16531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Snagit_PPT3B80">
            <a:extLst>
              <a:ext uri="{FF2B5EF4-FFF2-40B4-BE49-F238E27FC236}">
                <a16:creationId xmlns:a16="http://schemas.microsoft.com/office/drawing/2014/main" id="{8BD5DA44-04DA-4BFA-86A4-169EFB27E01A}"/>
              </a:ext>
            </a:extLst>
          </p:cNvPr>
          <p:cNvPicPr>
            <a:picLocks noChangeAspect="1"/>
          </p:cNvPicPr>
          <p:nvPr/>
        </p:nvPicPr>
        <p:blipFill rotWithShape="1">
          <a:blip r:embed="rId3">
            <a:extLst>
              <a:ext uri="{28A0092B-C50C-407E-A947-70E740481C1C}">
                <a14:useLocalDpi xmlns:a14="http://schemas.microsoft.com/office/drawing/2010/main" val="0"/>
              </a:ext>
            </a:extLst>
          </a:blip>
          <a:srcRect t="14435" b="11794"/>
          <a:stretch/>
        </p:blipFill>
        <p:spPr>
          <a:xfrm>
            <a:off x="20" y="10"/>
            <a:ext cx="12191980" cy="6857990"/>
          </a:xfrm>
          <a:prstGeom prst="rect">
            <a:avLst/>
          </a:prstGeom>
        </p:spPr>
      </p:pic>
      <p:sp>
        <p:nvSpPr>
          <p:cNvPr id="3" name="Left Arrow 5">
            <a:extLst>
              <a:ext uri="{FF2B5EF4-FFF2-40B4-BE49-F238E27FC236}">
                <a16:creationId xmlns:a16="http://schemas.microsoft.com/office/drawing/2014/main" id="{2B72A2C2-F739-4697-988D-2033E45E5E67}"/>
              </a:ext>
            </a:extLst>
          </p:cNvPr>
          <p:cNvSpPr/>
          <p:nvPr/>
        </p:nvSpPr>
        <p:spPr>
          <a:xfrm>
            <a:off x="3785616" y="1224534"/>
            <a:ext cx="838200" cy="3048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656524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nagit_PPTD1B9">
            <a:extLst>
              <a:ext uri="{FF2B5EF4-FFF2-40B4-BE49-F238E27FC236}">
                <a16:creationId xmlns:a16="http://schemas.microsoft.com/office/drawing/2014/main" id="{9AD3C8F2-3FED-4791-B998-D5A4224C16C7}"/>
              </a:ext>
            </a:extLst>
          </p:cNvPr>
          <p:cNvPicPr>
            <a:picLocks noChangeAspect="1"/>
          </p:cNvPicPr>
          <p:nvPr/>
        </p:nvPicPr>
        <p:blipFill rotWithShape="1">
          <a:blip r:embed="rId3">
            <a:extLst>
              <a:ext uri="{28A0092B-C50C-407E-A947-70E740481C1C}">
                <a14:useLocalDpi xmlns:a14="http://schemas.microsoft.com/office/drawing/2010/main" val="0"/>
              </a:ext>
            </a:extLst>
          </a:blip>
          <a:srcRect t="13644"/>
          <a:stretch/>
        </p:blipFill>
        <p:spPr>
          <a:xfrm>
            <a:off x="-128016" y="0"/>
            <a:ext cx="12320016" cy="6857999"/>
          </a:xfrm>
          <a:prstGeom prst="rect">
            <a:avLst/>
          </a:prstGeom>
        </p:spPr>
      </p:pic>
      <p:sp>
        <p:nvSpPr>
          <p:cNvPr id="3" name="Right Arrow 3">
            <a:extLst>
              <a:ext uri="{FF2B5EF4-FFF2-40B4-BE49-F238E27FC236}">
                <a16:creationId xmlns:a16="http://schemas.microsoft.com/office/drawing/2014/main" id="{0E0E8A25-EDD7-4B78-AEB8-90102397A7C9}"/>
              </a:ext>
            </a:extLst>
          </p:cNvPr>
          <p:cNvSpPr/>
          <p:nvPr/>
        </p:nvSpPr>
        <p:spPr>
          <a:xfrm>
            <a:off x="661280" y="5891158"/>
            <a:ext cx="685800" cy="4572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641468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C3C5BC9-FCB9-415A-B101-6AD40093B378}"/>
              </a:ext>
            </a:extLst>
          </p:cNvPr>
          <p:cNvPicPr>
            <a:picLocks noChangeAspect="1"/>
          </p:cNvPicPr>
          <p:nvPr/>
        </p:nvPicPr>
        <p:blipFill rotWithShape="1">
          <a:blip r:embed="rId3"/>
          <a:srcRect t="4831" r="4117"/>
          <a:stretch/>
        </p:blipFill>
        <p:spPr>
          <a:xfrm>
            <a:off x="292608" y="228600"/>
            <a:ext cx="5803392" cy="6400800"/>
          </a:xfrm>
          <a:prstGeom prst="rect">
            <a:avLst/>
          </a:prstGeom>
        </p:spPr>
      </p:pic>
      <p:pic>
        <p:nvPicPr>
          <p:cNvPr id="3" name="Picture 2">
            <a:extLst>
              <a:ext uri="{FF2B5EF4-FFF2-40B4-BE49-F238E27FC236}">
                <a16:creationId xmlns:a16="http://schemas.microsoft.com/office/drawing/2014/main" id="{12E43887-C3EC-45F6-91D5-A75D58F3C41E}"/>
              </a:ext>
            </a:extLst>
          </p:cNvPr>
          <p:cNvPicPr>
            <a:picLocks noChangeAspect="1"/>
          </p:cNvPicPr>
          <p:nvPr/>
        </p:nvPicPr>
        <p:blipFill rotWithShape="1">
          <a:blip r:embed="rId4"/>
          <a:srcRect t="5555" r="7373"/>
          <a:stretch/>
        </p:blipFill>
        <p:spPr>
          <a:xfrm>
            <a:off x="6364224" y="228600"/>
            <a:ext cx="5535168" cy="6400800"/>
          </a:xfrm>
          <a:prstGeom prst="rect">
            <a:avLst/>
          </a:prstGeom>
        </p:spPr>
      </p:pic>
      <p:sp>
        <p:nvSpPr>
          <p:cNvPr id="4" name="Arrow: Left 3">
            <a:extLst>
              <a:ext uri="{FF2B5EF4-FFF2-40B4-BE49-F238E27FC236}">
                <a16:creationId xmlns:a16="http://schemas.microsoft.com/office/drawing/2014/main" id="{F9EC5D3D-BF39-464F-9DA9-AB773499E53C}"/>
              </a:ext>
            </a:extLst>
          </p:cNvPr>
          <p:cNvSpPr/>
          <p:nvPr/>
        </p:nvSpPr>
        <p:spPr>
          <a:xfrm>
            <a:off x="1992067" y="611886"/>
            <a:ext cx="978408" cy="484632"/>
          </a:xfrm>
          <a:prstGeom prst="leftArrow">
            <a:avLst/>
          </a:prstGeom>
          <a:solidFill>
            <a:srgbClr val="FF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Arrow: Left 4">
            <a:extLst>
              <a:ext uri="{FF2B5EF4-FFF2-40B4-BE49-F238E27FC236}">
                <a16:creationId xmlns:a16="http://schemas.microsoft.com/office/drawing/2014/main" id="{69ACC129-454E-4419-8481-4B5BA74D2635}"/>
              </a:ext>
            </a:extLst>
          </p:cNvPr>
          <p:cNvSpPr/>
          <p:nvPr/>
        </p:nvSpPr>
        <p:spPr>
          <a:xfrm>
            <a:off x="2481271" y="4543806"/>
            <a:ext cx="978408" cy="48463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11774435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BE29792-5545-4F32-81C0-472ABA379C2B}"/>
              </a:ext>
            </a:extLst>
          </p:cNvPr>
          <p:cNvSpPr>
            <a:spLocks noGrp="1"/>
          </p:cNvSpPr>
          <p:nvPr>
            <p:ph type="body" sz="quarter" idx="10"/>
          </p:nvPr>
        </p:nvSpPr>
        <p:spPr>
          <a:xfrm>
            <a:off x="4217149" y="4369320"/>
            <a:ext cx="6938531" cy="555785"/>
          </a:xfrm>
        </p:spPr>
        <p:txBody>
          <a:bodyPr>
            <a:normAutofit lnSpcReduction="10000"/>
          </a:bodyPr>
          <a:lstStyle/>
          <a:p>
            <a:pPr lvl="0" algn="l">
              <a:lnSpc>
                <a:spcPct val="100000"/>
              </a:lnSpc>
              <a:spcBef>
                <a:spcPts val="0"/>
              </a:spcBef>
            </a:pPr>
            <a:r>
              <a:rPr lang="en-US" sz="3200" dirty="0">
                <a:solidFill>
                  <a:srgbClr val="002D73"/>
                </a:solidFill>
              </a:rPr>
              <a:t>For More Information </a:t>
            </a:r>
          </a:p>
          <a:p>
            <a:endParaRPr lang="en-US" dirty="0"/>
          </a:p>
        </p:txBody>
      </p:sp>
      <p:sp>
        <p:nvSpPr>
          <p:cNvPr id="3" name="Text Placeholder 2">
            <a:extLst>
              <a:ext uri="{FF2B5EF4-FFF2-40B4-BE49-F238E27FC236}">
                <a16:creationId xmlns:a16="http://schemas.microsoft.com/office/drawing/2014/main" id="{B780CA00-3725-4DEF-A0B3-0E2E33669BBF}"/>
              </a:ext>
            </a:extLst>
          </p:cNvPr>
          <p:cNvSpPr>
            <a:spLocks noGrp="1"/>
          </p:cNvSpPr>
          <p:nvPr>
            <p:ph type="body" sz="quarter" idx="11"/>
          </p:nvPr>
        </p:nvSpPr>
        <p:spPr>
          <a:xfrm>
            <a:off x="813015" y="5861843"/>
            <a:ext cx="10342665" cy="815182"/>
          </a:xfrm>
        </p:spPr>
        <p:txBody>
          <a:bodyPr/>
          <a:lstStyle/>
          <a:p>
            <a:r>
              <a:rPr lang="en-US" sz="2400" dirty="0"/>
              <a:t>For vendor information and access codes  </a:t>
            </a:r>
            <a:r>
              <a:rPr lang="en-US" sz="2400" dirty="0">
                <a:solidFill>
                  <a:srgbClr val="646569"/>
                </a:solidFill>
                <a:hlinkClick r:id="rId3"/>
              </a:rPr>
              <a:t>DEWS.Reemploy@labor.ny.gov</a:t>
            </a:r>
            <a:endParaRPr lang="en-US" sz="2400" dirty="0">
              <a:solidFill>
                <a:srgbClr val="646569"/>
              </a:solidFill>
            </a:endParaRPr>
          </a:p>
          <a:p>
            <a:endParaRPr lang="en-US" dirty="0"/>
          </a:p>
        </p:txBody>
      </p:sp>
      <p:sp>
        <p:nvSpPr>
          <p:cNvPr id="4" name="Text Placeholder 3">
            <a:extLst>
              <a:ext uri="{FF2B5EF4-FFF2-40B4-BE49-F238E27FC236}">
                <a16:creationId xmlns:a16="http://schemas.microsoft.com/office/drawing/2014/main" id="{26D94364-C26A-43B2-9E9D-AFCB94DF1C8A}"/>
              </a:ext>
            </a:extLst>
          </p:cNvPr>
          <p:cNvSpPr>
            <a:spLocks noGrp="1"/>
          </p:cNvSpPr>
          <p:nvPr>
            <p:ph type="body" sz="quarter" idx="12"/>
          </p:nvPr>
        </p:nvSpPr>
        <p:spPr>
          <a:xfrm>
            <a:off x="813015" y="5052089"/>
            <a:ext cx="10018293" cy="815182"/>
          </a:xfrm>
        </p:spPr>
        <p:txBody>
          <a:bodyPr>
            <a:normAutofit lnSpcReduction="10000"/>
          </a:bodyPr>
          <a:lstStyle/>
          <a:p>
            <a:pPr lvl="0">
              <a:lnSpc>
                <a:spcPct val="100000"/>
              </a:lnSpc>
              <a:spcBef>
                <a:spcPts val="0"/>
              </a:spcBef>
            </a:pPr>
            <a:r>
              <a:rPr lang="en-US" sz="2400" dirty="0"/>
              <a:t>Contact the Language Access Coordinator </a:t>
            </a:r>
          </a:p>
          <a:p>
            <a:pPr lvl="0">
              <a:lnSpc>
                <a:spcPct val="100000"/>
              </a:lnSpc>
              <a:spcBef>
                <a:spcPts val="0"/>
              </a:spcBef>
            </a:pPr>
            <a:r>
              <a:rPr lang="en-US" sz="2400" b="0" dirty="0"/>
              <a:t>Eric Denk   607-778-2836     </a:t>
            </a:r>
            <a:r>
              <a:rPr lang="en-US" sz="2400" b="0" dirty="0">
                <a:hlinkClick r:id="rId4">
                  <a:extLst>
                    <a:ext uri="{A12FA001-AC4F-418D-AE19-62706E023703}">
                      <ahyp:hlinkClr xmlns:ahyp="http://schemas.microsoft.com/office/drawing/2018/hyperlinkcolor" val="tx"/>
                    </a:ext>
                  </a:extLst>
                </a:hlinkClick>
              </a:rPr>
              <a:t>Eric.Denk@labor.ny.gov</a:t>
            </a:r>
            <a:endParaRPr lang="en-US" sz="2400" b="0" dirty="0"/>
          </a:p>
          <a:p>
            <a:endParaRPr lang="en-US" dirty="0"/>
          </a:p>
        </p:txBody>
      </p:sp>
    </p:spTree>
    <p:extLst>
      <p:ext uri="{BB962C8B-B14F-4D97-AF65-F5344CB8AC3E}">
        <p14:creationId xmlns:p14="http://schemas.microsoft.com/office/powerpoint/2010/main" val="3455546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F924D29-7FDB-4ABB-9B2F-05484F4C2EFD}"/>
              </a:ext>
            </a:extLst>
          </p:cNvPr>
          <p:cNvSpPr>
            <a:spLocks noGrp="1"/>
          </p:cNvSpPr>
          <p:nvPr>
            <p:ph type="body" sz="quarter" idx="10"/>
          </p:nvPr>
        </p:nvSpPr>
        <p:spPr/>
        <p:txBody>
          <a:bodyPr>
            <a:normAutofit lnSpcReduction="10000"/>
          </a:bodyPr>
          <a:lstStyle/>
          <a:p>
            <a:pPr lvl="0">
              <a:lnSpc>
                <a:spcPct val="100000"/>
              </a:lnSpc>
              <a:spcBef>
                <a:spcPts val="0"/>
              </a:spcBef>
            </a:pPr>
            <a:r>
              <a:rPr lang="en-US" sz="4000" dirty="0">
                <a:solidFill>
                  <a:srgbClr val="002D73"/>
                </a:solidFill>
              </a:rPr>
              <a:t>Interpretation vs. Translation</a:t>
            </a:r>
          </a:p>
          <a:p>
            <a:endParaRPr lang="en-US" dirty="0"/>
          </a:p>
        </p:txBody>
      </p:sp>
      <p:sp>
        <p:nvSpPr>
          <p:cNvPr id="3" name="Text Placeholder 2">
            <a:extLst>
              <a:ext uri="{FF2B5EF4-FFF2-40B4-BE49-F238E27FC236}">
                <a16:creationId xmlns:a16="http://schemas.microsoft.com/office/drawing/2014/main" id="{B7229761-04F0-472C-B49D-55D340EE823C}"/>
              </a:ext>
            </a:extLst>
          </p:cNvPr>
          <p:cNvSpPr>
            <a:spLocks noGrp="1"/>
          </p:cNvSpPr>
          <p:nvPr>
            <p:ph type="body" sz="quarter" idx="11"/>
          </p:nvPr>
        </p:nvSpPr>
        <p:spPr/>
        <p:txBody>
          <a:bodyPr/>
          <a:lstStyle/>
          <a:p>
            <a:pPr lvl="0">
              <a:lnSpc>
                <a:spcPct val="100000"/>
              </a:lnSpc>
              <a:spcBef>
                <a:spcPts val="0"/>
              </a:spcBef>
            </a:pPr>
            <a:r>
              <a:rPr lang="en-US" sz="3600" dirty="0">
                <a:solidFill>
                  <a:srgbClr val="646569"/>
                </a:solidFill>
              </a:rPr>
              <a:t>Interpretation is spoken; Translation is written</a:t>
            </a:r>
          </a:p>
          <a:p>
            <a:pPr lvl="0">
              <a:lnSpc>
                <a:spcPct val="100000"/>
              </a:lnSpc>
              <a:spcBef>
                <a:spcPts val="0"/>
              </a:spcBef>
            </a:pPr>
            <a:endParaRPr lang="en-US" sz="3600" dirty="0">
              <a:solidFill>
                <a:srgbClr val="646569"/>
              </a:solidFill>
            </a:endParaRPr>
          </a:p>
          <a:p>
            <a:pPr lvl="0">
              <a:lnSpc>
                <a:spcPct val="100000"/>
              </a:lnSpc>
              <a:spcBef>
                <a:spcPts val="0"/>
              </a:spcBef>
            </a:pPr>
            <a:r>
              <a:rPr lang="en-US" sz="3600" dirty="0">
                <a:solidFill>
                  <a:srgbClr val="646569"/>
                </a:solidFill>
              </a:rPr>
              <a:t>Agencies should provide interpreters for any language</a:t>
            </a:r>
          </a:p>
          <a:p>
            <a:pPr lvl="0">
              <a:lnSpc>
                <a:spcPct val="100000"/>
              </a:lnSpc>
              <a:spcBef>
                <a:spcPts val="0"/>
              </a:spcBef>
            </a:pPr>
            <a:endParaRPr lang="en-US" sz="3600" dirty="0">
              <a:solidFill>
                <a:srgbClr val="646569"/>
              </a:solidFill>
            </a:endParaRPr>
          </a:p>
          <a:p>
            <a:pPr lvl="0">
              <a:lnSpc>
                <a:spcPct val="100000"/>
              </a:lnSpc>
              <a:spcBef>
                <a:spcPts val="0"/>
              </a:spcBef>
            </a:pPr>
            <a:r>
              <a:rPr lang="en-US" sz="3600" dirty="0">
                <a:solidFill>
                  <a:srgbClr val="646569"/>
                </a:solidFill>
              </a:rPr>
              <a:t>Vital documents should be translated into most widely used</a:t>
            </a:r>
          </a:p>
          <a:p>
            <a:endParaRPr lang="en-US" dirty="0"/>
          </a:p>
        </p:txBody>
      </p:sp>
    </p:spTree>
    <p:extLst>
      <p:ext uri="{BB962C8B-B14F-4D97-AF65-F5344CB8AC3E}">
        <p14:creationId xmlns:p14="http://schemas.microsoft.com/office/powerpoint/2010/main" val="2838386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6B6CE9-D9CD-4BA4-AB51-8F862E7551D5}"/>
              </a:ext>
            </a:extLst>
          </p:cNvPr>
          <p:cNvSpPr>
            <a:spLocks noGrp="1"/>
          </p:cNvSpPr>
          <p:nvPr>
            <p:ph type="body" sz="quarter" idx="10"/>
          </p:nvPr>
        </p:nvSpPr>
        <p:spPr/>
        <p:txBody>
          <a:bodyPr>
            <a:normAutofit lnSpcReduction="10000"/>
          </a:bodyPr>
          <a:lstStyle/>
          <a:p>
            <a:pPr lvl="0">
              <a:lnSpc>
                <a:spcPct val="100000"/>
              </a:lnSpc>
              <a:spcBef>
                <a:spcPts val="0"/>
              </a:spcBef>
            </a:pPr>
            <a:r>
              <a:rPr lang="en-US" sz="4000" dirty="0">
                <a:solidFill>
                  <a:srgbClr val="002D73"/>
                </a:solidFill>
              </a:rPr>
              <a:t>What is Considered a Vital Document?</a:t>
            </a:r>
          </a:p>
          <a:p>
            <a:endParaRPr lang="en-US" dirty="0"/>
          </a:p>
        </p:txBody>
      </p:sp>
      <p:sp>
        <p:nvSpPr>
          <p:cNvPr id="3" name="Text Placeholder 2">
            <a:extLst>
              <a:ext uri="{FF2B5EF4-FFF2-40B4-BE49-F238E27FC236}">
                <a16:creationId xmlns:a16="http://schemas.microsoft.com/office/drawing/2014/main" id="{A391CED5-431C-4C13-9F78-0ACD877932B5}"/>
              </a:ext>
            </a:extLst>
          </p:cNvPr>
          <p:cNvSpPr>
            <a:spLocks noGrp="1"/>
          </p:cNvSpPr>
          <p:nvPr>
            <p:ph type="body" sz="quarter" idx="11"/>
          </p:nvPr>
        </p:nvSpPr>
        <p:spPr/>
        <p:txBody>
          <a:bodyPr>
            <a:normAutofit lnSpcReduction="10000"/>
          </a:bodyPr>
          <a:lstStyle/>
          <a:p>
            <a:pPr lvl="0">
              <a:lnSpc>
                <a:spcPct val="100000"/>
              </a:lnSpc>
              <a:spcBef>
                <a:spcPts val="0"/>
              </a:spcBef>
            </a:pPr>
            <a:r>
              <a:rPr lang="en-US" sz="3200" dirty="0">
                <a:solidFill>
                  <a:srgbClr val="646569"/>
                </a:solidFill>
              </a:rPr>
              <a:t>Intake &amp; application forms </a:t>
            </a:r>
          </a:p>
          <a:p>
            <a:pPr lvl="0">
              <a:lnSpc>
                <a:spcPct val="100000"/>
              </a:lnSpc>
              <a:spcBef>
                <a:spcPts val="0"/>
              </a:spcBef>
            </a:pPr>
            <a:endParaRPr lang="en-US" sz="3200" b="1" dirty="0">
              <a:solidFill>
                <a:srgbClr val="646569"/>
              </a:solidFill>
            </a:endParaRPr>
          </a:p>
          <a:p>
            <a:pPr lvl="0">
              <a:lnSpc>
                <a:spcPct val="100000"/>
              </a:lnSpc>
              <a:spcBef>
                <a:spcPts val="0"/>
              </a:spcBef>
            </a:pPr>
            <a:r>
              <a:rPr lang="en-US" sz="3200" dirty="0">
                <a:solidFill>
                  <a:srgbClr val="646569"/>
                </a:solidFill>
              </a:rPr>
              <a:t>Written notices of rights</a:t>
            </a:r>
          </a:p>
          <a:p>
            <a:pPr lvl="0">
              <a:lnSpc>
                <a:spcPct val="100000"/>
              </a:lnSpc>
              <a:spcBef>
                <a:spcPts val="0"/>
              </a:spcBef>
            </a:pPr>
            <a:endParaRPr lang="en-US" sz="3200" dirty="0">
              <a:solidFill>
                <a:srgbClr val="646569"/>
              </a:solidFill>
            </a:endParaRPr>
          </a:p>
          <a:p>
            <a:pPr lvl="0">
              <a:lnSpc>
                <a:spcPct val="100000"/>
              </a:lnSpc>
              <a:spcBef>
                <a:spcPts val="0"/>
              </a:spcBef>
            </a:pPr>
            <a:r>
              <a:rPr lang="en-US" sz="3200" dirty="0">
                <a:solidFill>
                  <a:srgbClr val="646569"/>
                </a:solidFill>
              </a:rPr>
              <a:t>Notices of denials, losses or decreases in benefits/services</a:t>
            </a:r>
          </a:p>
          <a:p>
            <a:pPr lvl="0">
              <a:lnSpc>
                <a:spcPct val="100000"/>
              </a:lnSpc>
              <a:spcBef>
                <a:spcPts val="0"/>
              </a:spcBef>
            </a:pPr>
            <a:endParaRPr lang="en-US" sz="3200" dirty="0">
              <a:solidFill>
                <a:srgbClr val="646569"/>
              </a:solidFill>
            </a:endParaRPr>
          </a:p>
          <a:p>
            <a:pPr lvl="0">
              <a:lnSpc>
                <a:spcPct val="100000"/>
              </a:lnSpc>
              <a:spcBef>
                <a:spcPts val="0"/>
              </a:spcBef>
            </a:pPr>
            <a:r>
              <a:rPr lang="en-US" sz="3200" dirty="0">
                <a:solidFill>
                  <a:srgbClr val="646569"/>
                </a:solidFill>
              </a:rPr>
              <a:t>Notices of disciplinary action</a:t>
            </a:r>
          </a:p>
          <a:p>
            <a:pPr lvl="0">
              <a:lnSpc>
                <a:spcPct val="100000"/>
              </a:lnSpc>
              <a:spcBef>
                <a:spcPts val="0"/>
              </a:spcBef>
            </a:pPr>
            <a:endParaRPr lang="en-US" sz="3200" dirty="0">
              <a:solidFill>
                <a:srgbClr val="646569"/>
              </a:solidFill>
            </a:endParaRPr>
          </a:p>
          <a:p>
            <a:pPr lvl="0">
              <a:lnSpc>
                <a:spcPct val="100000"/>
              </a:lnSpc>
              <a:spcBef>
                <a:spcPts val="0"/>
              </a:spcBef>
            </a:pPr>
            <a:r>
              <a:rPr lang="en-US" sz="3200" dirty="0">
                <a:solidFill>
                  <a:srgbClr val="646569"/>
                </a:solidFill>
              </a:rPr>
              <a:t>Signs/notices of free language services</a:t>
            </a:r>
            <a:endParaRPr lang="en-US" sz="3200" dirty="0">
              <a:solidFill>
                <a:srgbClr val="007681"/>
              </a:solidFill>
            </a:endParaRPr>
          </a:p>
          <a:p>
            <a:endParaRPr lang="en-US" dirty="0"/>
          </a:p>
        </p:txBody>
      </p:sp>
    </p:spTree>
    <p:extLst>
      <p:ext uri="{BB962C8B-B14F-4D97-AF65-F5344CB8AC3E}">
        <p14:creationId xmlns:p14="http://schemas.microsoft.com/office/powerpoint/2010/main" val="3378551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46D62BD-7645-4213-833C-319C2B33B50F}"/>
              </a:ext>
            </a:extLst>
          </p:cNvPr>
          <p:cNvSpPr>
            <a:spLocks noGrp="1"/>
          </p:cNvSpPr>
          <p:nvPr>
            <p:ph type="body" sz="quarter" idx="10"/>
          </p:nvPr>
        </p:nvSpPr>
        <p:spPr/>
        <p:txBody>
          <a:bodyPr>
            <a:normAutofit lnSpcReduction="10000"/>
          </a:bodyPr>
          <a:lstStyle/>
          <a:p>
            <a:pPr lvl="0">
              <a:lnSpc>
                <a:spcPct val="100000"/>
              </a:lnSpc>
              <a:spcBef>
                <a:spcPts val="0"/>
              </a:spcBef>
            </a:pPr>
            <a:r>
              <a:rPr lang="en-US" sz="4000" dirty="0">
                <a:solidFill>
                  <a:srgbClr val="002D73"/>
                </a:solidFill>
              </a:rPr>
              <a:t>Career Center Vital Documents</a:t>
            </a:r>
          </a:p>
          <a:p>
            <a:endParaRPr lang="en-US" dirty="0"/>
          </a:p>
        </p:txBody>
      </p:sp>
      <p:sp>
        <p:nvSpPr>
          <p:cNvPr id="3" name="Text Placeholder 2">
            <a:extLst>
              <a:ext uri="{FF2B5EF4-FFF2-40B4-BE49-F238E27FC236}">
                <a16:creationId xmlns:a16="http://schemas.microsoft.com/office/drawing/2014/main" id="{46703E3D-7FB2-4C81-B172-49E740939FF7}"/>
              </a:ext>
            </a:extLst>
          </p:cNvPr>
          <p:cNvSpPr>
            <a:spLocks noGrp="1"/>
          </p:cNvSpPr>
          <p:nvPr>
            <p:ph type="body" sz="quarter" idx="11"/>
          </p:nvPr>
        </p:nvSpPr>
        <p:spPr>
          <a:xfrm>
            <a:off x="641350" y="1427163"/>
            <a:ext cx="10956925" cy="5021263"/>
          </a:xfrm>
        </p:spPr>
        <p:txBody>
          <a:bodyPr>
            <a:normAutofit lnSpcReduction="10000"/>
          </a:bodyPr>
          <a:lstStyle/>
          <a:p>
            <a:r>
              <a:rPr lang="en-US" sz="3200" dirty="0">
                <a:solidFill>
                  <a:srgbClr val="646569"/>
                </a:solidFill>
              </a:rPr>
              <a:t>Career Center Registration Form – ES100</a:t>
            </a:r>
          </a:p>
          <a:p>
            <a:endParaRPr lang="en-US" sz="3200" b="1" dirty="0">
              <a:solidFill>
                <a:srgbClr val="646569"/>
              </a:solidFill>
            </a:endParaRPr>
          </a:p>
          <a:p>
            <a:r>
              <a:rPr lang="en-US" sz="3200" dirty="0">
                <a:solidFill>
                  <a:srgbClr val="646569"/>
                </a:solidFill>
              </a:rPr>
              <a:t>EEO Notices</a:t>
            </a:r>
          </a:p>
          <a:p>
            <a:endParaRPr lang="en-US" sz="3200" dirty="0">
              <a:solidFill>
                <a:srgbClr val="646569"/>
              </a:solidFill>
            </a:endParaRPr>
          </a:p>
          <a:p>
            <a:r>
              <a:rPr lang="en-US" sz="3200" dirty="0">
                <a:solidFill>
                  <a:srgbClr val="646569"/>
                </a:solidFill>
              </a:rPr>
              <a:t>RESEA Work Search UI Eligibility Questionnaire</a:t>
            </a:r>
          </a:p>
          <a:p>
            <a:endParaRPr lang="en-US" sz="3200" dirty="0">
              <a:solidFill>
                <a:srgbClr val="646569"/>
              </a:solidFill>
            </a:endParaRPr>
          </a:p>
          <a:p>
            <a:r>
              <a:rPr lang="en-US" sz="3200" dirty="0">
                <a:solidFill>
                  <a:srgbClr val="646569"/>
                </a:solidFill>
              </a:rPr>
              <a:t>Work Search Plan</a:t>
            </a:r>
          </a:p>
          <a:p>
            <a:endParaRPr lang="en-US" sz="3200" dirty="0">
              <a:solidFill>
                <a:srgbClr val="646569"/>
              </a:solidFill>
            </a:endParaRPr>
          </a:p>
          <a:p>
            <a:r>
              <a:rPr lang="en-US" sz="3200" dirty="0">
                <a:solidFill>
                  <a:srgbClr val="646569"/>
                </a:solidFill>
              </a:rPr>
              <a:t>Federal Bonding Fact Sheet</a:t>
            </a:r>
            <a:endParaRPr lang="en-US" sz="3200" dirty="0">
              <a:solidFill>
                <a:srgbClr val="007681"/>
              </a:solidFill>
            </a:endParaRPr>
          </a:p>
          <a:p>
            <a:endParaRPr lang="en-US" dirty="0"/>
          </a:p>
        </p:txBody>
      </p:sp>
    </p:spTree>
    <p:extLst>
      <p:ext uri="{BB962C8B-B14F-4D97-AF65-F5344CB8AC3E}">
        <p14:creationId xmlns:p14="http://schemas.microsoft.com/office/powerpoint/2010/main" val="2301400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46D62BD-7645-4213-833C-319C2B33B50F}"/>
              </a:ext>
            </a:extLst>
          </p:cNvPr>
          <p:cNvSpPr>
            <a:spLocks noGrp="1"/>
          </p:cNvSpPr>
          <p:nvPr>
            <p:ph type="body" sz="quarter" idx="10"/>
          </p:nvPr>
        </p:nvSpPr>
        <p:spPr/>
        <p:txBody>
          <a:bodyPr>
            <a:normAutofit lnSpcReduction="10000"/>
          </a:bodyPr>
          <a:lstStyle/>
          <a:p>
            <a:pPr lvl="0">
              <a:lnSpc>
                <a:spcPct val="100000"/>
              </a:lnSpc>
              <a:spcBef>
                <a:spcPts val="0"/>
              </a:spcBef>
            </a:pPr>
            <a:r>
              <a:rPr lang="en-US" sz="4000" dirty="0">
                <a:solidFill>
                  <a:srgbClr val="002D73"/>
                </a:solidFill>
              </a:rPr>
              <a:t>Vital Document Languages</a:t>
            </a:r>
          </a:p>
          <a:p>
            <a:endParaRPr lang="en-US" sz="4000" dirty="0"/>
          </a:p>
        </p:txBody>
      </p:sp>
      <p:sp>
        <p:nvSpPr>
          <p:cNvPr id="3" name="Text Placeholder 2">
            <a:extLst>
              <a:ext uri="{FF2B5EF4-FFF2-40B4-BE49-F238E27FC236}">
                <a16:creationId xmlns:a16="http://schemas.microsoft.com/office/drawing/2014/main" id="{46703E3D-7FB2-4C81-B172-49E740939FF7}"/>
              </a:ext>
            </a:extLst>
          </p:cNvPr>
          <p:cNvSpPr>
            <a:spLocks noGrp="1"/>
          </p:cNvSpPr>
          <p:nvPr>
            <p:ph type="body" sz="quarter" idx="11"/>
          </p:nvPr>
        </p:nvSpPr>
        <p:spPr>
          <a:xfrm>
            <a:off x="641350" y="1427163"/>
            <a:ext cx="10956925" cy="4840287"/>
          </a:xfrm>
        </p:spPr>
        <p:txBody>
          <a:bodyPr>
            <a:normAutofit fontScale="92500" lnSpcReduction="10000"/>
          </a:bodyPr>
          <a:lstStyle/>
          <a:p>
            <a:pPr lvl="0">
              <a:lnSpc>
                <a:spcPct val="100000"/>
              </a:lnSpc>
              <a:spcBef>
                <a:spcPts val="0"/>
              </a:spcBef>
            </a:pPr>
            <a:r>
              <a:rPr lang="en-US" sz="2800" dirty="0">
                <a:solidFill>
                  <a:srgbClr val="646569"/>
                </a:solidFill>
              </a:rPr>
              <a:t>Spanish</a:t>
            </a:r>
          </a:p>
          <a:p>
            <a:pPr lvl="0">
              <a:lnSpc>
                <a:spcPct val="100000"/>
              </a:lnSpc>
              <a:spcBef>
                <a:spcPts val="0"/>
              </a:spcBef>
            </a:pPr>
            <a:endParaRPr lang="en-US" sz="2800" dirty="0">
              <a:solidFill>
                <a:srgbClr val="646569"/>
              </a:solidFill>
            </a:endParaRPr>
          </a:p>
          <a:p>
            <a:pPr lvl="0">
              <a:lnSpc>
                <a:spcPct val="100000"/>
              </a:lnSpc>
              <a:spcBef>
                <a:spcPts val="0"/>
              </a:spcBef>
            </a:pPr>
            <a:r>
              <a:rPr lang="en-US" sz="2800" dirty="0">
                <a:solidFill>
                  <a:srgbClr val="646569"/>
                </a:solidFill>
              </a:rPr>
              <a:t>Simplified Chinese</a:t>
            </a:r>
          </a:p>
          <a:p>
            <a:pPr lvl="0">
              <a:lnSpc>
                <a:spcPct val="100000"/>
              </a:lnSpc>
              <a:spcBef>
                <a:spcPts val="0"/>
              </a:spcBef>
            </a:pPr>
            <a:endParaRPr lang="en-US" sz="2800" dirty="0">
              <a:solidFill>
                <a:srgbClr val="646569"/>
              </a:solidFill>
            </a:endParaRPr>
          </a:p>
          <a:p>
            <a:pPr lvl="0">
              <a:lnSpc>
                <a:spcPct val="100000"/>
              </a:lnSpc>
              <a:spcBef>
                <a:spcPts val="0"/>
              </a:spcBef>
            </a:pPr>
            <a:r>
              <a:rPr lang="en-US" sz="2800" dirty="0">
                <a:solidFill>
                  <a:srgbClr val="646569"/>
                </a:solidFill>
              </a:rPr>
              <a:t>Russian</a:t>
            </a:r>
          </a:p>
          <a:p>
            <a:pPr lvl="0">
              <a:lnSpc>
                <a:spcPct val="100000"/>
              </a:lnSpc>
              <a:spcBef>
                <a:spcPts val="0"/>
              </a:spcBef>
            </a:pPr>
            <a:endParaRPr lang="en-US" sz="2800" dirty="0">
              <a:solidFill>
                <a:srgbClr val="646569"/>
              </a:solidFill>
            </a:endParaRPr>
          </a:p>
          <a:p>
            <a:pPr lvl="0">
              <a:lnSpc>
                <a:spcPct val="100000"/>
              </a:lnSpc>
              <a:spcBef>
                <a:spcPts val="0"/>
              </a:spcBef>
            </a:pPr>
            <a:r>
              <a:rPr lang="en-US" sz="2800" dirty="0">
                <a:solidFill>
                  <a:srgbClr val="646569"/>
                </a:solidFill>
              </a:rPr>
              <a:t>Haitian-Creole</a:t>
            </a:r>
          </a:p>
          <a:p>
            <a:pPr lvl="0">
              <a:lnSpc>
                <a:spcPct val="100000"/>
              </a:lnSpc>
              <a:spcBef>
                <a:spcPts val="0"/>
              </a:spcBef>
            </a:pPr>
            <a:endParaRPr lang="en-US" sz="2800" dirty="0">
              <a:solidFill>
                <a:srgbClr val="646569"/>
              </a:solidFill>
            </a:endParaRPr>
          </a:p>
          <a:p>
            <a:pPr lvl="0">
              <a:lnSpc>
                <a:spcPct val="100000"/>
              </a:lnSpc>
              <a:spcBef>
                <a:spcPts val="0"/>
              </a:spcBef>
            </a:pPr>
            <a:r>
              <a:rPr lang="en-US" sz="2800" dirty="0">
                <a:solidFill>
                  <a:srgbClr val="646569"/>
                </a:solidFill>
              </a:rPr>
              <a:t>Korean</a:t>
            </a:r>
          </a:p>
          <a:p>
            <a:pPr lvl="0">
              <a:lnSpc>
                <a:spcPct val="100000"/>
              </a:lnSpc>
              <a:spcBef>
                <a:spcPts val="0"/>
              </a:spcBef>
            </a:pPr>
            <a:endParaRPr lang="en-US" sz="2800" dirty="0">
              <a:solidFill>
                <a:srgbClr val="646569"/>
              </a:solidFill>
            </a:endParaRPr>
          </a:p>
          <a:p>
            <a:pPr lvl="0">
              <a:lnSpc>
                <a:spcPct val="100000"/>
              </a:lnSpc>
              <a:spcBef>
                <a:spcPts val="0"/>
              </a:spcBef>
            </a:pPr>
            <a:r>
              <a:rPr lang="en-US" sz="2800" dirty="0">
                <a:solidFill>
                  <a:srgbClr val="646569"/>
                </a:solidFill>
              </a:rPr>
              <a:t>Polish</a:t>
            </a:r>
          </a:p>
          <a:p>
            <a:pPr lvl="0">
              <a:lnSpc>
                <a:spcPct val="100000"/>
              </a:lnSpc>
              <a:spcBef>
                <a:spcPts val="0"/>
              </a:spcBef>
            </a:pPr>
            <a:endParaRPr lang="en-US" sz="2800" dirty="0">
              <a:solidFill>
                <a:srgbClr val="646569"/>
              </a:solidFill>
            </a:endParaRPr>
          </a:p>
          <a:p>
            <a:pPr lvl="0">
              <a:lnSpc>
                <a:spcPct val="100000"/>
              </a:lnSpc>
              <a:spcBef>
                <a:spcPts val="0"/>
              </a:spcBef>
            </a:pPr>
            <a:r>
              <a:rPr lang="en-US" sz="2800" dirty="0">
                <a:solidFill>
                  <a:srgbClr val="646569"/>
                </a:solidFill>
              </a:rPr>
              <a:t>Bengali</a:t>
            </a:r>
          </a:p>
          <a:p>
            <a:endParaRPr lang="en-US" dirty="0"/>
          </a:p>
        </p:txBody>
      </p:sp>
    </p:spTree>
    <p:extLst>
      <p:ext uri="{BB962C8B-B14F-4D97-AF65-F5344CB8AC3E}">
        <p14:creationId xmlns:p14="http://schemas.microsoft.com/office/powerpoint/2010/main" val="3377415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46D62BD-7645-4213-833C-319C2B33B50F}"/>
              </a:ext>
            </a:extLst>
          </p:cNvPr>
          <p:cNvSpPr>
            <a:spLocks noGrp="1"/>
          </p:cNvSpPr>
          <p:nvPr>
            <p:ph type="body" sz="quarter" idx="10"/>
          </p:nvPr>
        </p:nvSpPr>
        <p:spPr/>
        <p:txBody>
          <a:bodyPr>
            <a:normAutofit lnSpcReduction="10000"/>
          </a:bodyPr>
          <a:lstStyle/>
          <a:p>
            <a:pPr lvl="0">
              <a:lnSpc>
                <a:spcPct val="100000"/>
              </a:lnSpc>
              <a:spcBef>
                <a:spcPts val="0"/>
              </a:spcBef>
            </a:pPr>
            <a:r>
              <a:rPr lang="en-US" sz="4000" dirty="0">
                <a:solidFill>
                  <a:srgbClr val="002D73"/>
                </a:solidFill>
              </a:rPr>
              <a:t>Language Access</a:t>
            </a:r>
          </a:p>
          <a:p>
            <a:endParaRPr lang="en-US" dirty="0"/>
          </a:p>
        </p:txBody>
      </p:sp>
      <p:sp>
        <p:nvSpPr>
          <p:cNvPr id="3" name="Text Placeholder 2">
            <a:extLst>
              <a:ext uri="{FF2B5EF4-FFF2-40B4-BE49-F238E27FC236}">
                <a16:creationId xmlns:a16="http://schemas.microsoft.com/office/drawing/2014/main" id="{46703E3D-7FB2-4C81-B172-49E740939FF7}"/>
              </a:ext>
            </a:extLst>
          </p:cNvPr>
          <p:cNvSpPr>
            <a:spLocks noGrp="1"/>
          </p:cNvSpPr>
          <p:nvPr>
            <p:ph type="body" sz="quarter" idx="11"/>
          </p:nvPr>
        </p:nvSpPr>
        <p:spPr/>
        <p:txBody>
          <a:bodyPr>
            <a:normAutofit/>
          </a:bodyPr>
          <a:lstStyle/>
          <a:p>
            <a:pPr lvl="0">
              <a:lnSpc>
                <a:spcPct val="100000"/>
              </a:lnSpc>
              <a:spcBef>
                <a:spcPts val="0"/>
              </a:spcBef>
            </a:pPr>
            <a:r>
              <a:rPr lang="en-US" sz="3200" dirty="0">
                <a:solidFill>
                  <a:srgbClr val="646569"/>
                </a:solidFill>
              </a:rPr>
              <a:t>Language Interpretation Service is </a:t>
            </a:r>
            <a:r>
              <a:rPr lang="en-US" sz="3200" b="1" dirty="0">
                <a:solidFill>
                  <a:schemeClr val="tx2"/>
                </a:solidFill>
              </a:rPr>
              <a:t>good customer service </a:t>
            </a:r>
            <a:r>
              <a:rPr lang="en-US" sz="3200" dirty="0">
                <a:solidFill>
                  <a:srgbClr val="646569"/>
                </a:solidFill>
              </a:rPr>
              <a:t>and is </a:t>
            </a:r>
            <a:r>
              <a:rPr lang="en-US" sz="3200" b="1" dirty="0">
                <a:solidFill>
                  <a:schemeClr val="tx2"/>
                </a:solidFill>
              </a:rPr>
              <a:t>FREE of charge</a:t>
            </a:r>
          </a:p>
          <a:p>
            <a:pPr lvl="0">
              <a:lnSpc>
                <a:spcPct val="100000"/>
              </a:lnSpc>
              <a:spcBef>
                <a:spcPts val="0"/>
              </a:spcBef>
            </a:pPr>
            <a:endParaRPr lang="en-US" sz="3200" b="1" dirty="0">
              <a:solidFill>
                <a:srgbClr val="007681"/>
              </a:solidFill>
            </a:endParaRPr>
          </a:p>
          <a:p>
            <a:pPr lvl="0">
              <a:lnSpc>
                <a:spcPct val="100000"/>
              </a:lnSpc>
              <a:spcBef>
                <a:spcPts val="0"/>
              </a:spcBef>
            </a:pPr>
            <a:r>
              <a:rPr lang="en-US" sz="3200" dirty="0">
                <a:solidFill>
                  <a:srgbClr val="646569"/>
                </a:solidFill>
              </a:rPr>
              <a:t>Don’t expect the customer to provide their own interpreter</a:t>
            </a:r>
          </a:p>
          <a:p>
            <a:pPr lvl="0">
              <a:lnSpc>
                <a:spcPct val="100000"/>
              </a:lnSpc>
              <a:spcBef>
                <a:spcPts val="0"/>
              </a:spcBef>
            </a:pPr>
            <a:endParaRPr lang="en-US" sz="3200" b="1" dirty="0">
              <a:solidFill>
                <a:srgbClr val="646569"/>
              </a:solidFill>
            </a:endParaRPr>
          </a:p>
          <a:p>
            <a:pPr lvl="0">
              <a:lnSpc>
                <a:spcPct val="100000"/>
              </a:lnSpc>
              <a:spcBef>
                <a:spcPts val="0"/>
              </a:spcBef>
            </a:pPr>
            <a:r>
              <a:rPr lang="en-US" sz="3200" dirty="0">
                <a:solidFill>
                  <a:srgbClr val="646569"/>
                </a:solidFill>
              </a:rPr>
              <a:t>Explore the possibility of </a:t>
            </a:r>
            <a:r>
              <a:rPr lang="en-US" sz="3200" b="1" dirty="0">
                <a:solidFill>
                  <a:schemeClr val="tx2"/>
                </a:solidFill>
              </a:rPr>
              <a:t>bi-lingual staff</a:t>
            </a:r>
            <a:r>
              <a:rPr lang="en-US" sz="3200" dirty="0">
                <a:solidFill>
                  <a:schemeClr val="tx2"/>
                </a:solidFill>
              </a:rPr>
              <a:t> </a:t>
            </a:r>
            <a:r>
              <a:rPr lang="en-US" sz="3200" dirty="0">
                <a:solidFill>
                  <a:srgbClr val="646569"/>
                </a:solidFill>
              </a:rPr>
              <a:t>via videoconferencing</a:t>
            </a:r>
            <a:endParaRPr lang="en-US" sz="3200" dirty="0"/>
          </a:p>
        </p:txBody>
      </p:sp>
    </p:spTree>
    <p:extLst>
      <p:ext uri="{BB962C8B-B14F-4D97-AF65-F5344CB8AC3E}">
        <p14:creationId xmlns:p14="http://schemas.microsoft.com/office/powerpoint/2010/main" val="697707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191F4EE-9713-46B5-B35B-CEB39D6B74C6}"/>
              </a:ext>
            </a:extLst>
          </p:cNvPr>
          <p:cNvSpPr>
            <a:spLocks noGrp="1"/>
          </p:cNvSpPr>
          <p:nvPr>
            <p:ph type="body" sz="quarter" idx="10"/>
          </p:nvPr>
        </p:nvSpPr>
        <p:spPr/>
        <p:txBody>
          <a:bodyPr/>
          <a:lstStyle/>
          <a:p>
            <a:r>
              <a:rPr lang="en-US" sz="4000" dirty="0">
                <a:solidFill>
                  <a:srgbClr val="002D73"/>
                </a:solidFill>
              </a:rPr>
              <a:t>Language Access</a:t>
            </a:r>
          </a:p>
          <a:p>
            <a:endParaRPr lang="en-US" dirty="0"/>
          </a:p>
        </p:txBody>
      </p:sp>
      <p:sp>
        <p:nvSpPr>
          <p:cNvPr id="3" name="Text Placeholder 2">
            <a:extLst>
              <a:ext uri="{FF2B5EF4-FFF2-40B4-BE49-F238E27FC236}">
                <a16:creationId xmlns:a16="http://schemas.microsoft.com/office/drawing/2014/main" id="{A656C991-E7DA-45BF-8ECD-5C81561541A8}"/>
              </a:ext>
            </a:extLst>
          </p:cNvPr>
          <p:cNvSpPr>
            <a:spLocks noGrp="1"/>
          </p:cNvSpPr>
          <p:nvPr>
            <p:ph type="body" sz="quarter" idx="11"/>
          </p:nvPr>
        </p:nvSpPr>
        <p:spPr>
          <a:xfrm>
            <a:off x="6762751" y="1427163"/>
            <a:ext cx="4835524" cy="4649787"/>
          </a:xfrm>
        </p:spPr>
        <p:txBody>
          <a:bodyPr/>
          <a:lstStyle/>
          <a:p>
            <a:pPr lvl="0">
              <a:lnSpc>
                <a:spcPct val="100000"/>
              </a:lnSpc>
              <a:spcBef>
                <a:spcPts val="0"/>
              </a:spcBef>
            </a:pPr>
            <a:r>
              <a:rPr lang="en-US" sz="2800" dirty="0">
                <a:solidFill>
                  <a:srgbClr val="646569"/>
                </a:solidFill>
              </a:rPr>
              <a:t>DOL Language Bank can be found on the Intranet under </a:t>
            </a:r>
            <a:r>
              <a:rPr lang="en-US" sz="2800" b="1" dirty="0">
                <a:solidFill>
                  <a:schemeClr val="tx2"/>
                </a:solidFill>
              </a:rPr>
              <a:t>Helpful Information </a:t>
            </a:r>
          </a:p>
          <a:p>
            <a:pPr lvl="0">
              <a:lnSpc>
                <a:spcPct val="100000"/>
              </a:lnSpc>
              <a:spcBef>
                <a:spcPts val="0"/>
              </a:spcBef>
            </a:pPr>
            <a:endParaRPr lang="en-US" sz="2800" b="1" dirty="0">
              <a:solidFill>
                <a:srgbClr val="007681"/>
              </a:solidFill>
            </a:endParaRPr>
          </a:p>
          <a:p>
            <a:pPr lvl="0">
              <a:lnSpc>
                <a:spcPct val="100000"/>
              </a:lnSpc>
              <a:spcBef>
                <a:spcPts val="0"/>
              </a:spcBef>
            </a:pPr>
            <a:r>
              <a:rPr lang="en-US" sz="2800" dirty="0">
                <a:solidFill>
                  <a:srgbClr val="646569"/>
                </a:solidFill>
              </a:rPr>
              <a:t>Ask the </a:t>
            </a:r>
            <a:r>
              <a:rPr lang="en-US" sz="2800" b="1" dirty="0">
                <a:solidFill>
                  <a:schemeClr val="tx2"/>
                </a:solidFill>
              </a:rPr>
              <a:t>customer</a:t>
            </a:r>
            <a:r>
              <a:rPr lang="en-US" sz="2800" dirty="0">
                <a:solidFill>
                  <a:srgbClr val="646569"/>
                </a:solidFill>
              </a:rPr>
              <a:t> what method they are comfortable with</a:t>
            </a:r>
          </a:p>
          <a:p>
            <a:endParaRPr lang="en-US" dirty="0"/>
          </a:p>
        </p:txBody>
      </p:sp>
      <p:sp>
        <p:nvSpPr>
          <p:cNvPr id="4" name="Picture Placeholder 3">
            <a:extLst>
              <a:ext uri="{FF2B5EF4-FFF2-40B4-BE49-F238E27FC236}">
                <a16:creationId xmlns:a16="http://schemas.microsoft.com/office/drawing/2014/main" id="{C441DB58-90E6-4D08-978C-708DC213C0BD}"/>
              </a:ext>
            </a:extLst>
          </p:cNvPr>
          <p:cNvSpPr>
            <a:spLocks noGrp="1"/>
          </p:cNvSpPr>
          <p:nvPr>
            <p:ph type="pic" sz="quarter" idx="12"/>
          </p:nvPr>
        </p:nvSpPr>
        <p:spPr>
          <a:xfrm>
            <a:off x="641350" y="1419727"/>
            <a:ext cx="5778499" cy="4957010"/>
          </a:xfrm>
        </p:spPr>
      </p:sp>
      <p:pic>
        <p:nvPicPr>
          <p:cNvPr id="5" name="Picture 4">
            <a:extLst>
              <a:ext uri="{FF2B5EF4-FFF2-40B4-BE49-F238E27FC236}">
                <a16:creationId xmlns:a16="http://schemas.microsoft.com/office/drawing/2014/main" id="{F0392ECB-AD87-49DE-9938-5C40BBD5900F}"/>
              </a:ext>
            </a:extLst>
          </p:cNvPr>
          <p:cNvPicPr>
            <a:picLocks noChangeAspect="1"/>
          </p:cNvPicPr>
          <p:nvPr/>
        </p:nvPicPr>
        <p:blipFill rotWithShape="1">
          <a:blip r:embed="rId3"/>
          <a:srcRect t="12353" r="29313" b="21765"/>
          <a:stretch/>
        </p:blipFill>
        <p:spPr>
          <a:xfrm>
            <a:off x="641350" y="1427163"/>
            <a:ext cx="5778499" cy="5021263"/>
          </a:xfrm>
          <a:prstGeom prst="rect">
            <a:avLst/>
          </a:prstGeom>
        </p:spPr>
      </p:pic>
      <p:sp>
        <p:nvSpPr>
          <p:cNvPr id="6" name="Arrow: Left 5">
            <a:extLst>
              <a:ext uri="{FF2B5EF4-FFF2-40B4-BE49-F238E27FC236}">
                <a16:creationId xmlns:a16="http://schemas.microsoft.com/office/drawing/2014/main" id="{B48050A9-5685-4CA4-8E9E-98BA80926DAC}"/>
              </a:ext>
            </a:extLst>
          </p:cNvPr>
          <p:cNvSpPr/>
          <p:nvPr/>
        </p:nvSpPr>
        <p:spPr>
          <a:xfrm>
            <a:off x="3041395" y="4953641"/>
            <a:ext cx="978408" cy="484632"/>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40821554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8893BC-CDD7-46E1-87CD-C95A5FD146C7}"/>
              </a:ext>
            </a:extLst>
          </p:cNvPr>
          <p:cNvSpPr>
            <a:spLocks noGrp="1"/>
          </p:cNvSpPr>
          <p:nvPr>
            <p:ph type="body" sz="quarter" idx="10"/>
          </p:nvPr>
        </p:nvSpPr>
        <p:spPr/>
        <p:txBody>
          <a:bodyPr/>
          <a:lstStyle/>
          <a:p>
            <a:pPr lvl="0">
              <a:lnSpc>
                <a:spcPct val="100000"/>
              </a:lnSpc>
              <a:spcBef>
                <a:spcPts val="0"/>
              </a:spcBef>
            </a:pPr>
            <a:r>
              <a:rPr lang="en-US" sz="4000" dirty="0">
                <a:solidFill>
                  <a:prstClr val="white"/>
                </a:solidFill>
              </a:rPr>
              <a:t>Services Available</a:t>
            </a:r>
          </a:p>
          <a:p>
            <a:endParaRPr lang="en-US" dirty="0"/>
          </a:p>
        </p:txBody>
      </p:sp>
    </p:spTree>
    <p:extLst>
      <p:ext uri="{BB962C8B-B14F-4D97-AF65-F5344CB8AC3E}">
        <p14:creationId xmlns:p14="http://schemas.microsoft.com/office/powerpoint/2010/main" val="11826700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2989</Words>
  <Application>Microsoft Office PowerPoint</Application>
  <PresentationFormat>Widescreen</PresentationFormat>
  <Paragraphs>373</Paragraphs>
  <Slides>29</Slides>
  <Notes>28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Douglas-Duffy, Kerry J (LABOR)</dc:creator>
  <cp:lastModifiedBy>Tiffany McGrail</cp:lastModifiedBy>
  <cp:revision>3</cp:revision>
  <dcterms:created xsi:type="dcterms:W3CDTF">2020-02-11T17:20:25Z</dcterms:created>
  <dcterms:modified xsi:type="dcterms:W3CDTF">2021-03-18T19:28:09Z</dcterms:modified>
</cp:coreProperties>
</file>