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x="18288000" cy="10287000"/>
  <p:notesSz cx="6858000" cy="9144000"/>
  <p:embeddedFontLst>
    <p:embeddedFont>
      <p:font typeface="Gulfs Display" charset="1" panose="00000500000000000000"/>
      <p:regular r:id="rId20"/>
    </p:embeddedFont>
    <p:embeddedFont>
      <p:font typeface="Canva Sans Bold" charset="1" panose="020B0803030501040103"/>
      <p:regular r:id="rId21"/>
    </p:embeddedFont>
    <p:embeddedFont>
      <p:font typeface="Canva Sans" charset="1" panose="020B0503030501040103"/>
      <p:regular r:id="rId22"/>
    </p:embeddedFont>
    <p:embeddedFont>
      <p:font typeface="Agrandir Bold" charset="1" panose="00000800000000000000"/>
      <p:regular r:id="rId23"/>
    </p:embeddedFont>
    <p:embeddedFont>
      <p:font typeface="Agrandir Medium" charset="1" panose="00000600000000000000"/>
      <p:regular r:id="rId24"/>
    </p:embeddedFont>
    <p:embeddedFont>
      <p:font typeface="Agrandir" charset="1" panose="00000500000000000000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8" Type="http://schemas.openxmlformats.org/officeDocument/2006/relationships/slide" Target="slides/slide3.xml"/><Relationship Id="rId26" Type="http://schemas.openxmlformats.org/officeDocument/2006/relationships/customXml" Target="../customXml/item1.xml"/><Relationship Id="rId21" Type="http://schemas.openxmlformats.org/officeDocument/2006/relationships/font" Target="fonts/font21.fntdata"/><Relationship Id="rId3" Type="http://schemas.openxmlformats.org/officeDocument/2006/relationships/viewProps" Target="viewProps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25.fntdata"/><Relationship Id="rId7" Type="http://schemas.openxmlformats.org/officeDocument/2006/relationships/slide" Target="slides/slide2.xml"/><Relationship Id="rId16" Type="http://schemas.openxmlformats.org/officeDocument/2006/relationships/slide" Target="slides/slide11.xml"/><Relationship Id="rId2" Type="http://schemas.openxmlformats.org/officeDocument/2006/relationships/presProps" Target="presProps.xml"/><Relationship Id="rId20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24" Type="http://schemas.openxmlformats.org/officeDocument/2006/relationships/font" Target="fonts/font24.fntdata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font" Target="fonts/font23.fntdata"/><Relationship Id="rId5" Type="http://schemas.openxmlformats.org/officeDocument/2006/relationships/tableStyles" Target="tableStyles.xml"/><Relationship Id="rId28" Type="http://schemas.openxmlformats.org/officeDocument/2006/relationships/customXml" Target="../customXml/item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font" Target="fonts/font22.fntdata"/><Relationship Id="rId4" Type="http://schemas.openxmlformats.org/officeDocument/2006/relationships/theme" Target="theme/theme1.xml"/><Relationship Id="rId9" Type="http://schemas.openxmlformats.org/officeDocument/2006/relationships/slide" Target="slides/slide4.xml"/><Relationship Id="rId27" Type="http://schemas.openxmlformats.org/officeDocument/2006/relationships/customXml" Target="../customXml/item2.xml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Relationship Id="rId3" Target="../media/image16.png" Type="http://schemas.openxmlformats.org/officeDocument/2006/relationships/image"/><Relationship Id="rId4" Target="../media/image17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jpe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jpeg" Type="http://schemas.openxmlformats.org/officeDocument/2006/relationships/image"/><Relationship Id="rId3" Target="../media/image20.png" Type="http://schemas.openxmlformats.org/officeDocument/2006/relationships/image"/><Relationship Id="rId4" Target="../media/image21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2.jpe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3.png" Type="http://schemas.openxmlformats.org/officeDocument/2006/relationships/image"/><Relationship Id="rId3" Target="../media/image24.png" Type="http://schemas.openxmlformats.org/officeDocument/2006/relationships/image"/><Relationship Id="rId4" Target="../media/image25.jpeg" Type="http://schemas.openxmlformats.org/officeDocument/2006/relationships/image"/><Relationship Id="rId5" Target="../media/image26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jpe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12.png" Type="http://schemas.openxmlformats.org/officeDocument/2006/relationships/image"/><Relationship Id="rId4" Target="../media/image13.jpeg" Type="http://schemas.openxmlformats.org/officeDocument/2006/relationships/image"/><Relationship Id="rId5" Target="../media/image2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3E1D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400000">
            <a:off x="1811050" y="-1729119"/>
            <a:ext cx="9507547" cy="13779053"/>
          </a:xfrm>
          <a:custGeom>
            <a:avLst/>
            <a:gdLst/>
            <a:ahLst/>
            <a:cxnLst/>
            <a:rect r="r" b="b" t="t" l="l"/>
            <a:pathLst>
              <a:path h="13779053" w="9507547">
                <a:moveTo>
                  <a:pt x="0" y="0"/>
                </a:moveTo>
                <a:lnTo>
                  <a:pt x="9507547" y="0"/>
                </a:lnTo>
                <a:lnTo>
                  <a:pt x="9507547" y="13779054"/>
                </a:lnTo>
                <a:lnTo>
                  <a:pt x="0" y="137790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1217320">
            <a:off x="11945683" y="5105400"/>
            <a:ext cx="7807833" cy="8229600"/>
          </a:xfrm>
          <a:custGeom>
            <a:avLst/>
            <a:gdLst/>
            <a:ahLst/>
            <a:cxnLst/>
            <a:rect r="r" b="b" t="t" l="l"/>
            <a:pathLst>
              <a:path h="8229600" w="7807833">
                <a:moveTo>
                  <a:pt x="0" y="0"/>
                </a:moveTo>
                <a:lnTo>
                  <a:pt x="7807833" y="0"/>
                </a:lnTo>
                <a:lnTo>
                  <a:pt x="780783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720745">
            <a:off x="12973050" y="-3086100"/>
            <a:ext cx="8572500" cy="8229600"/>
          </a:xfrm>
          <a:custGeom>
            <a:avLst/>
            <a:gdLst/>
            <a:ahLst/>
            <a:cxnLst/>
            <a:rect r="r" b="b" t="t" l="l"/>
            <a:pathLst>
              <a:path h="8229600" w="8572500">
                <a:moveTo>
                  <a:pt x="0" y="0"/>
                </a:moveTo>
                <a:lnTo>
                  <a:pt x="8572500" y="0"/>
                </a:lnTo>
                <a:lnTo>
                  <a:pt x="85725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28700" y="3926246"/>
            <a:ext cx="16230600" cy="3733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4250"/>
              </a:lnSpc>
            </a:pPr>
            <a:r>
              <a:rPr lang="en-US" sz="15000">
                <a:solidFill>
                  <a:srgbClr val="F4F8F8"/>
                </a:solidFill>
                <a:latin typeface="Gulfs Display"/>
                <a:ea typeface="Gulfs Display"/>
                <a:cs typeface="Gulfs Display"/>
                <a:sym typeface="Gulfs Display"/>
              </a:rPr>
              <a:t>BUDGETING BASICS 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3E1D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1031651">
            <a:off x="13595755" y="838616"/>
            <a:ext cx="3850083" cy="3821208"/>
          </a:xfrm>
          <a:custGeom>
            <a:avLst/>
            <a:gdLst/>
            <a:ahLst/>
            <a:cxnLst/>
            <a:rect r="r" b="b" t="t" l="l"/>
            <a:pathLst>
              <a:path h="3821208" w="3850083">
                <a:moveTo>
                  <a:pt x="0" y="0"/>
                </a:moveTo>
                <a:lnTo>
                  <a:pt x="3850084" y="0"/>
                </a:lnTo>
                <a:lnTo>
                  <a:pt x="3850084" y="3821208"/>
                </a:lnTo>
                <a:lnTo>
                  <a:pt x="0" y="38212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2475785" y="-1524715"/>
            <a:ext cx="13336430" cy="13336430"/>
            <a:chOff x="0" y="0"/>
            <a:chExt cx="17781907" cy="1778190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7781907" cy="17781907"/>
            </a:xfrm>
            <a:custGeom>
              <a:avLst/>
              <a:gdLst/>
              <a:ahLst/>
              <a:cxnLst/>
              <a:rect r="r" b="b" t="t" l="l"/>
              <a:pathLst>
                <a:path h="17781907" w="17781907">
                  <a:moveTo>
                    <a:pt x="0" y="0"/>
                  </a:moveTo>
                  <a:lnTo>
                    <a:pt x="17781907" y="0"/>
                  </a:lnTo>
                  <a:lnTo>
                    <a:pt x="17781907" y="17781907"/>
                  </a:lnTo>
                  <a:lnTo>
                    <a:pt x="0" y="177819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377" t="0" r="-377" b="0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false" flipV="false" rot="-10800000">
              <a:off x="0" y="0"/>
              <a:ext cx="17781907" cy="17781907"/>
            </a:xfrm>
            <a:custGeom>
              <a:avLst/>
              <a:gdLst/>
              <a:ahLst/>
              <a:cxnLst/>
              <a:rect r="r" b="b" t="t" l="l"/>
              <a:pathLst>
                <a:path h="17781907" w="17781907">
                  <a:moveTo>
                    <a:pt x="0" y="0"/>
                  </a:moveTo>
                  <a:lnTo>
                    <a:pt x="17781907" y="0"/>
                  </a:lnTo>
                  <a:lnTo>
                    <a:pt x="17781907" y="17781907"/>
                  </a:lnTo>
                  <a:lnTo>
                    <a:pt x="0" y="177819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377" t="0" r="-377" b="0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900139">
            <a:off x="1003831" y="5933032"/>
            <a:ext cx="3240011" cy="3215711"/>
          </a:xfrm>
          <a:custGeom>
            <a:avLst/>
            <a:gdLst/>
            <a:ahLst/>
            <a:cxnLst/>
            <a:rect r="r" b="b" t="t" l="l"/>
            <a:pathLst>
              <a:path h="3215711" w="3240011">
                <a:moveTo>
                  <a:pt x="0" y="0"/>
                </a:moveTo>
                <a:lnTo>
                  <a:pt x="3240011" y="0"/>
                </a:lnTo>
                <a:lnTo>
                  <a:pt x="3240011" y="3215711"/>
                </a:lnTo>
                <a:lnTo>
                  <a:pt x="0" y="321571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323911" y="1143000"/>
            <a:ext cx="11640179" cy="16633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2890"/>
              </a:lnSpc>
            </a:pPr>
            <a:r>
              <a:rPr lang="en-US" sz="11718">
                <a:solidFill>
                  <a:srgbClr val="000000"/>
                </a:solidFill>
                <a:latin typeface="Gulfs Display"/>
                <a:ea typeface="Gulfs Display"/>
                <a:cs typeface="Gulfs Display"/>
                <a:sym typeface="Gulfs Display"/>
              </a:rPr>
              <a:t>ASSIGNMENT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323911" y="3015783"/>
            <a:ext cx="11797961" cy="1752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6359"/>
              </a:lnSpc>
            </a:pPr>
            <a:r>
              <a:rPr lang="en-US" sz="5299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For the next five days, you will complete a simple budget.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261390" y="5353050"/>
            <a:ext cx="12674167" cy="3352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359"/>
              </a:lnSpc>
            </a:pPr>
            <a:r>
              <a:rPr lang="en-US" sz="5299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Include in your budget:</a:t>
            </a:r>
          </a:p>
          <a:p>
            <a:pPr algn="l" marL="1144269" indent="-572134" lvl="1">
              <a:lnSpc>
                <a:spcPts val="6359"/>
              </a:lnSpc>
              <a:buFont typeface="Arial"/>
              <a:buChar char="•"/>
            </a:pPr>
            <a:r>
              <a:rPr lang="en-US" sz="5299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All income you have during this time.</a:t>
            </a:r>
          </a:p>
          <a:p>
            <a:pPr algn="l" marL="1144269" indent="-572134" lvl="1">
              <a:lnSpc>
                <a:spcPts val="6359"/>
              </a:lnSpc>
              <a:buFont typeface="Arial"/>
              <a:buChar char="•"/>
            </a:pPr>
            <a:r>
              <a:rPr lang="en-US" sz="5299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Categorize the listed examples.</a:t>
            </a:r>
          </a:p>
          <a:p>
            <a:pPr algn="l" marL="1144269" indent="-572134" lvl="1">
              <a:lnSpc>
                <a:spcPts val="6359"/>
              </a:lnSpc>
              <a:buFont typeface="Arial"/>
              <a:buChar char="•"/>
            </a:pPr>
            <a:r>
              <a:rPr lang="en-US" sz="5299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Set aside a small amount for saving.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370843" y="6958463"/>
            <a:ext cx="4467820" cy="2973131"/>
          </a:xfrm>
          <a:custGeom>
            <a:avLst/>
            <a:gdLst/>
            <a:ahLst/>
            <a:cxnLst/>
            <a:rect r="r" b="b" t="t" l="l"/>
            <a:pathLst>
              <a:path h="2973131" w="4467820">
                <a:moveTo>
                  <a:pt x="0" y="0"/>
                </a:moveTo>
                <a:lnTo>
                  <a:pt x="4467820" y="0"/>
                </a:lnTo>
                <a:lnTo>
                  <a:pt x="4467820" y="2973131"/>
                </a:lnTo>
                <a:lnTo>
                  <a:pt x="0" y="29731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39118" y="857250"/>
            <a:ext cx="12781062" cy="1566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880"/>
              </a:lnSpc>
            </a:pPr>
            <a:r>
              <a:rPr lang="en-US" sz="9200">
                <a:solidFill>
                  <a:srgbClr val="CE203A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Categorizing Expenses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39118" y="2832514"/>
            <a:ext cx="13737282" cy="458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How would you categorize these expenses?</a:t>
            </a:r>
          </a:p>
          <a:p>
            <a:pPr algn="l" marL="1122679" indent="-561340" lvl="1">
              <a:lnSpc>
                <a:spcPts val="7279"/>
              </a:lnSpc>
              <a:buFont typeface="Arial"/>
              <a:buChar char="•"/>
            </a:pPr>
            <a:r>
              <a:rPr lang="en-US" sz="5199">
                <a:solidFill>
                  <a:srgbClr val="CE203A"/>
                </a:solidFill>
                <a:latin typeface="Canva Sans"/>
                <a:ea typeface="Canva Sans"/>
                <a:cs typeface="Canva Sans"/>
                <a:sym typeface="Canva Sans"/>
              </a:rPr>
              <a:t>lunches</a:t>
            </a:r>
          </a:p>
          <a:p>
            <a:pPr algn="l" marL="1122679" indent="-561340" lvl="1">
              <a:lnSpc>
                <a:spcPts val="7279"/>
              </a:lnSpc>
              <a:buFont typeface="Arial"/>
              <a:buChar char="•"/>
            </a:pPr>
            <a:r>
              <a:rPr lang="en-US" sz="5199">
                <a:solidFill>
                  <a:srgbClr val="CE203A"/>
                </a:solidFill>
                <a:latin typeface="Canva Sans"/>
                <a:ea typeface="Canva Sans"/>
                <a:cs typeface="Canva Sans"/>
                <a:sym typeface="Canva Sans"/>
              </a:rPr>
              <a:t>vending machine snacks</a:t>
            </a:r>
          </a:p>
          <a:p>
            <a:pPr algn="l" marL="1122679" indent="-561340" lvl="1">
              <a:lnSpc>
                <a:spcPts val="7279"/>
              </a:lnSpc>
              <a:buFont typeface="Arial"/>
              <a:buChar char="•"/>
            </a:pPr>
            <a:r>
              <a:rPr lang="en-US" sz="5199">
                <a:solidFill>
                  <a:srgbClr val="CE203A"/>
                </a:solidFill>
                <a:latin typeface="Canva Sans"/>
                <a:ea typeface="Canva Sans"/>
                <a:cs typeface="Canva Sans"/>
                <a:sym typeface="Canva Sans"/>
              </a:rPr>
              <a:t>going to a movie</a:t>
            </a:r>
          </a:p>
          <a:p>
            <a:pPr algn="l" marL="1122679" indent="-561340" lvl="1">
              <a:lnSpc>
                <a:spcPts val="7279"/>
              </a:lnSpc>
              <a:buFont typeface="Arial"/>
              <a:buChar char="•"/>
            </a:pPr>
            <a:r>
              <a:rPr lang="en-US" sz="5199">
                <a:solidFill>
                  <a:srgbClr val="CE203A"/>
                </a:solidFill>
                <a:latin typeface="Canva Sans"/>
                <a:ea typeface="Canva Sans"/>
                <a:cs typeface="Canva Sans"/>
                <a:sym typeface="Canva Sans"/>
              </a:rPr>
              <a:t>poster board for a school project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3E1D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40008" y="-224591"/>
            <a:ext cx="8995168" cy="10755216"/>
            <a:chOff x="0" y="0"/>
            <a:chExt cx="8603361" cy="102867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2794" y="-127"/>
              <a:ext cx="8606155" cy="10286873"/>
            </a:xfrm>
            <a:custGeom>
              <a:avLst/>
              <a:gdLst/>
              <a:ahLst/>
              <a:cxnLst/>
              <a:rect r="r" b="b" t="t" l="l"/>
              <a:pathLst>
                <a:path h="10286873" w="8606155">
                  <a:moveTo>
                    <a:pt x="8606155" y="10251440"/>
                  </a:moveTo>
                  <a:cubicBezTo>
                    <a:pt x="8606155" y="10284587"/>
                    <a:pt x="8595487" y="10286873"/>
                    <a:pt x="8567674" y="10286873"/>
                  </a:cubicBezTo>
                  <a:cubicBezTo>
                    <a:pt x="5713095" y="10286238"/>
                    <a:pt x="2858643" y="10286238"/>
                    <a:pt x="4064" y="10286238"/>
                  </a:cubicBezTo>
                  <a:cubicBezTo>
                    <a:pt x="0" y="10272395"/>
                    <a:pt x="6350" y="10259822"/>
                    <a:pt x="9271" y="10246995"/>
                  </a:cubicBezTo>
                  <a:cubicBezTo>
                    <a:pt x="134747" y="9685401"/>
                    <a:pt x="260350" y="9123934"/>
                    <a:pt x="386207" y="8562467"/>
                  </a:cubicBezTo>
                  <a:cubicBezTo>
                    <a:pt x="565658" y="7761986"/>
                    <a:pt x="745490" y="6961632"/>
                    <a:pt x="924814" y="6161151"/>
                  </a:cubicBezTo>
                  <a:cubicBezTo>
                    <a:pt x="1146302" y="5172583"/>
                    <a:pt x="1367282" y="4184015"/>
                    <a:pt x="1588643" y="3195574"/>
                  </a:cubicBezTo>
                  <a:cubicBezTo>
                    <a:pt x="1813560" y="2191385"/>
                    <a:pt x="2038604" y="1187323"/>
                    <a:pt x="2264156" y="183261"/>
                  </a:cubicBezTo>
                  <a:cubicBezTo>
                    <a:pt x="2277872" y="122174"/>
                    <a:pt x="2286635" y="59690"/>
                    <a:pt x="2308860" y="635"/>
                  </a:cubicBezTo>
                  <a:cubicBezTo>
                    <a:pt x="4395216" y="635"/>
                    <a:pt x="6481572" y="635"/>
                    <a:pt x="8567928" y="0"/>
                  </a:cubicBezTo>
                  <a:cubicBezTo>
                    <a:pt x="8596249" y="0"/>
                    <a:pt x="8605901" y="3429"/>
                    <a:pt x="8605901" y="35814"/>
                  </a:cubicBezTo>
                  <a:cubicBezTo>
                    <a:pt x="8605139" y="3441065"/>
                    <a:pt x="8605139" y="6846316"/>
                    <a:pt x="8606155" y="10251440"/>
                  </a:cubicBezTo>
                  <a:close/>
                </a:path>
              </a:pathLst>
            </a:custGeom>
            <a:blipFill>
              <a:blip r:embed="rId2"/>
              <a:stretch>
                <a:fillRect l="-49020" t="0" r="-49020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1428018">
            <a:off x="9525519" y="668914"/>
            <a:ext cx="3682233" cy="3673028"/>
          </a:xfrm>
          <a:custGeom>
            <a:avLst/>
            <a:gdLst/>
            <a:ahLst/>
            <a:cxnLst/>
            <a:rect r="r" b="b" t="t" l="l"/>
            <a:pathLst>
              <a:path h="3673028" w="3682233">
                <a:moveTo>
                  <a:pt x="0" y="0"/>
                </a:moveTo>
                <a:lnTo>
                  <a:pt x="3682233" y="0"/>
                </a:lnTo>
                <a:lnTo>
                  <a:pt x="3682233" y="3673027"/>
                </a:lnTo>
                <a:lnTo>
                  <a:pt x="0" y="36730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028700" y="1994814"/>
            <a:ext cx="8115300" cy="4289973"/>
            <a:chOff x="0" y="0"/>
            <a:chExt cx="10820400" cy="5719964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3521594"/>
              <a:ext cx="10820400" cy="219837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6240"/>
                </a:lnSpc>
                <a:spcBef>
                  <a:spcPct val="0"/>
                </a:spcBef>
              </a:pPr>
              <a:r>
                <a:rPr lang="en-US" sz="4800">
                  <a:solidFill>
                    <a:srgbClr val="000000"/>
                  </a:solidFill>
                  <a:latin typeface="Agrandir Medium"/>
                  <a:ea typeface="Agrandir Medium"/>
                  <a:cs typeface="Agrandir Medium"/>
                  <a:sym typeface="Agrandir Medium"/>
                </a:rPr>
                <a:t>How do budgets change with lifestyle changes?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0" y="152400"/>
              <a:ext cx="10820400" cy="28116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8021"/>
                </a:lnSpc>
              </a:pPr>
              <a:r>
                <a:rPr lang="en-US" sz="8021">
                  <a:solidFill>
                    <a:srgbClr val="000000"/>
                  </a:solidFill>
                  <a:latin typeface="Gulfs Display"/>
                  <a:ea typeface="Gulfs Display"/>
                  <a:cs typeface="Gulfs Display"/>
                  <a:sym typeface="Gulfs Display"/>
                </a:rPr>
                <a:t>A Variety of Budgets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279123" y="7645219"/>
            <a:ext cx="7614455" cy="1613081"/>
            <a:chOff x="0" y="0"/>
            <a:chExt cx="10152607" cy="2150774"/>
          </a:xfrm>
        </p:grpSpPr>
        <p:sp>
          <p:nvSpPr>
            <p:cNvPr name="Freeform 9" id="9"/>
            <p:cNvSpPr/>
            <p:nvPr/>
          </p:nvSpPr>
          <p:spPr>
            <a:xfrm flipH="false" flipV="false" rot="5400000">
              <a:off x="4000916" y="-4000916"/>
              <a:ext cx="2150774" cy="10152607"/>
            </a:xfrm>
            <a:custGeom>
              <a:avLst/>
              <a:gdLst/>
              <a:ahLst/>
              <a:cxnLst/>
              <a:rect r="r" b="b" t="t" l="l"/>
              <a:pathLst>
                <a:path h="10152607" w="2150774">
                  <a:moveTo>
                    <a:pt x="0" y="0"/>
                  </a:moveTo>
                  <a:lnTo>
                    <a:pt x="2150774" y="0"/>
                  </a:lnTo>
                  <a:lnTo>
                    <a:pt x="2150774" y="10152606"/>
                  </a:lnTo>
                  <a:lnTo>
                    <a:pt x="0" y="101526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94963" t="-11411" r="0" b="-11411"/>
              </a:stretch>
            </a:blipFill>
          </p:spPr>
        </p:sp>
        <p:sp>
          <p:nvSpPr>
            <p:cNvPr name="TextBox 10" id="10"/>
            <p:cNvSpPr txBox="true"/>
            <p:nvPr/>
          </p:nvSpPr>
          <p:spPr>
            <a:xfrm rot="0">
              <a:off x="379067" y="82065"/>
              <a:ext cx="9394472" cy="15792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3073"/>
                </a:lnSpc>
                <a:spcBef>
                  <a:spcPct val="0"/>
                </a:spcBef>
              </a:pPr>
              <a:r>
                <a:rPr lang="en-US" sz="2364" strike="noStrike" u="none">
                  <a:solidFill>
                    <a:srgbClr val="000000"/>
                  </a:solidFill>
                  <a:latin typeface="Agrandir Medium"/>
                  <a:ea typeface="Agrandir Medium"/>
                  <a:cs typeface="Agrandir Medium"/>
                  <a:sym typeface="Agrandir Medium"/>
                </a:rPr>
                <a:t>"A budget is telling your money where to go instead of wondering where it went." - Dave Ramsey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563199" y="1028700"/>
            <a:ext cx="5696101" cy="4984089"/>
          </a:xfrm>
          <a:custGeom>
            <a:avLst/>
            <a:gdLst/>
            <a:ahLst/>
            <a:cxnLst/>
            <a:rect r="r" b="b" t="t" l="l"/>
            <a:pathLst>
              <a:path h="4984089" w="5696101">
                <a:moveTo>
                  <a:pt x="0" y="0"/>
                </a:moveTo>
                <a:lnTo>
                  <a:pt x="5696101" y="0"/>
                </a:lnTo>
                <a:lnTo>
                  <a:pt x="5696101" y="4984089"/>
                </a:lnTo>
                <a:lnTo>
                  <a:pt x="0" y="498408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39118" y="857250"/>
            <a:ext cx="9994255" cy="1566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880"/>
              </a:lnSpc>
            </a:pPr>
            <a:r>
              <a:rPr lang="en-US" sz="9200">
                <a:solidFill>
                  <a:srgbClr val="CE203A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Budget Scenarios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334467" y="3259384"/>
            <a:ext cx="9984982" cy="18110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How do budgets change with lifestyle changes?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34467" y="5599430"/>
            <a:ext cx="12190565" cy="36588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>
                <a:solidFill>
                  <a:srgbClr val="CE203A"/>
                </a:solidFill>
                <a:latin typeface="Canva Sans"/>
                <a:ea typeface="Canva Sans"/>
                <a:cs typeface="Canva Sans"/>
                <a:sym typeface="Canva Sans"/>
              </a:rPr>
              <a:t>For each scenario, determine two short-term or immediate goals, two medium-term goals, and two long-term goals.</a:t>
            </a:r>
          </a:p>
        </p:txBody>
      </p:sp>
    </p:spTree>
  </p:cSld>
  <p:clrMapOvr>
    <a:masterClrMapping/>
  </p:clrMapOvr>
  <p:transition spd="fast">
    <p:push dir="l"/>
  </p:transition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3E1D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9552459" y="1348042"/>
            <a:ext cx="12708581" cy="7590916"/>
          </a:xfrm>
          <a:custGeom>
            <a:avLst/>
            <a:gdLst/>
            <a:ahLst/>
            <a:cxnLst/>
            <a:rect r="r" b="b" t="t" l="l"/>
            <a:pathLst>
              <a:path h="7590916" w="12708581">
                <a:moveTo>
                  <a:pt x="0" y="0"/>
                </a:moveTo>
                <a:lnTo>
                  <a:pt x="12708582" y="0"/>
                </a:lnTo>
                <a:lnTo>
                  <a:pt x="12708582" y="7590916"/>
                </a:lnTo>
                <a:lnTo>
                  <a:pt x="0" y="75909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896" t="0" r="-20896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874350"/>
            <a:ext cx="875352" cy="865414"/>
            <a:chOff x="0" y="0"/>
            <a:chExt cx="1167135" cy="1153886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167135" cy="1153886"/>
            </a:xfrm>
            <a:custGeom>
              <a:avLst/>
              <a:gdLst/>
              <a:ahLst/>
              <a:cxnLst/>
              <a:rect r="r" b="b" t="t" l="l"/>
              <a:pathLst>
                <a:path h="1153886" w="1167135">
                  <a:moveTo>
                    <a:pt x="0" y="0"/>
                  </a:moveTo>
                  <a:lnTo>
                    <a:pt x="1167135" y="0"/>
                  </a:lnTo>
                  <a:lnTo>
                    <a:pt x="1167135" y="1153886"/>
                  </a:lnTo>
                  <a:lnTo>
                    <a:pt x="0" y="11538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-194" r="0" b="-194"/>
              </a:stretch>
            </a:blipFill>
          </p:spPr>
        </p:sp>
        <p:sp>
          <p:nvSpPr>
            <p:cNvPr name="TextBox 5" id="5"/>
            <p:cNvSpPr txBox="true"/>
            <p:nvPr/>
          </p:nvSpPr>
          <p:spPr>
            <a:xfrm rot="0">
              <a:off x="230914" y="186776"/>
              <a:ext cx="683835" cy="7239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4F8F8"/>
                  </a:solidFill>
                  <a:latin typeface="Agrandir Bold"/>
                  <a:ea typeface="Agrandir Bold"/>
                  <a:cs typeface="Agrandir Bold"/>
                  <a:sym typeface="Agrandir Bold"/>
                </a:rPr>
                <a:t>1</a:t>
              </a: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028700" y="6546965"/>
            <a:ext cx="875352" cy="865414"/>
            <a:chOff x="0" y="0"/>
            <a:chExt cx="1167135" cy="1153886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167135" cy="1153886"/>
            </a:xfrm>
            <a:custGeom>
              <a:avLst/>
              <a:gdLst/>
              <a:ahLst/>
              <a:cxnLst/>
              <a:rect r="r" b="b" t="t" l="l"/>
              <a:pathLst>
                <a:path h="1153886" w="1167135">
                  <a:moveTo>
                    <a:pt x="0" y="0"/>
                  </a:moveTo>
                  <a:lnTo>
                    <a:pt x="1167135" y="0"/>
                  </a:lnTo>
                  <a:lnTo>
                    <a:pt x="1167135" y="1153886"/>
                  </a:lnTo>
                  <a:lnTo>
                    <a:pt x="0" y="11538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-194" r="0" b="-194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230914" y="186776"/>
              <a:ext cx="683835" cy="7239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4F8F8"/>
                  </a:solidFill>
                  <a:latin typeface="Agrandir Bold"/>
                  <a:ea typeface="Agrandir Bold"/>
                  <a:cs typeface="Agrandir Bold"/>
                  <a:sym typeface="Agrandir Bold"/>
                </a:rPr>
                <a:t>3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032098" y="4711585"/>
            <a:ext cx="871954" cy="863830"/>
            <a:chOff x="0" y="0"/>
            <a:chExt cx="1162605" cy="1151773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162605" cy="1151773"/>
            </a:xfrm>
            <a:custGeom>
              <a:avLst/>
              <a:gdLst/>
              <a:ahLst/>
              <a:cxnLst/>
              <a:rect r="r" b="b" t="t" l="l"/>
              <a:pathLst>
                <a:path h="1151773" w="1162605">
                  <a:moveTo>
                    <a:pt x="0" y="0"/>
                  </a:moveTo>
                  <a:lnTo>
                    <a:pt x="1162605" y="0"/>
                  </a:lnTo>
                  <a:lnTo>
                    <a:pt x="1162605" y="1151773"/>
                  </a:lnTo>
                  <a:lnTo>
                    <a:pt x="0" y="11517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-91" r="0" b="-91"/>
              </a:stretch>
            </a:blipFill>
          </p:spPr>
        </p:sp>
        <p:sp>
          <p:nvSpPr>
            <p:cNvPr name="TextBox 11" id="11"/>
            <p:cNvSpPr txBox="true"/>
            <p:nvPr/>
          </p:nvSpPr>
          <p:spPr>
            <a:xfrm rot="0">
              <a:off x="230018" y="185608"/>
              <a:ext cx="681181" cy="7239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4F8F8"/>
                  </a:solidFill>
                  <a:latin typeface="Agrandir Bold"/>
                  <a:ea typeface="Agrandir Bold"/>
                  <a:cs typeface="Agrandir Bold"/>
                  <a:sym typeface="Agrandir Bold"/>
                </a:rPr>
                <a:t>2</a:t>
              </a: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9341219" y="236955"/>
            <a:ext cx="8655540" cy="3826930"/>
          </a:xfrm>
          <a:custGeom>
            <a:avLst/>
            <a:gdLst/>
            <a:ahLst/>
            <a:cxnLst/>
            <a:rect r="r" b="b" t="t" l="l"/>
            <a:pathLst>
              <a:path h="3826930" w="8655540">
                <a:moveTo>
                  <a:pt x="0" y="0"/>
                </a:moveTo>
                <a:lnTo>
                  <a:pt x="8655540" y="0"/>
                </a:lnTo>
                <a:lnTo>
                  <a:pt x="8655540" y="3826930"/>
                </a:lnTo>
                <a:lnTo>
                  <a:pt x="0" y="38269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513412" y="6029845"/>
            <a:ext cx="7364680" cy="3788222"/>
          </a:xfrm>
          <a:custGeom>
            <a:avLst/>
            <a:gdLst/>
            <a:ahLst/>
            <a:cxnLst/>
            <a:rect r="r" b="b" t="t" l="l"/>
            <a:pathLst>
              <a:path h="3788222" w="7364680">
                <a:moveTo>
                  <a:pt x="0" y="0"/>
                </a:moveTo>
                <a:lnTo>
                  <a:pt x="7364680" y="0"/>
                </a:lnTo>
                <a:lnTo>
                  <a:pt x="7364680" y="3788222"/>
                </a:lnTo>
                <a:lnTo>
                  <a:pt x="0" y="37882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300117" y="2712425"/>
            <a:ext cx="8851698" cy="14801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460"/>
              </a:lnSpc>
            </a:pPr>
            <a:r>
              <a:rPr lang="en-US" sz="4200">
                <a:solidFill>
                  <a:srgbClr val="000000"/>
                </a:solidFill>
                <a:latin typeface="Agrandir Medium"/>
                <a:ea typeface="Agrandir Medium"/>
                <a:cs typeface="Agrandir Medium"/>
                <a:sym typeface="Agrandir Medium"/>
              </a:rPr>
              <a:t>What was useful about completing a budget?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300117" y="6515620"/>
            <a:ext cx="7265946" cy="28517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460"/>
              </a:lnSpc>
            </a:pPr>
            <a:r>
              <a:rPr lang="en-US" sz="4200">
                <a:solidFill>
                  <a:srgbClr val="000000"/>
                </a:solidFill>
                <a:latin typeface="Agrandir Medium"/>
                <a:ea typeface="Agrandir Medium"/>
                <a:cs typeface="Agrandir Medium"/>
                <a:sym typeface="Agrandir Medium"/>
              </a:rPr>
              <a:t>How likely are you to use a budget to track expenses or save for a future goal? Explain.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2300117" y="4549660"/>
            <a:ext cx="7265946" cy="14801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460"/>
              </a:lnSpc>
            </a:pPr>
            <a:r>
              <a:rPr lang="en-US" sz="4200">
                <a:solidFill>
                  <a:srgbClr val="000000"/>
                </a:solidFill>
                <a:latin typeface="Agrandir Medium"/>
                <a:ea typeface="Agrandir Medium"/>
                <a:cs typeface="Agrandir Medium"/>
                <a:sym typeface="Agrandir Medium"/>
              </a:rPr>
              <a:t>What was challenging about completing a budget?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28700" y="1171575"/>
            <a:ext cx="16086187" cy="10576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889"/>
              </a:lnSpc>
            </a:pPr>
            <a:r>
              <a:rPr lang="en-US" sz="7889">
                <a:solidFill>
                  <a:srgbClr val="000000"/>
                </a:solidFill>
                <a:latin typeface="Gulfs Display"/>
                <a:ea typeface="Gulfs Display"/>
                <a:cs typeface="Gulfs Display"/>
                <a:sym typeface="Gulfs Display"/>
              </a:rPr>
              <a:t>Reflection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3E1D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599965" y="194067"/>
            <a:ext cx="9466093" cy="4402165"/>
          </a:xfrm>
          <a:custGeom>
            <a:avLst/>
            <a:gdLst/>
            <a:ahLst/>
            <a:cxnLst/>
            <a:rect r="r" b="b" t="t" l="l"/>
            <a:pathLst>
              <a:path h="4402165" w="9466093">
                <a:moveTo>
                  <a:pt x="0" y="0"/>
                </a:moveTo>
                <a:lnTo>
                  <a:pt x="9466093" y="0"/>
                </a:lnTo>
                <a:lnTo>
                  <a:pt x="9466093" y="4402165"/>
                </a:lnTo>
                <a:lnTo>
                  <a:pt x="0" y="44021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577343" y="4975225"/>
            <a:ext cx="13511337" cy="4283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By the end of this lesson, we will:</a:t>
            </a:r>
          </a:p>
          <a:p>
            <a:pPr algn="l" marL="1036320" indent="-518160" lvl="1">
              <a:lnSpc>
                <a:spcPts val="6719"/>
              </a:lnSpc>
              <a:buFont typeface="Arial"/>
              <a:buChar char="•"/>
            </a:pPr>
            <a:r>
              <a:rPr lang="en-US" sz="480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Identify essential elements of budgeting.</a:t>
            </a:r>
          </a:p>
          <a:p>
            <a:pPr algn="l" marL="1036320" indent="-518160" lvl="1">
              <a:lnSpc>
                <a:spcPts val="6719"/>
              </a:lnSpc>
              <a:buFont typeface="Arial"/>
              <a:buChar char="•"/>
            </a:pPr>
            <a:r>
              <a:rPr lang="en-US" sz="480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Compare how different budgets meet different needs.</a:t>
            </a:r>
          </a:p>
          <a:p>
            <a:pPr algn="l" marL="1036320" indent="-518160" lvl="1">
              <a:lnSpc>
                <a:spcPts val="6719"/>
              </a:lnSpc>
              <a:buFont typeface="Arial"/>
              <a:buChar char="•"/>
            </a:pPr>
            <a:r>
              <a:rPr lang="en-US" sz="480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Practice completing our own budget.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2C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191791" y="5514878"/>
            <a:ext cx="6041137" cy="4108861"/>
          </a:xfrm>
          <a:custGeom>
            <a:avLst/>
            <a:gdLst/>
            <a:ahLst/>
            <a:cxnLst/>
            <a:rect r="r" b="b" t="t" l="l"/>
            <a:pathLst>
              <a:path h="4108861" w="6041137">
                <a:moveTo>
                  <a:pt x="0" y="0"/>
                </a:moveTo>
                <a:lnTo>
                  <a:pt x="6041137" y="0"/>
                </a:lnTo>
                <a:lnTo>
                  <a:pt x="6041137" y="4108861"/>
                </a:lnTo>
                <a:lnTo>
                  <a:pt x="0" y="410886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857250"/>
            <a:ext cx="11204228" cy="1566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880"/>
              </a:lnSpc>
            </a:pPr>
            <a:r>
              <a:rPr lang="en-US" sz="920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Essential Questions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2328544"/>
            <a:ext cx="17259300" cy="27349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122679" indent="-561340" lvl="1">
              <a:lnSpc>
                <a:spcPts val="7279"/>
              </a:lnSpc>
              <a:buFont typeface="Arial"/>
              <a:buChar char="•"/>
            </a:pPr>
            <a:r>
              <a:rPr lang="en-US" sz="5199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What are the challenges and benefits of budgeting?</a:t>
            </a:r>
          </a:p>
          <a:p>
            <a:pPr algn="l" marL="1122679" indent="-561340" lvl="1">
              <a:lnSpc>
                <a:spcPts val="7279"/>
              </a:lnSpc>
              <a:buFont typeface="Arial"/>
              <a:buChar char="•"/>
            </a:pPr>
            <a:r>
              <a:rPr lang="en-US" sz="5199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How do budgets change when lifestyle changes?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716678" y="3017632"/>
            <a:ext cx="7364683" cy="4900862"/>
          </a:xfrm>
          <a:custGeom>
            <a:avLst/>
            <a:gdLst/>
            <a:ahLst/>
            <a:cxnLst/>
            <a:rect r="r" b="b" t="t" l="l"/>
            <a:pathLst>
              <a:path h="4900862" w="7364683">
                <a:moveTo>
                  <a:pt x="0" y="0"/>
                </a:moveTo>
                <a:lnTo>
                  <a:pt x="7364683" y="0"/>
                </a:lnTo>
                <a:lnTo>
                  <a:pt x="7364683" y="4900861"/>
                </a:lnTo>
                <a:lnTo>
                  <a:pt x="0" y="490086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857250"/>
            <a:ext cx="4558159" cy="1566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880"/>
              </a:lnSpc>
            </a:pPr>
            <a:r>
              <a:rPr lang="en-US" sz="9200">
                <a:solidFill>
                  <a:srgbClr val="CE203A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I think...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2922382"/>
            <a:ext cx="9508243" cy="64306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122679" indent="-561340" lvl="1">
              <a:lnSpc>
                <a:spcPts val="7279"/>
              </a:lnSpc>
              <a:buFont typeface="Arial"/>
              <a:buChar char="•"/>
            </a:pPr>
            <a:r>
              <a:rPr lang="en-US" sz="5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Using the scenario on the handout, think about how the student could have better prepared for this emergency.</a:t>
            </a:r>
          </a:p>
          <a:p>
            <a:pPr algn="l" marL="1122679" indent="-561340" lvl="1">
              <a:lnSpc>
                <a:spcPts val="7279"/>
              </a:lnSpc>
              <a:buFont typeface="Arial"/>
              <a:buChar char="•"/>
            </a:pPr>
            <a:r>
              <a:rPr lang="en-US" sz="5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Write your response in the </a:t>
            </a:r>
            <a:r>
              <a:rPr lang="en-US" sz="5199">
                <a:solidFill>
                  <a:srgbClr val="CE203A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I think</a:t>
            </a:r>
            <a:r>
              <a:rPr lang="en-US" sz="5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section.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14164" y="2827655"/>
            <a:ext cx="11125855" cy="64306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122679" indent="-561340" lvl="1">
              <a:lnSpc>
                <a:spcPts val="7279"/>
              </a:lnSpc>
              <a:buFont typeface="Arial"/>
              <a:buChar char="•"/>
            </a:pPr>
            <a:r>
              <a:rPr lang="en-US" sz="5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With your partner, determine the BEST response for what the student could have done to be better prepared for this emergency.</a:t>
            </a:r>
          </a:p>
          <a:p>
            <a:pPr algn="l" marL="1122679" indent="-561340" lvl="1">
              <a:lnSpc>
                <a:spcPts val="7279"/>
              </a:lnSpc>
              <a:buFont typeface="Arial"/>
              <a:buChar char="•"/>
            </a:pPr>
            <a:r>
              <a:rPr lang="en-US" sz="5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Write your consensus response in the </a:t>
            </a:r>
            <a:r>
              <a:rPr lang="en-US" sz="5199">
                <a:solidFill>
                  <a:srgbClr val="CE203A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We think</a:t>
            </a:r>
            <a:r>
              <a:rPr lang="en-US" sz="5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section.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11840020" y="464773"/>
            <a:ext cx="6447980" cy="3918044"/>
          </a:xfrm>
          <a:custGeom>
            <a:avLst/>
            <a:gdLst/>
            <a:ahLst/>
            <a:cxnLst/>
            <a:rect r="r" b="b" t="t" l="l"/>
            <a:pathLst>
              <a:path h="3918044" w="6447980">
                <a:moveTo>
                  <a:pt x="0" y="0"/>
                </a:moveTo>
                <a:lnTo>
                  <a:pt x="6447980" y="0"/>
                </a:lnTo>
                <a:lnTo>
                  <a:pt x="6447980" y="3918043"/>
                </a:lnTo>
                <a:lnTo>
                  <a:pt x="0" y="39180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28700" y="857250"/>
            <a:ext cx="5951786" cy="1566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880"/>
              </a:lnSpc>
            </a:pPr>
            <a:r>
              <a:rPr lang="en-US" sz="9200">
                <a:solidFill>
                  <a:srgbClr val="CE203A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We think...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3E1D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083039" y="2538966"/>
            <a:ext cx="3176261" cy="5209067"/>
          </a:xfrm>
          <a:custGeom>
            <a:avLst/>
            <a:gdLst/>
            <a:ahLst/>
            <a:cxnLst/>
            <a:rect r="r" b="b" t="t" l="l"/>
            <a:pathLst>
              <a:path h="5209067" w="3176261">
                <a:moveTo>
                  <a:pt x="0" y="0"/>
                </a:moveTo>
                <a:lnTo>
                  <a:pt x="3176261" y="0"/>
                </a:lnTo>
                <a:lnTo>
                  <a:pt x="3176261" y="5209068"/>
                </a:lnTo>
                <a:lnTo>
                  <a:pt x="0" y="52090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39118" y="857250"/>
            <a:ext cx="11689705" cy="1566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880"/>
              </a:lnSpc>
            </a:pPr>
            <a:r>
              <a:rPr lang="en-US" sz="9200">
                <a:solidFill>
                  <a:srgbClr val="CE203A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Webster’s Definition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4190365"/>
            <a:ext cx="11916969" cy="27349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Budget: </a:t>
            </a:r>
            <a:r>
              <a:rPr lang="en-US" sz="5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 plan used to decide the amount of money that can be spent and how it will be spent.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872118" y="7462770"/>
            <a:ext cx="8856705" cy="7124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-Merriam-Webster (2020)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3E1D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6298"/>
            <a:ext cx="9144000" cy="10277554"/>
          </a:xfrm>
          <a:custGeom>
            <a:avLst/>
            <a:gdLst/>
            <a:ahLst/>
            <a:cxnLst/>
            <a:rect r="r" b="b" t="t" l="l"/>
            <a:pathLst>
              <a:path h="10277554" w="9144000">
                <a:moveTo>
                  <a:pt x="0" y="0"/>
                </a:moveTo>
                <a:lnTo>
                  <a:pt x="9144000" y="0"/>
                </a:lnTo>
                <a:lnTo>
                  <a:pt x="9144000" y="10277553"/>
                </a:lnTo>
                <a:lnTo>
                  <a:pt x="0" y="102775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9773" t="-3826" r="-71411" b="-63507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9906000" y="6797678"/>
            <a:ext cx="7620000" cy="24606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9499"/>
              </a:lnSpc>
            </a:pPr>
            <a:r>
              <a:rPr lang="en-US" sz="94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Student Savings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028700" y="1028700"/>
            <a:ext cx="7027622" cy="3817894"/>
            <a:chOff x="0" y="0"/>
            <a:chExt cx="9370163" cy="5090525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2892155"/>
              <a:ext cx="9370163" cy="219837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6240"/>
                </a:lnSpc>
                <a:spcBef>
                  <a:spcPct val="0"/>
                </a:spcBef>
              </a:pPr>
              <a:r>
                <a:rPr lang="en-US" sz="4800">
                  <a:solidFill>
                    <a:srgbClr val="F4F8F8"/>
                  </a:solidFill>
                  <a:latin typeface="Agrandir Bold"/>
                  <a:ea typeface="Agrandir Bold"/>
                  <a:cs typeface="Agrandir Bold"/>
                  <a:sym typeface="Agrandir Bold"/>
                </a:rPr>
                <a:t>What would a student want to save for?</a:t>
              </a:r>
            </a:p>
          </p:txBody>
        </p:sp>
        <p:sp>
          <p:nvSpPr>
            <p:cNvPr name="TextBox 6" id="6"/>
            <p:cNvSpPr txBox="true"/>
            <p:nvPr/>
          </p:nvSpPr>
          <p:spPr>
            <a:xfrm rot="0">
              <a:off x="0" y="133350"/>
              <a:ext cx="9370163" cy="254889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7200"/>
                </a:lnSpc>
              </a:pPr>
              <a:r>
                <a:rPr lang="en-US" sz="7200">
                  <a:solidFill>
                    <a:srgbClr val="F4F8F8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Collective Brain Dump</a:t>
              </a: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1028700" y="5715638"/>
            <a:ext cx="7027622" cy="901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6240"/>
              </a:lnSpc>
              <a:spcBef>
                <a:spcPct val="0"/>
              </a:spcBef>
            </a:pPr>
            <a:r>
              <a:rPr lang="en-US" sz="4800">
                <a:solidFill>
                  <a:srgbClr val="F4F8F8"/>
                </a:solidFill>
                <a:latin typeface="Agrandir Medium"/>
                <a:ea typeface="Agrandir Medium"/>
                <a:cs typeface="Agrandir Medium"/>
                <a:sym typeface="Agrandir Medium"/>
              </a:rPr>
              <a:t>Brainstorm three ideas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9144000" y="6298"/>
            <a:ext cx="9144000" cy="5647263"/>
          </a:xfrm>
          <a:custGeom>
            <a:avLst/>
            <a:gdLst/>
            <a:ahLst/>
            <a:cxnLst/>
            <a:rect r="r" b="b" t="t" l="l"/>
            <a:pathLst>
              <a:path h="5647263" w="9144000">
                <a:moveTo>
                  <a:pt x="0" y="0"/>
                </a:moveTo>
                <a:lnTo>
                  <a:pt x="9144000" y="0"/>
                </a:lnTo>
                <a:lnTo>
                  <a:pt x="9144000" y="5647263"/>
                </a:lnTo>
                <a:lnTo>
                  <a:pt x="0" y="56472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4040" r="0" b="-404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400000">
            <a:off x="3217081" y="-5432120"/>
            <a:ext cx="5594955" cy="13705895"/>
          </a:xfrm>
          <a:custGeom>
            <a:avLst/>
            <a:gdLst/>
            <a:ahLst/>
            <a:cxnLst/>
            <a:rect r="r" b="b" t="t" l="l"/>
            <a:pathLst>
              <a:path h="13705895" w="5594955">
                <a:moveTo>
                  <a:pt x="0" y="0"/>
                </a:moveTo>
                <a:lnTo>
                  <a:pt x="5594955" y="0"/>
                </a:lnTo>
                <a:lnTo>
                  <a:pt x="5594955" y="13705895"/>
                </a:lnTo>
                <a:lnTo>
                  <a:pt x="0" y="1370589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66885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766498" y="4863117"/>
            <a:ext cx="524404" cy="567690"/>
          </a:xfrm>
          <a:custGeom>
            <a:avLst/>
            <a:gdLst/>
            <a:ahLst/>
            <a:cxnLst/>
            <a:rect r="r" b="b" t="t" l="l"/>
            <a:pathLst>
              <a:path h="567690" w="524404">
                <a:moveTo>
                  <a:pt x="0" y="0"/>
                </a:moveTo>
                <a:lnTo>
                  <a:pt x="524404" y="0"/>
                </a:lnTo>
                <a:lnTo>
                  <a:pt x="524404" y="567690"/>
                </a:lnTo>
                <a:lnTo>
                  <a:pt x="0" y="56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66498" y="6707316"/>
            <a:ext cx="524404" cy="567690"/>
          </a:xfrm>
          <a:custGeom>
            <a:avLst/>
            <a:gdLst/>
            <a:ahLst/>
            <a:cxnLst/>
            <a:rect r="r" b="b" t="t" l="l"/>
            <a:pathLst>
              <a:path h="567690" w="524404">
                <a:moveTo>
                  <a:pt x="0" y="0"/>
                </a:moveTo>
                <a:lnTo>
                  <a:pt x="524404" y="0"/>
                </a:lnTo>
                <a:lnTo>
                  <a:pt x="524404" y="567690"/>
                </a:lnTo>
                <a:lnTo>
                  <a:pt x="0" y="56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478061" y="4834542"/>
            <a:ext cx="9072995" cy="10173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82"/>
              </a:lnSpc>
            </a:pPr>
            <a:r>
              <a:rPr lang="en-US" sz="314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Immediate or short-term goals</a:t>
            </a:r>
            <a:r>
              <a:rPr lang="en-US" sz="314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or emergencies</a:t>
            </a:r>
          </a:p>
          <a:p>
            <a:pPr algn="l" marL="0" indent="0" lvl="0">
              <a:lnSpc>
                <a:spcPts val="4082"/>
              </a:lnSpc>
              <a:spcBef>
                <a:spcPct val="0"/>
              </a:spcBef>
            </a:pPr>
            <a:r>
              <a:rPr lang="en-US" sz="314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Example: replacing a lost textbook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933450"/>
            <a:ext cx="8914823" cy="24275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9321"/>
              </a:lnSpc>
            </a:pPr>
            <a:r>
              <a:rPr lang="en-US" sz="932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Budgets can save for: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78061" y="6678741"/>
            <a:ext cx="8646125" cy="10173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82"/>
              </a:lnSpc>
            </a:pPr>
            <a:r>
              <a:rPr lang="en-US" sz="314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Medium goals</a:t>
            </a:r>
            <a:r>
              <a:rPr lang="en-US" sz="314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for expenses in a few months</a:t>
            </a:r>
          </a:p>
          <a:p>
            <a:pPr algn="l" marL="0" indent="0" lvl="0">
              <a:lnSpc>
                <a:spcPts val="4082"/>
              </a:lnSpc>
              <a:spcBef>
                <a:spcPct val="0"/>
              </a:spcBef>
            </a:pPr>
            <a:r>
              <a:rPr lang="en-US" sz="314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Example: money for Christmas presents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11194240" y="0"/>
            <a:ext cx="7093760" cy="10287000"/>
          </a:xfrm>
          <a:custGeom>
            <a:avLst/>
            <a:gdLst/>
            <a:ahLst/>
            <a:cxnLst/>
            <a:rect r="r" b="b" t="t" l="l"/>
            <a:pathLst>
              <a:path h="10287000" w="7093760">
                <a:moveTo>
                  <a:pt x="0" y="0"/>
                </a:moveTo>
                <a:lnTo>
                  <a:pt x="7093760" y="0"/>
                </a:lnTo>
                <a:lnTo>
                  <a:pt x="70937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702" r="0" b="-1702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9036227">
            <a:off x="8660282" y="2011862"/>
            <a:ext cx="3328482" cy="3508282"/>
          </a:xfrm>
          <a:custGeom>
            <a:avLst/>
            <a:gdLst/>
            <a:ahLst/>
            <a:cxnLst/>
            <a:rect r="r" b="b" t="t" l="l"/>
            <a:pathLst>
              <a:path h="3508282" w="3328482">
                <a:moveTo>
                  <a:pt x="0" y="0"/>
                </a:moveTo>
                <a:lnTo>
                  <a:pt x="3328482" y="0"/>
                </a:lnTo>
                <a:lnTo>
                  <a:pt x="3328482" y="3508282"/>
                </a:lnTo>
                <a:lnTo>
                  <a:pt x="0" y="350828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766498" y="8592446"/>
            <a:ext cx="524404" cy="567690"/>
          </a:xfrm>
          <a:custGeom>
            <a:avLst/>
            <a:gdLst/>
            <a:ahLst/>
            <a:cxnLst/>
            <a:rect r="r" b="b" t="t" l="l"/>
            <a:pathLst>
              <a:path h="567690" w="524404">
                <a:moveTo>
                  <a:pt x="0" y="0"/>
                </a:moveTo>
                <a:lnTo>
                  <a:pt x="524404" y="0"/>
                </a:lnTo>
                <a:lnTo>
                  <a:pt x="524404" y="567690"/>
                </a:lnTo>
                <a:lnTo>
                  <a:pt x="0" y="56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478061" y="8525771"/>
            <a:ext cx="945371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Long-term goals</a:t>
            </a: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that are a year or more away</a:t>
            </a:r>
          </a:p>
        </p:txBody>
      </p:sp>
    </p:spTree>
  </p:cSld>
  <p:clrMapOvr>
    <a:masterClrMapping/>
  </p:clrMapOvr>
  <p:transition spd="fast">
    <p:push dir="r"/>
  </p:transition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3E1D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221504" y="2811542"/>
            <a:ext cx="3443826" cy="5175148"/>
          </a:xfrm>
          <a:custGeom>
            <a:avLst/>
            <a:gdLst/>
            <a:ahLst/>
            <a:cxnLst/>
            <a:rect r="r" b="b" t="t" l="l"/>
            <a:pathLst>
              <a:path h="5175148" w="3443826">
                <a:moveTo>
                  <a:pt x="0" y="0"/>
                </a:moveTo>
                <a:lnTo>
                  <a:pt x="3443825" y="0"/>
                </a:lnTo>
                <a:lnTo>
                  <a:pt x="3443825" y="5175147"/>
                </a:lnTo>
                <a:lnTo>
                  <a:pt x="0" y="517514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39118" y="857250"/>
            <a:ext cx="13336191" cy="1566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Reading </a:t>
            </a:r>
            <a:r>
              <a:rPr lang="en-US" sz="9200">
                <a:solidFill>
                  <a:srgbClr val="CE203A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“Stop and Jot”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39118" y="2832514"/>
            <a:ext cx="10195388" cy="18110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As you read about budgets, when you come to a dotted line: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39118" y="5303866"/>
            <a:ext cx="12892610" cy="36588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>
                <a:solidFill>
                  <a:srgbClr val="CE203A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Stop: </a:t>
            </a:r>
            <a:r>
              <a:rPr lang="en-US" sz="5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Think about the part you just read.</a:t>
            </a:r>
          </a:p>
          <a:p>
            <a:pPr algn="l">
              <a:lnSpc>
                <a:spcPts val="7279"/>
              </a:lnSpc>
            </a:pPr>
          </a:p>
          <a:p>
            <a:pPr algn="l">
              <a:lnSpc>
                <a:spcPts val="7279"/>
              </a:lnSpc>
            </a:pPr>
            <a:r>
              <a:rPr lang="en-US" sz="5199">
                <a:solidFill>
                  <a:srgbClr val="CE203A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Jot: </a:t>
            </a:r>
            <a:r>
              <a:rPr lang="en-US" sz="5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Write in your own words what you learned.</a:t>
            </a:r>
          </a:p>
        </p:txBody>
      </p:sp>
    </p:spTree>
  </p:cSld>
  <p:clrMapOvr>
    <a:masterClrMapping/>
  </p:clrMapOvr>
  <p:transition spd="fast">
    <p:push dir="l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5A40462222DF4B844ED570B26466BE" ma:contentTypeVersion="21" ma:contentTypeDescription="Create a new document." ma:contentTypeScope="" ma:versionID="f5a4d84c0e44cfda3e3daaddfb025dcc">
  <xsd:schema xmlns:xsd="http://www.w3.org/2001/XMLSchema" xmlns:xs="http://www.w3.org/2001/XMLSchema" xmlns:p="http://schemas.microsoft.com/office/2006/metadata/properties" xmlns:ns2="b108b31e-acdd-45f1-997a-68a0556f30f4" xmlns:ns3="3108dbb9-caae-4c0d-9133-6a25b88eb72e" targetNamespace="http://schemas.microsoft.com/office/2006/metadata/properties" ma:root="true" ma:fieldsID="d982d9c33878ac012e530f2d2e614025" ns2:_="" ns3:_="">
    <xsd:import namespace="b108b31e-acdd-45f1-997a-68a0556f30f4"/>
    <xsd:import namespace="3108dbb9-caae-4c0d-9133-6a25b88eb7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ResourceType" minOccurs="0"/>
                <xsd:element ref="ns2:ResourceTopic" minOccurs="0"/>
                <xsd:element ref="ns2:Audience" minOccurs="0"/>
                <xsd:element ref="ns2:Region" minOccurs="0"/>
                <xsd:element ref="ns2:One_x002d_LineSumma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08b31e-acdd-45f1-997a-68a0556f30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d39e25b7-0a97-41c9-a156-d5f3062356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ResourceType" ma:index="23" nillable="true" ma:displayName="Resource Type" ma:format="Dropdown" ma:internalName="ResourceTyp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Lesson Plan"/>
                    <xsd:enumeration value="Presentation"/>
                    <xsd:enumeration value="Worksheet"/>
                    <xsd:enumeration value="Project"/>
                  </xsd:restriction>
                </xsd:simpleType>
              </xsd:element>
            </xsd:sequence>
          </xsd:extension>
        </xsd:complexContent>
      </xsd:complexType>
    </xsd:element>
    <xsd:element name="ResourceTopic" ma:index="24" nillable="true" ma:displayName="Resource Topic" ma:format="Dropdown" ma:internalName="ResourceTopic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Career Development/Awareness"/>
                    <xsd:enumeration value="Integrated Learning"/>
                    <xsd:enumeration value="Universal Foundational Skills"/>
                    <xsd:enumeration value="Career Specific"/>
                  </xsd:restriction>
                </xsd:simpleType>
              </xsd:element>
            </xsd:sequence>
          </xsd:extension>
        </xsd:complexContent>
      </xsd:complexType>
    </xsd:element>
    <xsd:element name="Audience" ma:index="25" nillable="true" ma:displayName="Audience" ma:format="Dropdown" ma:internalName="Audience">
      <xsd:simpleType>
        <xsd:restriction base="dms:Choice">
          <xsd:enumeration value="Middle School"/>
          <xsd:enumeration value="High School"/>
          <xsd:enumeration value="Both"/>
          <xsd:enumeration value="Adults (staff, board)"/>
        </xsd:restriction>
      </xsd:simpleType>
    </xsd:element>
    <xsd:element name="Region" ma:index="26" nillable="true" ma:displayName="Region" ma:format="Dropdown" ma:internalName="Region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Not Region Specific"/>
                    <xsd:enumeration value="Capital"/>
                    <xsd:enumeration value="Central"/>
                    <xsd:enumeration value="Finger Lakes"/>
                    <xsd:enumeration value="Hudson Valley"/>
                    <xsd:enumeration value="Long Island"/>
                    <xsd:enumeration value="Mohawk Valley"/>
                    <xsd:enumeration value="North Country"/>
                    <xsd:enumeration value="New York City"/>
                    <xsd:enumeration value="Southern Tier"/>
                    <xsd:enumeration value="Western Region"/>
                  </xsd:restriction>
                </xsd:simpleType>
              </xsd:element>
            </xsd:sequence>
          </xsd:extension>
        </xsd:complexContent>
      </xsd:complexType>
    </xsd:element>
    <xsd:element name="One_x002d_LineSummary" ma:index="28" nillable="true" ma:displayName="One-Line Summary" ma:format="Dropdown" ma:internalName="One_x002d_LineSummary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08dbb9-caae-4c0d-9133-6a25b88eb72e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1b2bf1b-a2b3-4d98-9eb0-3afb8aedabce}" ma:internalName="TaxCatchAll" ma:showField="CatchAllData" ma:web="3108dbb9-caae-4c0d-9133-6a25b88eb72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27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108b31e-acdd-45f1-997a-68a0556f30f4">
      <Terms xmlns="http://schemas.microsoft.com/office/infopath/2007/PartnerControls"/>
    </lcf76f155ced4ddcb4097134ff3c332f>
    <Region xmlns="b108b31e-acdd-45f1-997a-68a0556f30f4" xsi:nil="true"/>
    <One_x002d_LineSummary xmlns="b108b31e-acdd-45f1-997a-68a0556f30f4" xsi:nil="true"/>
    <ResourceTopic xmlns="b108b31e-acdd-45f1-997a-68a0556f30f4" xsi:nil="true"/>
    <ResourceType xmlns="b108b31e-acdd-45f1-997a-68a0556f30f4" xsi:nil="true"/>
    <Audience xmlns="b108b31e-acdd-45f1-997a-68a0556f30f4" xsi:nil="true"/>
    <TaxCatchAll xmlns="3108dbb9-caae-4c0d-9133-6a25b88eb72e" xsi:nil="true"/>
  </documentManagement>
</p:properties>
</file>

<file path=customXml/itemProps1.xml><?xml version="1.0" encoding="utf-8"?>
<ds:datastoreItem xmlns:ds="http://schemas.openxmlformats.org/officeDocument/2006/customXml" ds:itemID="{62957946-49CB-4EF8-8BCA-196BC2E31B78}"/>
</file>

<file path=customXml/itemProps2.xml><?xml version="1.0" encoding="utf-8"?>
<ds:datastoreItem xmlns:ds="http://schemas.openxmlformats.org/officeDocument/2006/customXml" ds:itemID="{E6C9FD35-36D2-428B-A63A-C25594FB604A}"/>
</file>

<file path=customXml/itemProps3.xml><?xml version="1.0" encoding="utf-8"?>
<ds:datastoreItem xmlns:ds="http://schemas.openxmlformats.org/officeDocument/2006/customXml" ds:itemID="{BDB5EF50-66EA-4CDC-936B-0E62B234D51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Budget Basics</dc:title>
  <cp:revision>1</cp:revision>
  <dcterms:created xsi:type="dcterms:W3CDTF">2006-08-16T00:00:00Z</dcterms:created>
  <dcterms:modified xsi:type="dcterms:W3CDTF">2011-08-01T06:04:30Z</dcterms:modified>
  <dc:identifier>DAGMPv7K2T0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0x0101005C5A40462222DF4B844ED570B26466BE</vt:lpwstr>
  </property>
</Properties>
</file>