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72" r:id="rId5"/>
    <p:sldId id="273" r:id="rId6"/>
    <p:sldId id="274" r:id="rId7"/>
    <p:sldId id="275" r:id="rId8"/>
    <p:sldId id="283" r:id="rId9"/>
    <p:sldId id="290" r:id="rId10"/>
    <p:sldId id="291" r:id="rId11"/>
    <p:sldId id="28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2196"/>
    <a:srgbClr val="0D642A"/>
    <a:srgbClr val="006161"/>
    <a:srgbClr val="0330AD"/>
    <a:srgbClr val="F7F1FF"/>
    <a:srgbClr val="EDF4FF"/>
    <a:srgbClr val="A6C8FF"/>
    <a:srgbClr val="DAFCE4"/>
    <a:srgbClr val="001D6C"/>
    <a:srgbClr val="4F20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9A55D0-56EA-05D3-70D0-ABAE2A71B215}" v="13" dt="2024-08-13T13:38:51.3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95"/>
    <p:restoredTop sz="91429"/>
  </p:normalViewPr>
  <p:slideViewPr>
    <p:cSldViewPr snapToObjects="1">
      <p:cViewPr varScale="1">
        <p:scale>
          <a:sx n="114" d="100"/>
          <a:sy n="114" d="100"/>
        </p:scale>
        <p:origin x="288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Aloon, Mary Rose (LABOR)" userId="eb60e60c-f28c-4feb-86f7-7f1beaf910de" providerId="ADAL" clId="{3BF8AED7-6B99-45A4-8452-42BFFB626814}"/>
    <pc:docChg chg="delSld">
      <pc:chgData name="McAloon, Mary Rose (LABOR)" userId="eb60e60c-f28c-4feb-86f7-7f1beaf910de" providerId="ADAL" clId="{3BF8AED7-6B99-45A4-8452-42BFFB626814}" dt="2024-07-18T13:24:14.777" v="0" actId="2696"/>
      <pc:docMkLst>
        <pc:docMk/>
      </pc:docMkLst>
      <pc:sldChg chg="del">
        <pc:chgData name="McAloon, Mary Rose (LABOR)" userId="eb60e60c-f28c-4feb-86f7-7f1beaf910de" providerId="ADAL" clId="{3BF8AED7-6B99-45A4-8452-42BFFB626814}" dt="2024-07-18T13:24:14.777" v="0" actId="2696"/>
        <pc:sldMkLst>
          <pc:docMk/>
          <pc:sldMk cId="12197256" sldId="276"/>
        </pc:sldMkLst>
      </pc:sldChg>
    </pc:docChg>
  </pc:docChgLst>
  <pc:docChgLst>
    <pc:chgData name="DeRouville, Erin R (LABOR)" userId="S::erin.derouville@labor.ny.gov::19f0492a-9cf7-423f-a782-8e20733e0667" providerId="AD" clId="Web-{5A9A55D0-56EA-05D3-70D0-ABAE2A71B215}"/>
    <pc:docChg chg="modSld">
      <pc:chgData name="DeRouville, Erin R (LABOR)" userId="S::erin.derouville@labor.ny.gov::19f0492a-9cf7-423f-a782-8e20733e0667" providerId="AD" clId="Web-{5A9A55D0-56EA-05D3-70D0-ABAE2A71B215}" dt="2024-08-13T13:38:51.127" v="5" actId="20577"/>
      <pc:docMkLst>
        <pc:docMk/>
      </pc:docMkLst>
      <pc:sldChg chg="modSp">
        <pc:chgData name="DeRouville, Erin R (LABOR)" userId="S::erin.derouville@labor.ny.gov::19f0492a-9cf7-423f-a782-8e20733e0667" providerId="AD" clId="Web-{5A9A55D0-56EA-05D3-70D0-ABAE2A71B215}" dt="2024-08-13T13:38:51.127" v="5" actId="20577"/>
        <pc:sldMkLst>
          <pc:docMk/>
          <pc:sldMk cId="1071187922" sldId="272"/>
        </pc:sldMkLst>
        <pc:spChg chg="mod">
          <ac:chgData name="DeRouville, Erin R (LABOR)" userId="S::erin.derouville@labor.ny.gov::19f0492a-9cf7-423f-a782-8e20733e0667" providerId="AD" clId="Web-{5A9A55D0-56EA-05D3-70D0-ABAE2A71B215}" dt="2024-08-13T13:38:51.127" v="5" actId="20577"/>
          <ac:spMkLst>
            <pc:docMk/>
            <pc:sldMk cId="1071187922" sldId="272"/>
            <ac:spMk id="5" creationId="{EA89FF77-7264-FE47-B094-72E4E5CCB9B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F15E03-14C9-5843-BC76-0D7514FDD9FA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F7241-DEE8-9745-9D97-10D9C084D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014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eaLnBrk="1" latinLnBrk="0" hangingPunct="1"/>
            <a:r>
              <a:rPr lang="en-CA" sz="1200" b="1" kern="1200" dirty="0">
                <a:solidFill>
                  <a:srgbClr val="222222"/>
                </a:solidFill>
                <a:effectLst/>
                <a:latin typeface="Lato"/>
                <a:ea typeface="+mn-ea"/>
                <a:cs typeface="+mn-cs"/>
              </a:rPr>
              <a:t>Title slide</a:t>
            </a:r>
            <a:endParaRPr lang="en-CA" dirty="0">
              <a:effectLst/>
            </a:endParaRPr>
          </a:p>
          <a:p>
            <a:pPr rtl="0" eaLnBrk="1" latinLnBrk="0" hangingPunct="1"/>
            <a:r>
              <a:rPr lang="en-CA" sz="1200" kern="1200" dirty="0">
                <a:solidFill>
                  <a:srgbClr val="222222"/>
                </a:solidFill>
                <a:effectLst/>
                <a:latin typeface="Lato"/>
                <a:ea typeface="+mn-ea"/>
                <a:cs typeface="+mn-cs"/>
              </a:rPr>
              <a:t>Workplace skills lesson</a:t>
            </a:r>
            <a:endParaRPr lang="en-CA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F7241-DEE8-9745-9D97-10D9C084DFC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129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eaLnBrk="1" latinLnBrk="0" hangingPunct="1"/>
            <a:br>
              <a:rPr lang="en-CA" sz="1200" kern="120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+mn-ea"/>
                <a:cs typeface="+mn-cs"/>
              </a:rPr>
            </a:br>
            <a:endParaRPr lang="en-CA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F7241-DEE8-9745-9D97-10D9C084DF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23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eaLnBrk="1" latinLnBrk="0" hangingPunct="1"/>
            <a:br>
              <a:rPr lang="en-CA" sz="1100" kern="1200" dirty="0">
                <a:solidFill>
                  <a:srgbClr val="222222"/>
                </a:solidFill>
                <a:effectLst/>
                <a:latin typeface="Lato"/>
                <a:ea typeface="+mn-ea"/>
                <a:cs typeface="+mn-cs"/>
              </a:rPr>
            </a:br>
            <a:br>
              <a:rPr lang="en-CA" sz="1100" kern="1200" dirty="0">
                <a:solidFill>
                  <a:srgbClr val="222222"/>
                </a:solidFill>
                <a:effectLst/>
                <a:latin typeface="Lato"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F7241-DEE8-9745-9D97-10D9C084DF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826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F7241-DEE8-9745-9D97-10D9C084DFCE}" type="slidenum">
              <a:rPr lang="en-US" smtClean="0"/>
              <a:t>4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575B16FA-0AB5-1E41-B667-DA30BD6FC0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215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>
                <a:solidFill>
                  <a:srgbClr val="222222"/>
                </a:solidFill>
                <a:effectLst/>
                <a:latin typeface="Lato"/>
              </a:rPr>
              <a:t>Building a Great Resume</a:t>
            </a:r>
            <a:endParaRPr lang="en-CA" dirty="0"/>
          </a:p>
          <a:p>
            <a:br>
              <a:rPr lang="en-CA" dirty="0"/>
            </a:br>
            <a:endParaRPr lang="en-CA" dirty="0"/>
          </a:p>
          <a:p>
            <a:r>
              <a:rPr lang="en-CA" dirty="0">
                <a:solidFill>
                  <a:srgbClr val="222222"/>
                </a:solidFill>
                <a:effectLst/>
                <a:latin typeface="Lato"/>
              </a:rPr>
              <a:t>A strong resume is easy on the eyes.</a:t>
            </a:r>
            <a:endParaRPr lang="en-CA" dirty="0"/>
          </a:p>
          <a:p>
            <a:r>
              <a:rPr lang="en-CA" dirty="0">
                <a:solidFill>
                  <a:srgbClr val="222222"/>
                </a:solidFill>
                <a:effectLst/>
                <a:latin typeface="Lato"/>
              </a:rPr>
              <a:t>You’ve nailed your content, and organized it like a pro. Now make sure your reader can scan it with ease. </a:t>
            </a:r>
            <a:endParaRPr lang="en-CA" dirty="0"/>
          </a:p>
          <a:p>
            <a:br>
              <a:rPr lang="en-CA" dirty="0"/>
            </a:br>
            <a:endParaRPr lang="en-CA" dirty="0"/>
          </a:p>
          <a:p>
            <a:r>
              <a:rPr lang="en-CA" dirty="0">
                <a:solidFill>
                  <a:srgbClr val="222222"/>
                </a:solidFill>
                <a:effectLst/>
                <a:latin typeface="Lato"/>
              </a:rPr>
              <a:t>Keep it to one page</a:t>
            </a:r>
            <a:endParaRPr lang="en-CA" dirty="0"/>
          </a:p>
          <a:p>
            <a:r>
              <a:rPr lang="en-CA" dirty="0">
                <a:solidFill>
                  <a:srgbClr val="222222"/>
                </a:solidFill>
                <a:effectLst/>
                <a:latin typeface="Lato"/>
              </a:rPr>
              <a:t>Balance your text with white space </a:t>
            </a:r>
            <a:endParaRPr lang="en-CA" dirty="0"/>
          </a:p>
          <a:p>
            <a:r>
              <a:rPr lang="en-CA" dirty="0">
                <a:solidFill>
                  <a:srgbClr val="222222"/>
                </a:solidFill>
                <a:effectLst/>
                <a:latin typeface="Lato"/>
              </a:rPr>
              <a:t>Use a professional, readable font</a:t>
            </a:r>
            <a:endParaRPr lang="en-CA" dirty="0"/>
          </a:p>
          <a:p>
            <a:r>
              <a:rPr lang="en-CA" dirty="0">
                <a:solidFill>
                  <a:srgbClr val="222222"/>
                </a:solidFill>
                <a:effectLst/>
                <a:latin typeface="Lato"/>
              </a:rPr>
              <a:t>Check out examples and templates online for design inspiration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F7241-DEE8-9745-9D97-10D9C084DFC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2536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F7241-DEE8-9745-9D97-10D9C084DFCE}" type="slidenum">
              <a:rPr lang="en-US" smtClean="0"/>
              <a:t>6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575B16FA-0AB5-1E41-B667-DA30BD6FC0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6754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F7241-DEE8-9745-9D97-10D9C084DFCE}" type="slidenum">
              <a:rPr lang="en-US" smtClean="0"/>
              <a:t>7</a:t>
            </a:fld>
            <a:endParaRPr lang="en-US"/>
          </a:p>
        </p:txBody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575B16FA-0AB5-1E41-B667-DA30BD6FC0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228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>
                <a:solidFill>
                  <a:srgbClr val="222222"/>
                </a:solidFill>
                <a:effectLst/>
                <a:latin typeface="Lato"/>
              </a:rPr>
              <a:t>Accomplishment Statement Examples</a:t>
            </a:r>
            <a:endParaRPr lang="en-CA" dirty="0"/>
          </a:p>
          <a:p>
            <a:br>
              <a:rPr lang="en-CA" dirty="0"/>
            </a:br>
            <a:endParaRPr lang="en-CA" dirty="0"/>
          </a:p>
          <a:p>
            <a:r>
              <a:rPr lang="en-CA" dirty="0">
                <a:solidFill>
                  <a:srgbClr val="222222"/>
                </a:solidFill>
                <a:effectLst/>
                <a:latin typeface="Lato"/>
              </a:rPr>
              <a:t>Peer Math Tutor</a:t>
            </a:r>
            <a:endParaRPr lang="en-CA" dirty="0"/>
          </a:p>
          <a:p>
            <a:r>
              <a:rPr lang="en-CA" dirty="0">
                <a:solidFill>
                  <a:srgbClr val="222222"/>
                </a:solidFill>
                <a:effectLst/>
                <a:latin typeface="Lato"/>
              </a:rPr>
              <a:t>“Helped fellow high school students understand and apply key math concepts, and prepare for their exams. Succeeded in helping my tutees raise their math grades by an average of 20%.”</a:t>
            </a:r>
            <a:endParaRPr lang="en-CA" dirty="0"/>
          </a:p>
          <a:p>
            <a:r>
              <a:rPr lang="en-CA" dirty="0">
                <a:solidFill>
                  <a:srgbClr val="222222"/>
                </a:solidFill>
                <a:effectLst/>
                <a:latin typeface="Lato"/>
              </a:rPr>
              <a:t> </a:t>
            </a:r>
            <a:endParaRPr lang="en-CA" dirty="0"/>
          </a:p>
          <a:p>
            <a:r>
              <a:rPr lang="en-CA" dirty="0">
                <a:solidFill>
                  <a:srgbClr val="222222"/>
                </a:solidFill>
                <a:effectLst/>
                <a:latin typeface="Lato"/>
              </a:rPr>
              <a:t>Assistant Childcare Supervisor</a:t>
            </a:r>
            <a:endParaRPr lang="en-CA" dirty="0"/>
          </a:p>
          <a:p>
            <a:r>
              <a:rPr lang="en-CA" dirty="0">
                <a:solidFill>
                  <a:srgbClr val="222222"/>
                </a:solidFill>
                <a:effectLst/>
                <a:latin typeface="Lato"/>
              </a:rPr>
              <a:t>“Established a safe, enjoyable, and enriching environment for children aged 5-12 by designing, preparing, and leading a variety of indoor and outdoor activities, while following appropriate safety protocols.”</a:t>
            </a:r>
            <a:endParaRPr lang="en-CA" dirty="0"/>
          </a:p>
          <a:p>
            <a:r>
              <a:rPr lang="en-CA" dirty="0">
                <a:solidFill>
                  <a:srgbClr val="222222"/>
                </a:solidFill>
                <a:effectLst/>
                <a:latin typeface="Lato"/>
              </a:rPr>
              <a:t> </a:t>
            </a:r>
            <a:endParaRPr lang="en-CA" dirty="0"/>
          </a:p>
          <a:p>
            <a:r>
              <a:rPr lang="en-CA" dirty="0">
                <a:solidFill>
                  <a:srgbClr val="222222"/>
                </a:solidFill>
                <a:effectLst/>
                <a:latin typeface="Lato"/>
              </a:rPr>
              <a:t>Blood Center Volunteer</a:t>
            </a:r>
            <a:endParaRPr lang="en-CA" dirty="0"/>
          </a:p>
          <a:p>
            <a:r>
              <a:rPr lang="en-CA" dirty="0">
                <a:solidFill>
                  <a:srgbClr val="222222"/>
                </a:solidFill>
                <a:effectLst/>
                <a:latin typeface="Lato"/>
              </a:rPr>
              <a:t>“Designed a PowerPoint presentation and a poster summarizing how and why to participate in the local blood drive, to raise awareness about the importance of blood donation in our community.”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F7241-DEE8-9745-9D97-10D9C084DFC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647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48C05-FFE8-BB44-AA91-0E3FAC662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2DAF18-CDEF-B440-93BC-6F58518C63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4DD869-1293-6B41-BCCD-84C449000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09939-8B5B-924D-BBD7-736915078E23}" type="datetimeFigureOut">
              <a:rPr lang="en-US" smtClean="0"/>
              <a:t>8/13/2024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EB100D-322D-A84C-BF52-9C39E996D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9AA65-EF7F-F94F-9BEA-84FEB0EEE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1BE71-7CB2-2F49-AB3D-DCD655F854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595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B3877-946F-2343-9C2D-FAB35CD1E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226698-ED20-4A44-9EC7-54B157ADE5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C9E1F4-E476-8E44-99ED-2458EA4C5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09939-8B5B-924D-BBD7-736915078E23}" type="datetimeFigureOut">
              <a:rPr lang="en-US" smtClean="0"/>
              <a:t>8/13/2024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F4BA42-AAE3-B64E-9768-33B3C6209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04766D-353B-814E-88FE-465552085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1BE71-7CB2-2F49-AB3D-DCD655F854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268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BB0BBCF-703B-CF41-B648-D3C1982DFA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AAC9E3-2649-644E-8468-539C09871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1CB464-AC25-0749-A595-754423DEC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09939-8B5B-924D-BBD7-736915078E23}" type="datetimeFigureOut">
              <a:rPr lang="en-US" smtClean="0"/>
              <a:t>8/13/2024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84E80-B96F-9B42-8824-AEC2744D3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476D4-5AA3-1A4B-9421-A5E29F072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1BE71-7CB2-2F49-AB3D-DCD655F854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945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D1629-21E7-B04B-9105-DD119A072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E6F889-2DA2-DB4E-B9BA-E4B68BB3E4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4CB9D-3C75-0540-8DEF-15E40AE49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09939-8B5B-924D-BBD7-736915078E23}" type="datetimeFigureOut">
              <a:rPr lang="en-US" smtClean="0"/>
              <a:t>8/13/2024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68DF4-0BB1-C34C-BA03-50AB77FC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B8687-4954-C649-9F4B-247FEBA0B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1BE71-7CB2-2F49-AB3D-DCD655F854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2896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541AC-2A92-1C44-94F4-7125EC300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B39237-CDDE-A841-BC50-AC3E39907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1263E4-BDF7-F749-AEAB-ECF5FCB2E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09939-8B5B-924D-BBD7-736915078E23}" type="datetimeFigureOut">
              <a:rPr lang="en-US" smtClean="0"/>
              <a:t>8/13/2024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91CEFB-2C6B-3B4E-832C-1228C4958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EF13E7-F3F4-AF4C-914A-CED45DB8D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1BE71-7CB2-2F49-AB3D-DCD655F854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645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34B169-0E49-AE42-BC17-B1C4D8E15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63A3D-702E-0446-A462-D118CB1AEE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B750E0-58CD-734B-A7A6-55A821F3AC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F8929F-161D-B144-A0C6-D7A7C8891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09939-8B5B-924D-BBD7-736915078E23}" type="datetimeFigureOut">
              <a:rPr lang="en-US" smtClean="0"/>
              <a:t>8/13/2024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7FB862-0A8A-834F-9A45-097ABF2FB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A017BF-1E15-2449-BD9C-670AC5D74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1BE71-7CB2-2F49-AB3D-DCD655F854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509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7B28AB-9ACD-7D42-9E73-7E036CF2C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C274C1-0A18-F443-AEC2-5B0BA596BB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7583E1-C368-2146-940C-0C1263E94C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789378-EC9C-5647-88F6-FE8F738135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B19663-985B-BE4F-A3E7-8D0CAA526D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48AAAC-33D7-5541-9306-AA443B173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09939-8B5B-924D-BBD7-736915078E23}" type="datetimeFigureOut">
              <a:rPr lang="en-US" smtClean="0"/>
              <a:t>8/13/2024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6F5E0C-7E0B-7541-A592-537620BDA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ACB960-A100-544D-84FB-1161FB3DE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1BE71-7CB2-2F49-AB3D-DCD655F854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889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45751-7473-004C-A678-FCA52E643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4A369E-124E-344B-9531-27FB42576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09939-8B5B-924D-BBD7-736915078E23}" type="datetimeFigureOut">
              <a:rPr lang="en-US" smtClean="0"/>
              <a:t>8/13/2024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CD5F43-F43D-C74C-87D8-92F5AF4EF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D24DD3-22F7-6F46-A3A0-D62D2CAA4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1BE71-7CB2-2F49-AB3D-DCD655F854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366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C49B9A-DCAD-D344-AA73-7F9915B5A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09939-8B5B-924D-BBD7-736915078E23}" type="datetimeFigureOut">
              <a:rPr lang="en-US" smtClean="0"/>
              <a:t>8/13/2024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9291C1-6941-7443-90A8-22B60F8BF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C46E09-2CCF-774B-8E21-8E368735E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1BE71-7CB2-2F49-AB3D-DCD655F854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713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B412D-6D19-384A-AEC1-B33CFC32B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59706-5173-FB43-A593-4D601361A7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B6A05C-920E-0A43-BA27-DE01177B30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850D40-876F-E041-ADB7-B97A2FF7F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09939-8B5B-924D-BBD7-736915078E23}" type="datetimeFigureOut">
              <a:rPr lang="en-US" smtClean="0"/>
              <a:t>8/13/2024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90DD6F-BA38-6A45-BC0A-7496BB9E5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77454C-E570-5941-B61E-A4B2C12D0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1BE71-7CB2-2F49-AB3D-DCD655F854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40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55B1A-B9BD-7D42-8E03-10249D6DC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97056C-7F1C-6446-BC24-0E2FC9E9B1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1CC06A-E4F2-9540-86F6-8508525EA8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C00AB8-578A-4244-B50E-67174D389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09939-8B5B-924D-BBD7-736915078E23}" type="datetimeFigureOut">
              <a:rPr lang="en-US" smtClean="0"/>
              <a:t>8/13/2024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CE8DBC-DB51-EA4D-9A96-FEEC7B333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665844-40AE-534D-8501-D43FE9765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1BE71-7CB2-2F49-AB3D-DCD655F854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810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0BFE1B-EF19-444D-84C4-F60FDB0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8E3E33-0FE5-F644-8E6E-E6A10CDB8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F87A1F-6FC2-E04A-84DA-40BACAB4BD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09939-8B5B-924D-BBD7-736915078E23}" type="datetimeFigureOut">
              <a:rPr lang="en-US" smtClean="0"/>
              <a:t>8/13/2024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6B6766-9A3A-B844-B2C1-D5014C6F55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D1BE71-7CB2-2F49-AB3D-DCD655F8544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BB8CC7C-4DB1-5A44-8D7B-EEE50EE8DA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9" name="Group 8" hidden="1">
            <a:extLst>
              <a:ext uri="{FF2B5EF4-FFF2-40B4-BE49-F238E27FC236}">
                <a16:creationId xmlns:a16="http://schemas.microsoft.com/office/drawing/2014/main" id="{D1693673-FCE1-FE42-BBC6-F5BE3C12981B}"/>
              </a:ext>
            </a:extLst>
          </p:cNvPr>
          <p:cNvGrpSpPr/>
          <p:nvPr/>
        </p:nvGrpSpPr>
        <p:grpSpPr>
          <a:xfrm>
            <a:off x="3047" y="0"/>
            <a:ext cx="12188953" cy="6858000"/>
            <a:chOff x="0" y="0"/>
            <a:chExt cx="9144000" cy="514350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9C92107-DC76-C747-97E9-0717BE744763}"/>
                </a:ext>
              </a:extLst>
            </p:cNvPr>
            <p:cNvGrpSpPr/>
            <p:nvPr/>
          </p:nvGrpSpPr>
          <p:grpSpPr>
            <a:xfrm>
              <a:off x="2057480" y="0"/>
              <a:ext cx="5029240" cy="5143500"/>
              <a:chOff x="2057480" y="0"/>
              <a:chExt cx="5029240" cy="5143500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47314A44-EE7C-724F-85E0-E0E704CC4E32}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-514270" y="2571750"/>
                <a:ext cx="5143500" cy="0"/>
              </a:xfrm>
              <a:prstGeom prst="line">
                <a:avLst/>
              </a:prstGeom>
              <a:ln w="3175">
                <a:solidFill>
                  <a:schemeClr val="accent2">
                    <a:alpha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80CE9C73-DFA9-4445-A55D-2F58A2C3BC80}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-285668" y="2571750"/>
                <a:ext cx="5143500" cy="0"/>
              </a:xfrm>
              <a:prstGeom prst="line">
                <a:avLst/>
              </a:prstGeom>
              <a:ln w="3175">
                <a:solidFill>
                  <a:schemeClr val="accent2">
                    <a:alpha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570061A0-D370-3E45-BE62-5D5CEDFD06BC}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-57066" y="2571750"/>
                <a:ext cx="5143500" cy="0"/>
              </a:xfrm>
              <a:prstGeom prst="line">
                <a:avLst/>
              </a:prstGeom>
              <a:ln w="3175">
                <a:solidFill>
                  <a:schemeClr val="accent2">
                    <a:alpha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F4D96A01-F88E-DE46-BD5A-E98BC95B7FB9}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1771748" y="2571750"/>
                <a:ext cx="5143500" cy="0"/>
              </a:xfrm>
              <a:prstGeom prst="line">
                <a:avLst/>
              </a:prstGeom>
              <a:ln w="3175">
                <a:solidFill>
                  <a:schemeClr val="accent2">
                    <a:alpha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4F5C33-6883-4644-80E3-D27EE2870DA1}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2000350" y="2571750"/>
                <a:ext cx="5143500" cy="0"/>
              </a:xfrm>
              <a:prstGeom prst="line">
                <a:avLst/>
              </a:prstGeom>
              <a:ln w="3175">
                <a:solidFill>
                  <a:schemeClr val="accent2">
                    <a:alpha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C115E2FF-B0DD-7C4B-AE13-04DC32F33E90}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2228952" y="2571750"/>
                <a:ext cx="5143500" cy="0"/>
              </a:xfrm>
              <a:prstGeom prst="line">
                <a:avLst/>
              </a:prstGeom>
              <a:ln w="3175">
                <a:solidFill>
                  <a:schemeClr val="accent2">
                    <a:alpha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F374B25D-607D-3C45-B042-94501EE7310E}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4057766" y="2571750"/>
                <a:ext cx="5143500" cy="0"/>
              </a:xfrm>
              <a:prstGeom prst="line">
                <a:avLst/>
              </a:prstGeom>
              <a:ln w="3175">
                <a:solidFill>
                  <a:schemeClr val="accent2">
                    <a:alpha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198849BE-4808-BA4B-B93C-F9469DD0A35F}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4286368" y="2571750"/>
                <a:ext cx="5143500" cy="0"/>
              </a:xfrm>
              <a:prstGeom prst="line">
                <a:avLst/>
              </a:prstGeom>
              <a:ln w="3175">
                <a:solidFill>
                  <a:schemeClr val="accent2">
                    <a:alpha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60B85104-2D3C-1C46-9887-47BB3B7B7A51}"/>
                  </a:ext>
                </a:extLst>
              </p:cNvPr>
              <p:cNvCxnSpPr/>
              <p:nvPr userDrawn="1"/>
            </p:nvCxnSpPr>
            <p:spPr bwMode="auto">
              <a:xfrm rot="5400000" flipH="1">
                <a:off x="4514970" y="2571750"/>
                <a:ext cx="5143500" cy="0"/>
              </a:xfrm>
              <a:prstGeom prst="line">
                <a:avLst/>
              </a:prstGeom>
              <a:ln w="3175">
                <a:solidFill>
                  <a:schemeClr val="accent2">
                    <a:alpha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46253CA-F62A-344B-98D4-C3B9B08D068E}"/>
                </a:ext>
              </a:extLst>
            </p:cNvPr>
            <p:cNvGrpSpPr/>
            <p:nvPr/>
          </p:nvGrpSpPr>
          <p:grpSpPr>
            <a:xfrm>
              <a:off x="0" y="653796"/>
              <a:ext cx="9144000" cy="3840480"/>
              <a:chOff x="0" y="653796"/>
              <a:chExt cx="9144000" cy="3840480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6D8D8A3A-017F-4D4E-B46C-6CE8745F893C}"/>
                  </a:ext>
                </a:extLst>
              </p:cNvPr>
              <p:cNvCxnSpPr/>
              <p:nvPr userDrawn="1"/>
            </p:nvCxnSpPr>
            <p:spPr bwMode="auto">
              <a:xfrm flipH="1">
                <a:off x="0" y="653796"/>
                <a:ext cx="9144000" cy="0"/>
              </a:xfrm>
              <a:prstGeom prst="line">
                <a:avLst/>
              </a:prstGeom>
              <a:ln w="3175">
                <a:solidFill>
                  <a:schemeClr val="accent2">
                    <a:alpha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72750326-AF09-B249-BBD7-B326CDEB3652}"/>
                  </a:ext>
                </a:extLst>
              </p:cNvPr>
              <p:cNvCxnSpPr/>
              <p:nvPr userDrawn="1"/>
            </p:nvCxnSpPr>
            <p:spPr bwMode="auto">
              <a:xfrm flipH="1">
                <a:off x="0" y="1289304"/>
                <a:ext cx="9144000" cy="0"/>
              </a:xfrm>
              <a:prstGeom prst="line">
                <a:avLst/>
              </a:prstGeom>
              <a:ln w="3175">
                <a:solidFill>
                  <a:srgbClr val="D7306D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330466C9-EDD6-E841-B22E-2DB8BC7DA13C}"/>
                  </a:ext>
                </a:extLst>
              </p:cNvPr>
              <p:cNvCxnSpPr/>
              <p:nvPr userDrawn="1"/>
            </p:nvCxnSpPr>
            <p:spPr bwMode="auto">
              <a:xfrm flipH="1">
                <a:off x="0" y="1929384"/>
                <a:ext cx="9144000" cy="0"/>
              </a:xfrm>
              <a:prstGeom prst="line">
                <a:avLst/>
              </a:prstGeom>
              <a:ln w="3175">
                <a:solidFill>
                  <a:schemeClr val="accent2">
                    <a:alpha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F2C44A8E-61F1-2F45-A30D-DB67C7F4F983}"/>
                  </a:ext>
                </a:extLst>
              </p:cNvPr>
              <p:cNvCxnSpPr/>
              <p:nvPr userDrawn="1"/>
            </p:nvCxnSpPr>
            <p:spPr bwMode="auto">
              <a:xfrm flipH="1">
                <a:off x="0" y="2570990"/>
                <a:ext cx="9144000" cy="0"/>
              </a:xfrm>
              <a:prstGeom prst="line">
                <a:avLst/>
              </a:prstGeom>
              <a:ln w="3175">
                <a:solidFill>
                  <a:schemeClr val="accent2">
                    <a:alpha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23E6A6A9-52E6-9C4F-94DB-501F2C764EB9}"/>
                  </a:ext>
                </a:extLst>
              </p:cNvPr>
              <p:cNvCxnSpPr/>
              <p:nvPr userDrawn="1"/>
            </p:nvCxnSpPr>
            <p:spPr bwMode="auto">
              <a:xfrm flipH="1">
                <a:off x="0" y="3209544"/>
                <a:ext cx="9144000" cy="0"/>
              </a:xfrm>
              <a:prstGeom prst="line">
                <a:avLst/>
              </a:prstGeom>
              <a:ln w="3175">
                <a:solidFill>
                  <a:schemeClr val="accent2">
                    <a:alpha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FEBC5EDC-3765-2A44-98E4-B829B61621E8}"/>
                  </a:ext>
                </a:extLst>
              </p:cNvPr>
              <p:cNvCxnSpPr/>
              <p:nvPr userDrawn="1"/>
            </p:nvCxnSpPr>
            <p:spPr bwMode="auto">
              <a:xfrm flipH="1">
                <a:off x="0" y="3849624"/>
                <a:ext cx="9144000" cy="0"/>
              </a:xfrm>
              <a:prstGeom prst="line">
                <a:avLst/>
              </a:prstGeom>
              <a:ln w="3175">
                <a:solidFill>
                  <a:schemeClr val="accent2">
                    <a:alpha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9B2C874F-B396-5A40-87A2-B98178290626}"/>
                  </a:ext>
                </a:extLst>
              </p:cNvPr>
              <p:cNvCxnSpPr/>
              <p:nvPr userDrawn="1"/>
            </p:nvCxnSpPr>
            <p:spPr bwMode="auto">
              <a:xfrm flipH="1">
                <a:off x="0" y="4494276"/>
                <a:ext cx="9144000" cy="0"/>
              </a:xfrm>
              <a:prstGeom prst="line">
                <a:avLst/>
              </a:prstGeom>
              <a:ln w="3175">
                <a:solidFill>
                  <a:schemeClr val="accent2">
                    <a:alpha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80441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1xCmoXwBDUM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youtu.be/5Un11LVC9cI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hyperlink" Target="https://www.youtube.com/embed/Kj9d64QcQPQ?start=0&amp;end=35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021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B1BC7D6B-D663-D940-AF55-F973A05983C0}"/>
              </a:ext>
            </a:extLst>
          </p:cNvPr>
          <p:cNvSpPr/>
          <p:nvPr/>
        </p:nvSpPr>
        <p:spPr>
          <a:xfrm>
            <a:off x="0" y="5138928"/>
            <a:ext cx="12192000" cy="1719072"/>
          </a:xfrm>
          <a:prstGeom prst="rect">
            <a:avLst/>
          </a:prstGeom>
          <a:solidFill>
            <a:srgbClr val="F7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89FF77-7264-FE47-B094-72E4E5CCB9BE}"/>
              </a:ext>
            </a:extLst>
          </p:cNvPr>
          <p:cNvSpPr txBox="1"/>
          <p:nvPr/>
        </p:nvSpPr>
        <p:spPr>
          <a:xfrm>
            <a:off x="304815" y="107449"/>
            <a:ext cx="5488028" cy="46474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IBM Plex Sans"/>
              </a:rPr>
              <a:t>Career Readiness Lesson </a:t>
            </a:r>
          </a:p>
          <a:p>
            <a:endParaRPr lang="en-US" sz="2800" dirty="0">
              <a:solidFill>
                <a:schemeClr val="bg1"/>
              </a:solidFill>
              <a:latin typeface="IBM Plex Sans Light" panose="020B0403050203000203" pitchFamily="34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IBM Plex Sans Light"/>
              </a:rPr>
              <a:t>Career Exploration and Planning </a:t>
            </a:r>
          </a:p>
          <a:p>
            <a:endParaRPr lang="en-US" sz="6000" dirty="0">
              <a:solidFill>
                <a:schemeClr val="bg1"/>
              </a:solidFill>
              <a:latin typeface="IBM Plex Sans Light" panose="020B0403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187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AB23BB7-3B40-49C1-B8E2-359475BAE1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8" b="19469"/>
          <a:stretch/>
        </p:blipFill>
        <p:spPr>
          <a:xfrm>
            <a:off x="3353896" y="3427904"/>
            <a:ext cx="7713265" cy="311856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D2DA204-4FF2-334A-833F-BA692F8CC8E1}"/>
              </a:ext>
            </a:extLst>
          </p:cNvPr>
          <p:cNvSpPr txBox="1"/>
          <p:nvPr/>
        </p:nvSpPr>
        <p:spPr>
          <a:xfrm>
            <a:off x="186281" y="181521"/>
            <a:ext cx="2437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330AD"/>
                </a:solidFill>
                <a:latin typeface="IBM Plex Sans Light" panose="020B0403050203000203" pitchFamily="34" charset="0"/>
              </a:rPr>
              <a:t>Warm-up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9A54330-C3D3-3F41-B90D-8C359AD6B929}"/>
              </a:ext>
            </a:extLst>
          </p:cNvPr>
          <p:cNvSpPr txBox="1"/>
          <p:nvPr/>
        </p:nvSpPr>
        <p:spPr>
          <a:xfrm>
            <a:off x="3268903" y="228600"/>
            <a:ext cx="2531877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>
                <a:solidFill>
                  <a:srgbClr val="0330AD"/>
                </a:solidFill>
                <a:latin typeface="IBM Plex Sans Light" panose="020B0403050203000203" pitchFamily="34" charset="0"/>
              </a:rPr>
              <a:t>“Plans are worthless, but planning is essential.” </a:t>
            </a:r>
          </a:p>
          <a:p>
            <a:pPr>
              <a:spcBef>
                <a:spcPts val="600"/>
              </a:spcBef>
            </a:pPr>
            <a:r>
              <a:rPr lang="en-US" sz="1200" i="1" dirty="0">
                <a:solidFill>
                  <a:srgbClr val="0330AD"/>
                </a:solidFill>
                <a:latin typeface="IBM Plex Sans Light" panose="020B0403050203000203" pitchFamily="34" charset="0"/>
              </a:rPr>
              <a:t>— Dwight D. Eisenhower</a:t>
            </a:r>
          </a:p>
        </p:txBody>
      </p:sp>
      <p:pic>
        <p:nvPicPr>
          <p:cNvPr id="34" name="Picture 33" descr="Logo, company name&#10;&#10;Description automatically generated">
            <a:extLst>
              <a:ext uri="{FF2B5EF4-FFF2-40B4-BE49-F238E27FC236}">
                <a16:creationId xmlns:a16="http://schemas.microsoft.com/office/drawing/2014/main" id="{D1D3D43A-606B-6045-BD5F-FEEA62F96A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3600" y="5257800"/>
            <a:ext cx="1125065" cy="114603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48017D71-7E75-3646-A66C-2D56E466EC54}"/>
              </a:ext>
            </a:extLst>
          </p:cNvPr>
          <p:cNvSpPr txBox="1"/>
          <p:nvPr/>
        </p:nvSpPr>
        <p:spPr>
          <a:xfrm>
            <a:off x="6324600" y="228600"/>
            <a:ext cx="25318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>
                <a:solidFill>
                  <a:srgbClr val="0330AD"/>
                </a:solidFill>
                <a:latin typeface="IBM Plex Sans Light" panose="020B0403050203000203" pitchFamily="34" charset="0"/>
              </a:rPr>
              <a:t>“Just because you made a good plan, doesn’t mean that’s what’s </a:t>
            </a:r>
            <a:r>
              <a:rPr lang="en-US" dirty="0" err="1">
                <a:solidFill>
                  <a:srgbClr val="0330AD"/>
                </a:solidFill>
                <a:latin typeface="IBM Plex Sans Light" panose="020B0403050203000203" pitchFamily="34" charset="0"/>
              </a:rPr>
              <a:t>gonna</a:t>
            </a:r>
            <a:r>
              <a:rPr lang="en-US" dirty="0">
                <a:solidFill>
                  <a:srgbClr val="0330AD"/>
                </a:solidFill>
                <a:latin typeface="IBM Plex Sans Light" panose="020B0403050203000203" pitchFamily="34" charset="0"/>
              </a:rPr>
              <a:t> happen.”</a:t>
            </a:r>
          </a:p>
          <a:p>
            <a:pPr>
              <a:spcBef>
                <a:spcPts val="600"/>
              </a:spcBef>
            </a:pPr>
            <a:r>
              <a:rPr lang="en-US" sz="1200" i="1" dirty="0">
                <a:solidFill>
                  <a:srgbClr val="0330AD"/>
                </a:solidFill>
                <a:latin typeface="IBM Plex Sans Light" panose="020B0403050203000203" pitchFamily="34" charset="0"/>
              </a:rPr>
              <a:t>― Taylor Swift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A83E722-1F08-A442-9BCC-53A5BE7445E3}"/>
              </a:ext>
            </a:extLst>
          </p:cNvPr>
          <p:cNvSpPr txBox="1"/>
          <p:nvPr/>
        </p:nvSpPr>
        <p:spPr>
          <a:xfrm>
            <a:off x="9352808" y="228600"/>
            <a:ext cx="2531877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dirty="0">
                <a:solidFill>
                  <a:srgbClr val="0330AD"/>
                </a:solidFill>
                <a:latin typeface="IBM Plex Sans Light" panose="020B0403050203000203" pitchFamily="34" charset="0"/>
              </a:rPr>
              <a:t>“You don't have to see the whole staircase, just take the first step.”</a:t>
            </a:r>
          </a:p>
          <a:p>
            <a:pPr>
              <a:spcBef>
                <a:spcPts val="600"/>
              </a:spcBef>
            </a:pPr>
            <a:r>
              <a:rPr lang="en-US" sz="1200" i="1" dirty="0">
                <a:solidFill>
                  <a:srgbClr val="0330AD"/>
                </a:solidFill>
                <a:latin typeface="IBM Plex Sans Light" panose="020B0403050203000203" pitchFamily="34" charset="0"/>
              </a:rPr>
              <a:t>― Martin Luther King Jr.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16D7439-80CE-0F48-ACAA-CCE15C051227}"/>
              </a:ext>
            </a:extLst>
          </p:cNvPr>
          <p:cNvSpPr txBox="1"/>
          <p:nvPr/>
        </p:nvSpPr>
        <p:spPr>
          <a:xfrm>
            <a:off x="3272642" y="2036062"/>
            <a:ext cx="86115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dirty="0">
                <a:solidFill>
                  <a:srgbClr val="0330AD"/>
                </a:solidFill>
                <a:latin typeface="IBM Plex Sans Light" panose="020B0403050203000203" pitchFamily="34" charset="0"/>
              </a:rPr>
              <a:t>Do any of these quotations resonate with you? Which one(s) and why? </a:t>
            </a:r>
            <a:br>
              <a:rPr lang="en-US" dirty="0">
                <a:solidFill>
                  <a:srgbClr val="0330AD"/>
                </a:solidFill>
                <a:latin typeface="IBM Plex Sans Light" panose="020B0403050203000203" pitchFamily="34" charset="0"/>
              </a:rPr>
            </a:br>
            <a:r>
              <a:rPr lang="en-US" dirty="0">
                <a:solidFill>
                  <a:srgbClr val="0330AD"/>
                </a:solidFill>
                <a:latin typeface="IBM Plex Sans Light" panose="020B0403050203000203" pitchFamily="34" charset="0"/>
              </a:rPr>
              <a:t>What do you think they have to do with your future career?</a:t>
            </a:r>
          </a:p>
          <a:p>
            <a:pPr>
              <a:spcBef>
                <a:spcPts val="1200"/>
              </a:spcBef>
            </a:pPr>
            <a:r>
              <a:rPr lang="en-US" dirty="0">
                <a:solidFill>
                  <a:srgbClr val="0330AD"/>
                </a:solidFill>
                <a:latin typeface="IBM Plex Sans Light" panose="020B0403050203000203" pitchFamily="34" charset="0"/>
              </a:rPr>
              <a:t>Take five minutes to think and write. Then, post in the Padlet.</a:t>
            </a:r>
          </a:p>
        </p:txBody>
      </p:sp>
    </p:spTree>
    <p:extLst>
      <p:ext uri="{BB962C8B-B14F-4D97-AF65-F5344CB8AC3E}">
        <p14:creationId xmlns:p14="http://schemas.microsoft.com/office/powerpoint/2010/main" val="3902369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4793F88B-F76E-5644-B567-0D14595951A8}"/>
              </a:ext>
            </a:extLst>
          </p:cNvPr>
          <p:cNvSpPr/>
          <p:nvPr/>
        </p:nvSpPr>
        <p:spPr>
          <a:xfrm>
            <a:off x="0" y="0"/>
            <a:ext cx="6094342" cy="6858000"/>
          </a:xfrm>
          <a:prstGeom prst="rect">
            <a:avLst/>
          </a:prstGeom>
          <a:solidFill>
            <a:srgbClr val="106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2DA204-4FF2-334A-833F-BA692F8CC8E1}"/>
              </a:ext>
            </a:extLst>
          </p:cNvPr>
          <p:cNvSpPr txBox="1"/>
          <p:nvPr/>
        </p:nvSpPr>
        <p:spPr>
          <a:xfrm>
            <a:off x="186281" y="181521"/>
            <a:ext cx="24375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IBM Plex Sans Light" panose="020B0403050203000203" pitchFamily="34" charset="0"/>
              </a:rPr>
              <a:t>Debrief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9A54330-C3D3-3F41-B90D-8C359AD6B929}"/>
              </a:ext>
            </a:extLst>
          </p:cNvPr>
          <p:cNvSpPr txBox="1"/>
          <p:nvPr/>
        </p:nvSpPr>
        <p:spPr>
          <a:xfrm>
            <a:off x="6319554" y="226380"/>
            <a:ext cx="538009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dirty="0">
                <a:latin typeface="IBM Plex Sans Light" panose="020B0403050203000203" pitchFamily="34" charset="0"/>
              </a:rPr>
              <a:t>Do you have a career plan? What is it? Would discarding this plan hurt you—or help you?</a:t>
            </a:r>
          </a:p>
          <a:p>
            <a:pPr>
              <a:spcBef>
                <a:spcPts val="1200"/>
              </a:spcBef>
            </a:pPr>
            <a:r>
              <a:rPr lang="en-US" dirty="0">
                <a:latin typeface="IBM Plex Sans Light" panose="020B0403050203000203" pitchFamily="34" charset="0"/>
              </a:rPr>
              <a:t>Knowing where you want to go is important, but so is being ready to adapt to surprises. </a:t>
            </a:r>
          </a:p>
          <a:p>
            <a:pPr>
              <a:spcBef>
                <a:spcPts val="1200"/>
              </a:spcBef>
            </a:pPr>
            <a:r>
              <a:rPr lang="en-US" dirty="0">
                <a:latin typeface="IBM Plex Sans Light" panose="020B0403050203000203" pitchFamily="34" charset="0"/>
              </a:rPr>
              <a:t>Life can be turned upside down, and the world of work is changing all the time.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257366B-0A1C-A642-8239-2492406137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26" y="5138893"/>
            <a:ext cx="1404000" cy="14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72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4793F88B-F76E-5644-B567-0D14595951A8}"/>
              </a:ext>
            </a:extLst>
          </p:cNvPr>
          <p:cNvSpPr/>
          <p:nvPr/>
        </p:nvSpPr>
        <p:spPr>
          <a:xfrm>
            <a:off x="0" y="0"/>
            <a:ext cx="6094342" cy="6858000"/>
          </a:xfrm>
          <a:prstGeom prst="rect">
            <a:avLst/>
          </a:prstGeom>
          <a:solidFill>
            <a:srgbClr val="DAFB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096062-138C-F845-9FE7-204BAAD231A2}"/>
              </a:ext>
            </a:extLst>
          </p:cNvPr>
          <p:cNvSpPr txBox="1"/>
          <p:nvPr/>
        </p:nvSpPr>
        <p:spPr>
          <a:xfrm>
            <a:off x="186280" y="181521"/>
            <a:ext cx="51477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D642A"/>
                </a:solidFill>
                <a:latin typeface="IBM Plex Sans Light" panose="020B0403050203000203" pitchFamily="34" charset="0"/>
              </a:rPr>
              <a:t>Are you making career decisions based on instrumental reasons or fundamental reasons?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FCE370-BC5B-C64B-B0DD-D518E3DFA303}"/>
              </a:ext>
            </a:extLst>
          </p:cNvPr>
          <p:cNvSpPr txBox="1"/>
          <p:nvPr/>
        </p:nvSpPr>
        <p:spPr>
          <a:xfrm>
            <a:off x="6319554" y="226380"/>
            <a:ext cx="538009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dirty="0">
                <a:latin typeface="IBM Plex Sans Light" panose="020B0403050203000203" pitchFamily="34" charset="0"/>
              </a:rPr>
              <a:t>Instrumental</a:t>
            </a:r>
          </a:p>
          <a:p>
            <a:pPr marL="285750" indent="-285750" fontAlgn="base">
              <a:spcBef>
                <a:spcPts val="1200"/>
              </a:spcBef>
              <a:buFont typeface="System Font Regular"/>
              <a:buChar char="—"/>
            </a:pPr>
            <a:r>
              <a:rPr lang="en-US" dirty="0">
                <a:latin typeface="IBM Plex Sans Light" panose="020B0403050203000203" pitchFamily="34" charset="0"/>
              </a:rPr>
              <a:t>rigid, fixed, outcome-dependent</a:t>
            </a:r>
          </a:p>
          <a:p>
            <a:pPr marL="285750" indent="-285750" fontAlgn="base">
              <a:spcBef>
                <a:spcPts val="1200"/>
              </a:spcBef>
              <a:buFont typeface="System Font Regular"/>
              <a:buChar char="—"/>
            </a:pPr>
            <a:r>
              <a:rPr lang="en-US" dirty="0">
                <a:latin typeface="IBM Plex Sans Light" panose="020B0403050203000203" pitchFamily="34" charset="0"/>
              </a:rPr>
              <a:t>action is a means to an end</a:t>
            </a:r>
          </a:p>
          <a:p>
            <a:pPr marL="285750" indent="-285750" fontAlgn="base">
              <a:spcBef>
                <a:spcPts val="1200"/>
              </a:spcBef>
              <a:buFont typeface="System Font Regular"/>
              <a:buChar char="—"/>
            </a:pPr>
            <a:r>
              <a:rPr lang="en-US" dirty="0">
                <a:latin typeface="IBM Plex Sans Light" panose="020B0403050203000203" pitchFamily="34" charset="0"/>
              </a:rPr>
              <a:t>relies on external stability and security</a:t>
            </a:r>
          </a:p>
          <a:p>
            <a:pPr marL="285750" indent="-285750" fontAlgn="base">
              <a:spcBef>
                <a:spcPts val="1200"/>
              </a:spcBef>
              <a:buFont typeface="System Font Regular"/>
              <a:buChar char="—"/>
            </a:pPr>
            <a:r>
              <a:rPr lang="en-US" dirty="0">
                <a:latin typeface="IBM Plex Sans Light" panose="020B0403050203000203" pitchFamily="34" charset="0"/>
              </a:rPr>
              <a:t>closed to unexpected opportunities</a:t>
            </a:r>
          </a:p>
          <a:p>
            <a:pPr>
              <a:spcBef>
                <a:spcPts val="1200"/>
              </a:spcBef>
            </a:pPr>
            <a:r>
              <a:rPr lang="en-US" dirty="0">
                <a:latin typeface="IBM Plex Sans Light" panose="020B0403050203000203" pitchFamily="34" charset="0"/>
              </a:rPr>
              <a:t>Fundamental</a:t>
            </a:r>
          </a:p>
          <a:p>
            <a:pPr marL="285750" indent="-285750" fontAlgn="base">
              <a:spcBef>
                <a:spcPts val="1200"/>
              </a:spcBef>
              <a:buFont typeface="System Font Regular"/>
              <a:buChar char="—"/>
            </a:pPr>
            <a:r>
              <a:rPr lang="en-US" dirty="0">
                <a:latin typeface="IBM Plex Sans Light" panose="020B0403050203000203" pitchFamily="34" charset="0"/>
              </a:rPr>
              <a:t>flexible, fluid, adaptable</a:t>
            </a:r>
          </a:p>
          <a:p>
            <a:pPr marL="285750" indent="-285750" fontAlgn="base">
              <a:spcBef>
                <a:spcPts val="1200"/>
              </a:spcBef>
              <a:buFont typeface="System Font Regular"/>
              <a:buChar char="—"/>
            </a:pPr>
            <a:r>
              <a:rPr lang="en-US" dirty="0">
                <a:latin typeface="IBM Plex Sans Light" panose="020B0403050203000203" pitchFamily="34" charset="0"/>
              </a:rPr>
              <a:t>action is inherently valuable, no matter where it leads</a:t>
            </a:r>
          </a:p>
          <a:p>
            <a:pPr marL="285750" indent="-285750" fontAlgn="base">
              <a:spcBef>
                <a:spcPts val="1200"/>
              </a:spcBef>
              <a:buFont typeface="System Font Regular"/>
              <a:buChar char="—"/>
            </a:pPr>
            <a:r>
              <a:rPr lang="en-US" dirty="0">
                <a:latin typeface="IBM Plex Sans Light" panose="020B0403050203000203" pitchFamily="34" charset="0"/>
              </a:rPr>
              <a:t>relies on your internal values</a:t>
            </a:r>
          </a:p>
          <a:p>
            <a:pPr marL="285750" indent="-285750" fontAlgn="base">
              <a:spcBef>
                <a:spcPts val="1200"/>
              </a:spcBef>
              <a:buFont typeface="System Font Regular"/>
              <a:buChar char="—"/>
            </a:pPr>
            <a:r>
              <a:rPr lang="en-US" dirty="0">
                <a:latin typeface="IBM Plex Sans Light" panose="020B0403050203000203" pitchFamily="34" charset="0"/>
              </a:rPr>
              <a:t>open to unexpected opportunities</a:t>
            </a:r>
          </a:p>
        </p:txBody>
      </p:sp>
    </p:spTree>
    <p:extLst>
      <p:ext uri="{BB962C8B-B14F-4D97-AF65-F5344CB8AC3E}">
        <p14:creationId xmlns:p14="http://schemas.microsoft.com/office/powerpoint/2010/main" val="1217489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4793F88B-F76E-5644-B567-0D14595951A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2DA204-4FF2-334A-833F-BA692F8CC8E1}"/>
              </a:ext>
            </a:extLst>
          </p:cNvPr>
          <p:cNvSpPr txBox="1"/>
          <p:nvPr/>
        </p:nvSpPr>
        <p:spPr>
          <a:xfrm>
            <a:off x="186281" y="181521"/>
            <a:ext cx="28571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CN" sz="3600" dirty="0">
                <a:solidFill>
                  <a:srgbClr val="007D79"/>
                </a:solidFill>
                <a:latin typeface="IBM Plex Sans Light" panose="020B0403050203000203" pitchFamily="34" charset="0"/>
              </a:rPr>
              <a:t>Why think about this now?</a:t>
            </a:r>
            <a:endParaRPr lang="en-US" sz="3600" dirty="0">
              <a:solidFill>
                <a:srgbClr val="007D79"/>
              </a:solidFill>
              <a:latin typeface="IBM Plex Sans Light" panose="020B0403050203000203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9A54330-C3D3-3F41-B90D-8C359AD6B929}"/>
              </a:ext>
            </a:extLst>
          </p:cNvPr>
          <p:cNvSpPr txBox="1"/>
          <p:nvPr/>
        </p:nvSpPr>
        <p:spPr>
          <a:xfrm>
            <a:off x="3257601" y="226380"/>
            <a:ext cx="558564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dirty="0">
                <a:solidFill>
                  <a:srgbClr val="007D79"/>
                </a:solidFill>
                <a:latin typeface="IBM Plex Sans Light" panose="020B0403050203000203" pitchFamily="34" charset="0"/>
              </a:rPr>
              <a:t>In an ever-changing and increasingly complex world of work, building a career is about continually discovering how you can apply your strengths, passions, and hard work in the world, to do something that matters.</a:t>
            </a:r>
          </a:p>
          <a:p>
            <a:pPr>
              <a:spcBef>
                <a:spcPts val="1200"/>
              </a:spcBef>
            </a:pPr>
            <a:r>
              <a:rPr lang="en-US" altLang="zh-CN" dirty="0">
                <a:solidFill>
                  <a:srgbClr val="007D79"/>
                </a:solidFill>
                <a:latin typeface="IBM Plex Sans Light" panose="020B0403050203000203" pitchFamily="34" charset="0"/>
              </a:rPr>
              <a:t>Watch these video clips:</a:t>
            </a:r>
          </a:p>
        </p:txBody>
      </p:sp>
      <p:pic>
        <p:nvPicPr>
          <p:cNvPr id="29" name="Picture 28" descr="A picture containing text, person, person&#10;&#10;Description automatically generated">
            <a:extLst>
              <a:ext uri="{FF2B5EF4-FFF2-40B4-BE49-F238E27FC236}">
                <a16:creationId xmlns:a16="http://schemas.microsoft.com/office/drawing/2014/main" id="{892B27F4-ADA3-514C-8684-9F9C78F228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0865" y="3438939"/>
            <a:ext cx="5488294" cy="304600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C837C58-9D07-F84E-971D-77F362584D7F}"/>
              </a:ext>
            </a:extLst>
          </p:cNvPr>
          <p:cNvSpPr/>
          <p:nvPr/>
        </p:nvSpPr>
        <p:spPr>
          <a:xfrm>
            <a:off x="6290865" y="3429000"/>
            <a:ext cx="5488294" cy="3055940"/>
          </a:xfrm>
          <a:prstGeom prst="rect">
            <a:avLst/>
          </a:prstGeom>
          <a:solidFill>
            <a:srgbClr val="00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i</a:t>
            </a:r>
            <a:endParaRPr lang="en-US" dirty="0"/>
          </a:p>
        </p:txBody>
      </p:sp>
      <p:pic>
        <p:nvPicPr>
          <p:cNvPr id="4" name="Picture 3">
            <a:hlinkClick r:id="rId4"/>
            <a:extLst>
              <a:ext uri="{FF2B5EF4-FFF2-40B4-BE49-F238E27FC236}">
                <a16:creationId xmlns:a16="http://schemas.microsoft.com/office/drawing/2014/main" id="{3919E4D2-DAF9-DA4A-B50D-8D666051174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295813" y="3400491"/>
            <a:ext cx="5483346" cy="3066703"/>
          </a:xfrm>
          <a:prstGeom prst="rect">
            <a:avLst/>
          </a:prstGeom>
        </p:spPr>
      </p:pic>
      <p:pic>
        <p:nvPicPr>
          <p:cNvPr id="9" name="Picture 8">
            <a:hlinkClick r:id="rId4"/>
            <a:extLst>
              <a:ext uri="{FF2B5EF4-FFF2-40B4-BE49-F238E27FC236}">
                <a16:creationId xmlns:a16="http://schemas.microsoft.com/office/drawing/2014/main" id="{A8EC0C5E-0ACC-9949-B57D-491B33204DF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01774" y="3402972"/>
            <a:ext cx="5483346" cy="306174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BCD574-8CC6-1843-8468-46A88A2410AC}"/>
              </a:ext>
            </a:extLst>
          </p:cNvPr>
          <p:cNvSpPr txBox="1"/>
          <p:nvPr/>
        </p:nvSpPr>
        <p:spPr>
          <a:xfrm>
            <a:off x="6272062" y="2819400"/>
            <a:ext cx="5062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7D79"/>
                </a:solidFill>
                <a:latin typeface="IBM Plex Sans Light" panose="020B0403050203000203" pitchFamily="34" charset="0"/>
                <a:hlinkClick r:id="rId7"/>
              </a:rPr>
              <a:t>Finding the right job for you </a:t>
            </a:r>
            <a:r>
              <a:rPr lang="en-US" altLang="zh-CN" dirty="0">
                <a:solidFill>
                  <a:srgbClr val="007D79"/>
                </a:solidFill>
                <a:latin typeface="IBM Plex Sans Light" panose="020B0403050203000203" pitchFamily="34" charset="0"/>
              </a:rPr>
              <a:t>(2:45)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179175-A93D-C34F-AAF4-53F6E087268E}"/>
              </a:ext>
            </a:extLst>
          </p:cNvPr>
          <p:cNvSpPr txBox="1"/>
          <p:nvPr/>
        </p:nvSpPr>
        <p:spPr>
          <a:xfrm>
            <a:off x="271096" y="2819400"/>
            <a:ext cx="548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7D79"/>
                </a:solidFill>
                <a:latin typeface="IBM Plex Sans Light" panose="020B0403050203000203" pitchFamily="34" charset="0"/>
                <a:hlinkClick r:id="rId8"/>
              </a:rPr>
              <a:t>Daniel Gutiérrez on following your passion </a:t>
            </a:r>
            <a:r>
              <a:rPr lang="en-US" altLang="zh-CN" dirty="0">
                <a:solidFill>
                  <a:srgbClr val="007D79"/>
                </a:solidFill>
                <a:latin typeface="IBM Plex Sans Light" panose="020B0403050203000203" pitchFamily="34" charset="0"/>
              </a:rPr>
              <a:t>(1:51)</a:t>
            </a:r>
          </a:p>
        </p:txBody>
      </p:sp>
    </p:spTree>
    <p:extLst>
      <p:ext uri="{BB962C8B-B14F-4D97-AF65-F5344CB8AC3E}">
        <p14:creationId xmlns:p14="http://schemas.microsoft.com/office/powerpoint/2010/main" val="3560057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79A4D01-C41A-2F4B-913C-16749BBD864C}"/>
              </a:ext>
            </a:extLst>
          </p:cNvPr>
          <p:cNvSpPr/>
          <p:nvPr/>
        </p:nvSpPr>
        <p:spPr>
          <a:xfrm>
            <a:off x="0" y="0"/>
            <a:ext cx="6094342" cy="6858000"/>
          </a:xfrm>
          <a:prstGeom prst="rect">
            <a:avLst/>
          </a:prstGeom>
          <a:solidFill>
            <a:srgbClr val="4F2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096062-138C-F845-9FE7-204BAAD231A2}"/>
              </a:ext>
            </a:extLst>
          </p:cNvPr>
          <p:cNvSpPr txBox="1"/>
          <p:nvPr/>
        </p:nvSpPr>
        <p:spPr>
          <a:xfrm>
            <a:off x="186280" y="181521"/>
            <a:ext cx="5147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IBM Plex Sans Light" panose="020B0403050203000203" pitchFamily="34" charset="0"/>
              </a:rPr>
              <a:t>Tap into your WIFI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FCE370-BC5B-C64B-B0DD-D518E3DFA303}"/>
              </a:ext>
            </a:extLst>
          </p:cNvPr>
          <p:cNvSpPr txBox="1"/>
          <p:nvPr/>
        </p:nvSpPr>
        <p:spPr>
          <a:xfrm>
            <a:off x="7848600" y="904222"/>
            <a:ext cx="3352800" cy="524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ts val="10200"/>
              </a:spcBef>
            </a:pPr>
            <a:r>
              <a:rPr lang="en-US" dirty="0">
                <a:latin typeface="IBM Plex Sans Light" panose="020B0403050203000203" pitchFamily="34" charset="0"/>
              </a:rPr>
              <a:t>— Watch Your Interests</a:t>
            </a:r>
          </a:p>
          <a:p>
            <a:pPr fontAlgn="base">
              <a:spcBef>
                <a:spcPts val="10200"/>
              </a:spcBef>
            </a:pPr>
            <a:r>
              <a:rPr lang="en-US" dirty="0">
                <a:latin typeface="IBM Plex Sans Light" panose="020B0403050203000203" pitchFamily="34" charset="0"/>
              </a:rPr>
              <a:t>— Investigate Your Options</a:t>
            </a:r>
          </a:p>
          <a:p>
            <a:pPr fontAlgn="base">
              <a:spcBef>
                <a:spcPts val="10200"/>
              </a:spcBef>
            </a:pPr>
            <a:r>
              <a:rPr lang="en-US" dirty="0">
                <a:latin typeface="IBM Plex Sans Light" panose="020B0403050203000203" pitchFamily="34" charset="0"/>
              </a:rPr>
              <a:t>— Follow Your Dreams</a:t>
            </a:r>
          </a:p>
          <a:p>
            <a:pPr marL="252000" indent="-457200" fontAlgn="base">
              <a:spcBef>
                <a:spcPts val="9000"/>
              </a:spcBef>
            </a:pPr>
            <a:r>
              <a:rPr lang="en-US" dirty="0">
                <a:latin typeface="IBM Plex Sans Light" panose="020B0403050203000203" pitchFamily="34" charset="0"/>
              </a:rPr>
              <a:t>— “I’m interested in _____ &amp; I’ll see where it leads me.”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4C76F51-B650-7C4C-9713-39AF9DA107F7}"/>
              </a:ext>
            </a:extLst>
          </p:cNvPr>
          <p:cNvSpPr/>
          <p:nvPr/>
        </p:nvSpPr>
        <p:spPr>
          <a:xfrm rot="10800000" flipH="1" flipV="1">
            <a:off x="6661499" y="593468"/>
            <a:ext cx="1055949" cy="105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IBM Plex Sans Light" panose="020B0403050203000203" pitchFamily="34" charset="0"/>
              </a:rPr>
              <a:t>W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8293545-CD4E-014C-9778-1315703C2FA7}"/>
              </a:ext>
            </a:extLst>
          </p:cNvPr>
          <p:cNvSpPr/>
          <p:nvPr/>
        </p:nvSpPr>
        <p:spPr>
          <a:xfrm rot="10800000" flipH="1" flipV="1">
            <a:off x="6661499" y="2144408"/>
            <a:ext cx="1055949" cy="1055950"/>
          </a:xfrm>
          <a:prstGeom prst="ellipse">
            <a:avLst/>
          </a:prstGeom>
          <a:solidFill>
            <a:srgbClr val="50219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IBM Plex Sans Light" panose="020B0403050203000203" pitchFamily="34" charset="0"/>
              </a:rPr>
              <a:t>I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1D41B97-A2D8-7E48-A535-069E1FBBEFA4}"/>
              </a:ext>
            </a:extLst>
          </p:cNvPr>
          <p:cNvSpPr/>
          <p:nvPr/>
        </p:nvSpPr>
        <p:spPr>
          <a:xfrm rot="10800000" flipH="1" flipV="1">
            <a:off x="6661499" y="3695348"/>
            <a:ext cx="1055949" cy="1055950"/>
          </a:xfrm>
          <a:prstGeom prst="ellipse">
            <a:avLst/>
          </a:prstGeom>
          <a:solidFill>
            <a:srgbClr val="0330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IBM Plex Sans Light" panose="020B0403050203000203" pitchFamily="34" charset="0"/>
              </a:rPr>
              <a:t>F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7686D35-EC37-6A46-8FF7-AB695CC11B59}"/>
              </a:ext>
            </a:extLst>
          </p:cNvPr>
          <p:cNvSpPr/>
          <p:nvPr/>
        </p:nvSpPr>
        <p:spPr>
          <a:xfrm rot="10800000" flipH="1" flipV="1">
            <a:off x="6661499" y="5246289"/>
            <a:ext cx="1055949" cy="1055950"/>
          </a:xfrm>
          <a:prstGeom prst="ellipse">
            <a:avLst/>
          </a:prstGeom>
          <a:solidFill>
            <a:srgbClr val="00616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IBM Plex Sans Light" panose="020B0403050203000203" pitchFamily="34" charset="0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156243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79A4D01-C41A-2F4B-913C-16749BBD864C}"/>
              </a:ext>
            </a:extLst>
          </p:cNvPr>
          <p:cNvSpPr/>
          <p:nvPr/>
        </p:nvSpPr>
        <p:spPr>
          <a:xfrm>
            <a:off x="0" y="0"/>
            <a:ext cx="6094342" cy="6858000"/>
          </a:xfrm>
          <a:prstGeom prst="rect">
            <a:avLst/>
          </a:prstGeom>
          <a:solidFill>
            <a:srgbClr val="4F2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096062-138C-F845-9FE7-204BAAD231A2}"/>
              </a:ext>
            </a:extLst>
          </p:cNvPr>
          <p:cNvSpPr txBox="1"/>
          <p:nvPr/>
        </p:nvSpPr>
        <p:spPr>
          <a:xfrm>
            <a:off x="186280" y="181521"/>
            <a:ext cx="5147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IBM Plex Sans Light" panose="020B0403050203000203" pitchFamily="34" charset="0"/>
              </a:rPr>
              <a:t>Tap into your WIFI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FCE370-BC5B-C64B-B0DD-D518E3DFA303}"/>
              </a:ext>
            </a:extLst>
          </p:cNvPr>
          <p:cNvSpPr txBox="1"/>
          <p:nvPr/>
        </p:nvSpPr>
        <p:spPr>
          <a:xfrm>
            <a:off x="6319555" y="226380"/>
            <a:ext cx="5110446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ts val="1200"/>
              </a:spcBef>
            </a:pPr>
            <a:r>
              <a:rPr lang="en-US" dirty="0">
                <a:latin typeface="IBM Plex Sans Light" panose="020B0403050203000203" pitchFamily="34" charset="0"/>
              </a:rPr>
              <a:t>What interests you?</a:t>
            </a:r>
          </a:p>
          <a:p>
            <a:pPr marL="625475" lvl="1" indent="-304800" fontAlgn="base">
              <a:spcBef>
                <a:spcPts val="1200"/>
              </a:spcBef>
              <a:buFont typeface="System Font Regular"/>
              <a:buChar char="—"/>
            </a:pPr>
            <a:r>
              <a:rPr lang="en-US" dirty="0">
                <a:latin typeface="IBM Plex Sans Light" panose="020B0403050203000203" pitchFamily="34" charset="0"/>
              </a:rPr>
              <a:t>List 5 ways you enjoy spending your time.</a:t>
            </a:r>
          </a:p>
          <a:p>
            <a:pPr fontAlgn="base">
              <a:spcBef>
                <a:spcPts val="2400"/>
              </a:spcBef>
            </a:pPr>
            <a:r>
              <a:rPr lang="en-US" dirty="0">
                <a:latin typeface="IBM Plex Sans Light" panose="020B0403050203000203" pitchFamily="34" charset="0"/>
              </a:rPr>
              <a:t>What are your skills? </a:t>
            </a:r>
          </a:p>
          <a:p>
            <a:pPr marL="625475" lvl="1" indent="-304800" fontAlgn="base">
              <a:spcBef>
                <a:spcPts val="1200"/>
              </a:spcBef>
              <a:buFont typeface="System Font Regular"/>
              <a:buChar char="—"/>
            </a:pPr>
            <a:r>
              <a:rPr lang="en-US" dirty="0">
                <a:latin typeface="IBM Plex Sans Light" panose="020B0403050203000203" pitchFamily="34" charset="0"/>
              </a:rPr>
              <a:t>List 5 things you're good at.</a:t>
            </a:r>
          </a:p>
          <a:p>
            <a:pPr fontAlgn="base">
              <a:spcBef>
                <a:spcPts val="2400"/>
              </a:spcBef>
            </a:pPr>
            <a:r>
              <a:rPr lang="en-US" dirty="0">
                <a:latin typeface="IBM Plex Sans Light" panose="020B0403050203000203" pitchFamily="34" charset="0"/>
              </a:rPr>
              <a:t>How would your friends describe you? </a:t>
            </a:r>
          </a:p>
          <a:p>
            <a:pPr marL="625475" lvl="1" indent="-304800" fontAlgn="base">
              <a:spcBef>
                <a:spcPts val="1200"/>
              </a:spcBef>
              <a:buFont typeface="System Font Regular"/>
              <a:buChar char="—"/>
            </a:pPr>
            <a:r>
              <a:rPr lang="en-US" dirty="0">
                <a:latin typeface="IBM Plex Sans Light" panose="020B0403050203000203" pitchFamily="34" charset="0"/>
              </a:rPr>
              <a:t>List 5 ways they'd explain what you're like.</a:t>
            </a:r>
          </a:p>
          <a:p>
            <a:pPr fontAlgn="base">
              <a:spcBef>
                <a:spcPts val="2400"/>
              </a:spcBef>
            </a:pPr>
            <a:r>
              <a:rPr lang="en-US" dirty="0">
                <a:latin typeface="IBM Plex Sans Light" panose="020B0403050203000203" pitchFamily="34" charset="0"/>
              </a:rPr>
              <a:t>If there was no chance you’d fail, what would you do? Anything at all! </a:t>
            </a:r>
          </a:p>
          <a:p>
            <a:pPr marL="625475" lvl="1" indent="-304800" fontAlgn="base">
              <a:spcBef>
                <a:spcPts val="1200"/>
              </a:spcBef>
              <a:buFont typeface="System Font Regular"/>
              <a:buChar char="—"/>
            </a:pPr>
            <a:r>
              <a:rPr lang="en-US" dirty="0">
                <a:latin typeface="IBM Plex Sans Light" panose="020B0403050203000203" pitchFamily="34" charset="0"/>
              </a:rPr>
              <a:t>List 5 ideas that excite you.</a:t>
            </a:r>
          </a:p>
        </p:txBody>
      </p:sp>
    </p:spTree>
    <p:extLst>
      <p:ext uri="{BB962C8B-B14F-4D97-AF65-F5344CB8AC3E}">
        <p14:creationId xmlns:p14="http://schemas.microsoft.com/office/powerpoint/2010/main" val="1988721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4793F88B-F76E-5644-B567-0D14595951A8}"/>
              </a:ext>
            </a:extLst>
          </p:cNvPr>
          <p:cNvSpPr/>
          <p:nvPr/>
        </p:nvSpPr>
        <p:spPr>
          <a:xfrm>
            <a:off x="0" y="0"/>
            <a:ext cx="6094342" cy="6858000"/>
          </a:xfrm>
          <a:prstGeom prst="rect">
            <a:avLst/>
          </a:prstGeom>
          <a:solidFill>
            <a:srgbClr val="502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096062-138C-F845-9FE7-204BAAD231A2}"/>
              </a:ext>
            </a:extLst>
          </p:cNvPr>
          <p:cNvSpPr txBox="1"/>
          <p:nvPr/>
        </p:nvSpPr>
        <p:spPr>
          <a:xfrm>
            <a:off x="186280" y="181521"/>
            <a:ext cx="4405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7F1FF"/>
                </a:solidFill>
                <a:latin typeface="IBM Plex Sans Light" panose="020B0403050203000203" pitchFamily="34" charset="0"/>
              </a:rPr>
              <a:t>Cool down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5E33A4-0C67-0645-B0B6-CB512D0A187E}"/>
              </a:ext>
            </a:extLst>
          </p:cNvPr>
          <p:cNvSpPr txBox="1"/>
          <p:nvPr/>
        </p:nvSpPr>
        <p:spPr>
          <a:xfrm>
            <a:off x="6319554" y="226380"/>
            <a:ext cx="53800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stem Font Regular"/>
              <a:buChar char="—"/>
            </a:pPr>
            <a:r>
              <a:rPr lang="en-US" dirty="0">
                <a:latin typeface="IBM Plex Sans Light" panose="020B0403050203000203" pitchFamily="34" charset="0"/>
              </a:rPr>
              <a:t>How prepared do you feel to explore and plan your career future?</a:t>
            </a:r>
          </a:p>
          <a:p>
            <a:pPr marL="285750" indent="-285750">
              <a:buFont typeface="System Font Regular"/>
              <a:buChar char="—"/>
            </a:pPr>
            <a:endParaRPr lang="en-US" dirty="0">
              <a:latin typeface="IBM Plex Sans Light" panose="020B0403050203000203" pitchFamily="34" charset="0"/>
            </a:endParaRPr>
          </a:p>
          <a:p>
            <a:pPr marL="285750" indent="-285750">
              <a:buFont typeface="System Font Regular"/>
              <a:buChar char="—"/>
            </a:pPr>
            <a:r>
              <a:rPr lang="en-US" dirty="0">
                <a:latin typeface="IBM Plex Sans Light" panose="020B0403050203000203" pitchFamily="34" charset="0"/>
              </a:rPr>
              <a:t>What’s your next best step?</a:t>
            </a:r>
            <a:br>
              <a:rPr lang="en-US" dirty="0">
                <a:latin typeface="IBM Plex Sans Light" panose="020B0403050203000203" pitchFamily="34" charset="0"/>
              </a:rPr>
            </a:br>
            <a:endParaRPr lang="en-US" dirty="0">
              <a:latin typeface="IBM Plex Sans Light" panose="020B0403050203000203" pitchFamily="34" charset="0"/>
            </a:endParaRPr>
          </a:p>
          <a:p>
            <a:pPr marL="285750" indent="-285750">
              <a:buFont typeface="System Font Regular"/>
              <a:buChar char="—"/>
            </a:pPr>
            <a:r>
              <a:rPr lang="en-US" dirty="0">
                <a:latin typeface="IBM Plex Sans Light" panose="020B0403050203000203" pitchFamily="34" charset="0"/>
              </a:rPr>
              <a:t>What do you need more help with?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D4B1B5-AEC6-D24A-82E9-AAA375C872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13" y="5130796"/>
            <a:ext cx="1405459" cy="140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932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108b31e-acdd-45f1-997a-68a0556f30f4">
      <Terms xmlns="http://schemas.microsoft.com/office/infopath/2007/PartnerControls"/>
    </lcf76f155ced4ddcb4097134ff3c332f>
    <Region xmlns="b108b31e-acdd-45f1-997a-68a0556f30f4" xsi:nil="true"/>
    <One_x002d_LineSummary xmlns="b108b31e-acdd-45f1-997a-68a0556f30f4" xsi:nil="true"/>
    <ResourceTopic xmlns="b108b31e-acdd-45f1-997a-68a0556f30f4" xsi:nil="true"/>
    <ResourceType xmlns="b108b31e-acdd-45f1-997a-68a0556f30f4" xsi:nil="true"/>
    <Audience xmlns="b108b31e-acdd-45f1-997a-68a0556f30f4" xsi:nil="true"/>
    <TaxCatchAll xmlns="3108dbb9-caae-4c0d-9133-6a25b88eb72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5A40462222DF4B844ED570B26466BE" ma:contentTypeVersion="21" ma:contentTypeDescription="Create a new document." ma:contentTypeScope="" ma:versionID="f5a4d84c0e44cfda3e3daaddfb025dcc">
  <xsd:schema xmlns:xsd="http://www.w3.org/2001/XMLSchema" xmlns:xs="http://www.w3.org/2001/XMLSchema" xmlns:p="http://schemas.microsoft.com/office/2006/metadata/properties" xmlns:ns2="b108b31e-acdd-45f1-997a-68a0556f30f4" xmlns:ns3="3108dbb9-caae-4c0d-9133-6a25b88eb72e" targetNamespace="http://schemas.microsoft.com/office/2006/metadata/properties" ma:root="true" ma:fieldsID="d982d9c33878ac012e530f2d2e614025" ns2:_="" ns3:_="">
    <xsd:import namespace="b108b31e-acdd-45f1-997a-68a0556f30f4"/>
    <xsd:import namespace="3108dbb9-caae-4c0d-9133-6a25b88eb7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ResourceType" minOccurs="0"/>
                <xsd:element ref="ns2:ResourceTopic" minOccurs="0"/>
                <xsd:element ref="ns2:Audience" minOccurs="0"/>
                <xsd:element ref="ns2:Region" minOccurs="0"/>
                <xsd:element ref="ns2:One_x002d_LineSumma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08b31e-acdd-45f1-997a-68a0556f30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d39e25b7-0a97-41c9-a156-d5f3062356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ResourceType" ma:index="23" nillable="true" ma:displayName="Resource Type" ma:format="Dropdown" ma:internalName="ResourceTyp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Lesson Plan"/>
                    <xsd:enumeration value="Presentation"/>
                    <xsd:enumeration value="Worksheet"/>
                    <xsd:enumeration value="Project"/>
                  </xsd:restriction>
                </xsd:simpleType>
              </xsd:element>
            </xsd:sequence>
          </xsd:extension>
        </xsd:complexContent>
      </xsd:complexType>
    </xsd:element>
    <xsd:element name="ResourceTopic" ma:index="24" nillable="true" ma:displayName="Resource Topic" ma:format="Dropdown" ma:internalName="ResourceTopic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Career Development/Awareness"/>
                    <xsd:enumeration value="Integrated Learning"/>
                    <xsd:enumeration value="Universal Foundational Skills"/>
                    <xsd:enumeration value="Career Specific"/>
                  </xsd:restriction>
                </xsd:simpleType>
              </xsd:element>
            </xsd:sequence>
          </xsd:extension>
        </xsd:complexContent>
      </xsd:complexType>
    </xsd:element>
    <xsd:element name="Audience" ma:index="25" nillable="true" ma:displayName="Audience" ma:format="Dropdown" ma:internalName="Audience">
      <xsd:simpleType>
        <xsd:restriction base="dms:Choice">
          <xsd:enumeration value="Middle School"/>
          <xsd:enumeration value="High School"/>
          <xsd:enumeration value="Both"/>
          <xsd:enumeration value="Adults (staff, board)"/>
        </xsd:restriction>
      </xsd:simpleType>
    </xsd:element>
    <xsd:element name="Region" ma:index="26" nillable="true" ma:displayName="Region" ma:format="Dropdown" ma:internalName="Region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Not Region Specific"/>
                    <xsd:enumeration value="Capital"/>
                    <xsd:enumeration value="Central"/>
                    <xsd:enumeration value="Finger Lakes"/>
                    <xsd:enumeration value="Hudson Valley"/>
                    <xsd:enumeration value="Long Island"/>
                    <xsd:enumeration value="Mohawk Valley"/>
                    <xsd:enumeration value="North Country"/>
                    <xsd:enumeration value="New York City"/>
                    <xsd:enumeration value="Southern Tier"/>
                    <xsd:enumeration value="Western Region"/>
                  </xsd:restriction>
                </xsd:simpleType>
              </xsd:element>
            </xsd:sequence>
          </xsd:extension>
        </xsd:complexContent>
      </xsd:complexType>
    </xsd:element>
    <xsd:element name="One_x002d_LineSummary" ma:index="28" nillable="true" ma:displayName="One-Line Summary" ma:format="Dropdown" ma:internalName="One_x002d_LineSummary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08dbb9-caae-4c0d-9133-6a25b88eb72e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1b2bf1b-a2b3-4d98-9eb0-3afb8aedabce}" ma:internalName="TaxCatchAll" ma:showField="CatchAllData" ma:web="3108dbb9-caae-4c0d-9133-6a25b88eb72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27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EB0D3D5-3ABB-470B-A520-214250B20ECD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b108b31e-acdd-45f1-997a-68a0556f30f4"/>
    <ds:schemaRef ds:uri="3108dbb9-caae-4c0d-9133-6a25b88eb72e"/>
  </ds:schemaRefs>
</ds:datastoreItem>
</file>

<file path=customXml/itemProps2.xml><?xml version="1.0" encoding="utf-8"?>
<ds:datastoreItem xmlns:ds="http://schemas.openxmlformats.org/officeDocument/2006/customXml" ds:itemID="{08016EB8-30AA-4EFE-927D-46C3965A4D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08b31e-acdd-45f1-997a-68a0556f30f4"/>
    <ds:schemaRef ds:uri="3108dbb9-caae-4c0d-9133-6a25b88eb72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092DAA9-8A6E-46B6-880A-826054E3FDF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13844</TotalTime>
  <Words>630</Words>
  <Application>Microsoft Office PowerPoint</Application>
  <PresentationFormat>Widescreen</PresentationFormat>
  <Paragraphs>87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Career Planning Lesson</dc:title>
  <dc:creator>Adam Mason</dc:creator>
  <cp:lastModifiedBy>McAloon, Mary Rose (LABOR)</cp:lastModifiedBy>
  <cp:revision>110</cp:revision>
  <cp:lastPrinted>2021-03-22T21:23:21Z</cp:lastPrinted>
  <dcterms:created xsi:type="dcterms:W3CDTF">2021-03-09T17:23:16Z</dcterms:created>
  <dcterms:modified xsi:type="dcterms:W3CDTF">2024-08-13T13:38:52Z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0x0101005C5A40462222DF4B844ED570B26466BE</vt:lpwstr>
  </property>
  <property fmtid="{D5CDD505-2E9C-101B-9397-08002B2CF9AE}" pid="3" name="MediaServiceImageTags">
    <vt:lpwstr/>
  </property>
</Properties>
</file>