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6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</p:sldIdLst>
  <p:sldSz cx="18288000" cy="10287000"/>
  <p:notesSz cx="6858000" cy="9144000"/>
  <p:embeddedFontLst>
    <p:embeddedFont>
      <p:font typeface="Rubik Bold" charset="1" panose="00000800000000000000"/>
      <p:regular r:id="rId59"/>
    </p:embeddedFont>
    <p:embeddedFont>
      <p:font typeface="Rubik Semi-Bold" charset="1" panose="00000000000000000000"/>
      <p:regular r:id="rId60"/>
    </p:embeddedFont>
    <p:embeddedFont>
      <p:font typeface="Rubik Medium" charset="1" panose="00000600000000000000"/>
      <p:regular r:id="rId61"/>
    </p:embeddedFont>
    <p:embeddedFont>
      <p:font typeface="Rubik" charset="1" panose="00000000000000000000"/>
      <p:regular r:id="rId62"/>
    </p:embeddedFont>
    <p:embeddedFont>
      <p:font typeface="Arimo" charset="1" panose="020B0604020202020204"/>
      <p:regular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notesMaster" Target="notesMasters/notesMaster1.xml"/><Relationship Id="rId68" Type="http://schemas.openxmlformats.org/officeDocument/2006/relationships/notesSlide" Target="notesSlides/notesSlide3.xml"/><Relationship Id="rId84" Type="http://schemas.openxmlformats.org/officeDocument/2006/relationships/notesSlide" Target="notesSlides/notesSlide19.xml"/><Relationship Id="rId89" Type="http://schemas.openxmlformats.org/officeDocument/2006/relationships/notesSlide" Target="notesSlides/notesSlide2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notesSlide" Target="notesSlides/notesSlide9.xml"/><Relationship Id="rId79" Type="http://schemas.openxmlformats.org/officeDocument/2006/relationships/notesSlide" Target="notesSlides/notesSlide14.xml"/><Relationship Id="rId5" Type="http://schemas.openxmlformats.org/officeDocument/2006/relationships/tableStyles" Target="tableStyles.xml"/><Relationship Id="rId90" Type="http://schemas.openxmlformats.org/officeDocument/2006/relationships/notesSlide" Target="notesSlides/notesSlide25.xml"/><Relationship Id="rId95" Type="http://schemas.openxmlformats.org/officeDocument/2006/relationships/customXml" Target="../customXml/item3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theme" Target="theme/theme2.xml"/><Relationship Id="rId69" Type="http://schemas.openxmlformats.org/officeDocument/2006/relationships/notesSlide" Target="notesSlides/notesSlide4.xml"/><Relationship Id="rId51" Type="http://schemas.openxmlformats.org/officeDocument/2006/relationships/slide" Target="slides/slide46.xml"/><Relationship Id="rId72" Type="http://schemas.openxmlformats.org/officeDocument/2006/relationships/notesSlide" Target="notesSlides/notesSlide7.xml"/><Relationship Id="rId8" Type="http://schemas.openxmlformats.org/officeDocument/2006/relationships/slide" Target="slides/slide3.xml"/><Relationship Id="rId80" Type="http://schemas.openxmlformats.org/officeDocument/2006/relationships/notesSlide" Target="notesSlides/notesSlide15.xml"/><Relationship Id="rId85" Type="http://schemas.openxmlformats.org/officeDocument/2006/relationships/notesSlide" Target="notesSlides/notesSlide20.xml"/><Relationship Id="rId93" Type="http://schemas.openxmlformats.org/officeDocument/2006/relationships/customXml" Target="../customXml/item1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59.fntdata"/><Relationship Id="rId67" Type="http://schemas.openxmlformats.org/officeDocument/2006/relationships/notesSlide" Target="notesSlides/notesSlide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font" Target="fonts/font62.fntdata"/><Relationship Id="rId70" Type="http://schemas.openxmlformats.org/officeDocument/2006/relationships/notesSlide" Target="notesSlides/notesSlide5.xml"/><Relationship Id="rId75" Type="http://schemas.openxmlformats.org/officeDocument/2006/relationships/notesSlide" Target="notesSlides/notesSlide10.xml"/><Relationship Id="rId83" Type="http://schemas.openxmlformats.org/officeDocument/2006/relationships/notesSlide" Target="notesSlides/notesSlide18.xml"/><Relationship Id="rId88" Type="http://schemas.openxmlformats.org/officeDocument/2006/relationships/notesSlide" Target="notesSlides/notesSlide23.xml"/><Relationship Id="rId91" Type="http://schemas.openxmlformats.org/officeDocument/2006/relationships/notesSlide" Target="notesSlides/notes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60.fntdata"/><Relationship Id="rId65" Type="http://schemas.openxmlformats.org/officeDocument/2006/relationships/notesSlide" Target="notesSlides/notesSlide1.xml"/><Relationship Id="rId73" Type="http://schemas.openxmlformats.org/officeDocument/2006/relationships/notesSlide" Target="notesSlides/notesSlide8.xml"/><Relationship Id="rId78" Type="http://schemas.openxmlformats.org/officeDocument/2006/relationships/notesSlide" Target="notesSlides/notesSlide13.xml"/><Relationship Id="rId81" Type="http://schemas.openxmlformats.org/officeDocument/2006/relationships/notesSlide" Target="notesSlides/notesSlide16.xml"/><Relationship Id="rId86" Type="http://schemas.openxmlformats.org/officeDocument/2006/relationships/notesSlide" Target="notesSlides/notesSlide21.xml"/><Relationship Id="rId94" Type="http://schemas.openxmlformats.org/officeDocument/2006/relationships/customXml" Target="../customXml/item2.xml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notesSlide" Target="notesSlides/notesSlide11.xml"/><Relationship Id="rId7" Type="http://schemas.openxmlformats.org/officeDocument/2006/relationships/slide" Target="slides/slide2.xml"/><Relationship Id="rId71" Type="http://schemas.openxmlformats.org/officeDocument/2006/relationships/notesSlide" Target="notesSlides/notesSlide6.xml"/><Relationship Id="rId92" Type="http://schemas.openxmlformats.org/officeDocument/2006/relationships/notesSlide" Target="notesSlides/notesSlide27.xml"/><Relationship Id="rId2" Type="http://schemas.openxmlformats.org/officeDocument/2006/relationships/presProps" Target="presProps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font" Target="fonts/font66.fntdata"/><Relationship Id="rId87" Type="http://schemas.openxmlformats.org/officeDocument/2006/relationships/notesSlide" Target="notesSlides/notesSlide22.xml"/><Relationship Id="rId61" Type="http://schemas.openxmlformats.org/officeDocument/2006/relationships/font" Target="fonts/font61.fntdata"/><Relationship Id="rId82" Type="http://schemas.openxmlformats.org/officeDocument/2006/relationships/notesSlide" Target="notesSlides/notesSlide1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notesSlide" Target="notesSlides/notesSlide12.xml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6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7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8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9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0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1.xml" Type="http://schemas.openxmlformats.org/officeDocument/2006/relationships/slide"/></Relationships>
</file>

<file path=ppt/notesSlides/_rels/notesSlide1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2.xml" Type="http://schemas.openxmlformats.org/officeDocument/2006/relationships/slide"/></Relationships>
</file>

<file path=ppt/notesSlides/_rels/notesSlide1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3.xml" Type="http://schemas.openxmlformats.org/officeDocument/2006/relationships/slide"/></Relationships>
</file>

<file path=ppt/notesSlides/_rels/notesSlide1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4.xml" Type="http://schemas.openxmlformats.org/officeDocument/2006/relationships/slide"/></Relationships>
</file>

<file path=ppt/notesSlides/_rels/notesSlide1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5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7.xml" Type="http://schemas.openxmlformats.org/officeDocument/2006/relationships/slide"/></Relationships>
</file>

<file path=ppt/notesSlides/_rels/notesSlide2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6.xml" Type="http://schemas.openxmlformats.org/officeDocument/2006/relationships/slide"/></Relationships>
</file>

<file path=ppt/notesSlides/_rels/notesSlide2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7.xml" Type="http://schemas.openxmlformats.org/officeDocument/2006/relationships/slide"/></Relationships>
</file>

<file path=ppt/notesSlides/_rels/notesSlide2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8.xml" Type="http://schemas.openxmlformats.org/officeDocument/2006/relationships/slide"/></Relationships>
</file>

<file path=ppt/notesSlides/_rels/notesSlide2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9.xml" Type="http://schemas.openxmlformats.org/officeDocument/2006/relationships/slide"/></Relationships>
</file>

<file path=ppt/notesSlides/_rels/notesSlide2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0.xml" Type="http://schemas.openxmlformats.org/officeDocument/2006/relationships/slide"/></Relationships>
</file>

<file path=ppt/notesSlides/_rels/notesSlide2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1.xml" Type="http://schemas.openxmlformats.org/officeDocument/2006/relationships/slide"/></Relationships>
</file>

<file path=ppt/notesSlides/_rels/notesSlide2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2.xml" Type="http://schemas.openxmlformats.org/officeDocument/2006/relationships/slide"/></Relationships>
</file>

<file path=ppt/notesSlides/_rels/notesSlide2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3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8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0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1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2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3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4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5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0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5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6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7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8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19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0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</a:p>
          <a:p>
            <a:r>
              <a:rPr lang="en-US"/>
              <a:t>Slide 5: Short-Term vs. Long-Term Goals</a:t>
            </a:r>
          </a:p>
          <a:p>
            <a:r>
              <a:rPr lang="en-US"/>
              <a:t>•	Definitions and examples</a:t>
            </a:r>
          </a:p>
          <a:p>
            <a:r>
              <a:rPr lang="en-US"/>
              <a:t>Slide 6: Activity Instructions</a:t>
            </a:r>
          </a:p>
          <a:p>
            <a:r>
              <a:rPr lang="en-US"/>
              <a:t>•	Identifying personal goals</a:t>
            </a:r>
          </a:p>
          <a:p>
            <a:r>
              <a:rPr lang="en-US"/>
              <a:t>Slide 7: Class Discussion</a:t>
            </a:r>
          </a:p>
          <a:p>
            <a:r>
              <a:rPr lang="en-US"/>
              <a:t>•	Sharing and discussing goals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5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6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Week 7: 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7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3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4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5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6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7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8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9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2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www.scribbr.com/category/citing-sources/" TargetMode="External" Type="http://schemas.openxmlformats.org/officeDocument/2006/relationships/hyperlink"/><Relationship Id="rId3" Target="../media/image23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www.bls.gov" TargetMode="External" Type="http://schemas.openxmlformats.org/officeDocument/2006/relationships/hyperlink"/><Relationship Id="rId3" Target="https://www.indeed.com" TargetMode="External" Type="http://schemas.openxmlformats.org/officeDocument/2006/relationships/hyperlink"/><Relationship Id="rId4" Target="https://www.glassdoor.com/index.htm" TargetMode="External" Type="http://schemas.openxmlformats.org/officeDocument/2006/relationships/hyperlink"/><Relationship Id="rId5" Target="../media/image24.png" Type="http://schemas.openxmlformats.org/officeDocument/2006/relationships/image"/><Relationship Id="rId6" Target="../media/image25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5.jpeg" Type="http://schemas.openxmlformats.org/officeDocument/2006/relationships/image"/><Relationship Id="rId7" Target="https://youtu.be/V84TvQBjRmc?si=m_OFhH2yRUywNIIz" TargetMode="External" Type="http://schemas.openxmlformats.org/officeDocument/2006/relationships/video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5.jpeg" Type="http://schemas.openxmlformats.org/officeDocument/2006/relationships/image"/><Relationship Id="rId4" Target="https://youtu.be/kBXE7wsfnhY?si=KeXOSzA-VIPJQK4A" TargetMode="External" Type="http://schemas.openxmlformats.org/officeDocument/2006/relationships/video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png" Type="http://schemas.openxmlformats.org/officeDocument/2006/relationships/image"/><Relationship Id="rId3" Target="../media/image30.png" Type="http://schemas.openxmlformats.org/officeDocument/2006/relationships/image"/><Relationship Id="rId4" Target="../media/image31.png" Type="http://schemas.openxmlformats.org/officeDocument/2006/relationships/image"/><Relationship Id="rId5" Target="../media/image5.jpeg" Type="http://schemas.openxmlformats.org/officeDocument/2006/relationships/image"/><Relationship Id="rId6" Target="https://youtube.com/shorts/X-yiKHRaoKc?si=4QmIhdfZHBish_Go" TargetMode="External" Type="http://schemas.openxmlformats.org/officeDocument/2006/relationships/video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https://youtu.be/1n66P5OC-CE?si=rYFYsHVK0Fk1b_3Z" TargetMode="External" Type="http://schemas.openxmlformats.org/officeDocument/2006/relationships/hyperlink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2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7.png" Type="http://schemas.openxmlformats.org/officeDocument/2006/relationships/image"/><Relationship Id="rId4" Target="../media/image18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20.png" Type="http://schemas.openxmlformats.org/officeDocument/2006/relationships/image"/><Relationship Id="rId4" Target="../media/image21.sv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www.bing.com/images/search?view=detailV2&amp;ccid=dXHwAGtZ&amp;id=5B29403FEBD8C573F3673914529519F3825ECB28&amp;thid=OIP.dXHwAGtZVHYEdqeFQceFeQHaE3&amp;mediaurl=https%3a%2f%2fwww.usnews.com%2fdims4%2fUSNEWS%2f2391669%2f2147483647%2fthumbnail%2f640x420%2fquality%2f85%2f%3furl%3dhttp%3a%252F%252Fmedia.beam.usnews.com%252F59%252F4f8db0e58ea18e3c99de00eb64dfa1%252F51344WideModern_interview_122413.jpg&amp;cdnurl=https%3a%2f%2fth.bing.com%2fth%2fid%2fR.7571f0006b5954760476a78541c78579%3frik%3dKMtegvMZlVIUOQ%26pid%3dImgRaw%26r%3d0&amp;exph=420&amp;expw=640&amp;q=interview+exchange&amp;simid=608054721532467486&amp;FORM=IRPRST&amp;ck=C2E8E3C0537A8C807CD78BCD06D4F6AD&amp;selectedIndex=13&amp;itb=0" TargetMode="External" Type="http://schemas.openxmlformats.org/officeDocument/2006/relationships/hyperlink"/><Relationship Id="rId3" Target="../media/image3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jpeg" Type="http://schemas.openxmlformats.org/officeDocument/2006/relationships/image"/><Relationship Id="rId5" Target="https://youtu.be/V2345VNkAyY?si=M3rjY-g1v9ScoDvL" TargetMode="External" Type="http://schemas.openxmlformats.org/officeDocument/2006/relationships/video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1.png" Type="http://schemas.openxmlformats.org/officeDocument/2006/relationships/image"/><Relationship Id="rId4" Target="../media/image2.sv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8.png" Type="http://schemas.openxmlformats.org/officeDocument/2006/relationships/image"/><Relationship Id="rId6" Target="../media/image9.sv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0.xml" Type="http://schemas.openxmlformats.org/officeDocument/2006/relationships/notesSlide"/><Relationship Id="rId3" Target="../media/image17.png" Type="http://schemas.openxmlformats.org/officeDocument/2006/relationships/image"/><Relationship Id="rId4" Target="../media/image18.sv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1.xml" Type="http://schemas.openxmlformats.org/officeDocument/2006/relationships/notesSlid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2.xml" Type="http://schemas.openxmlformats.org/officeDocument/2006/relationships/notesSlide"/><Relationship Id="rId3" Target="../media/image6.png" Type="http://schemas.openxmlformats.org/officeDocument/2006/relationships/image"/><Relationship Id="rId4" Target="../media/image7.svg" Type="http://schemas.openxmlformats.org/officeDocument/2006/relationships/image"/><Relationship Id="rId5" Target="../media/image8.png" Type="http://schemas.openxmlformats.org/officeDocument/2006/relationships/image"/><Relationship Id="rId6" Target="../media/image9.svg" Type="http://schemas.openxmlformats.org/officeDocument/2006/relationships/image"/><Relationship Id="rId7" Target="https://www.easypeasyfinance.com/5-tips-for-managing-money-in-your-20s/" TargetMode="External" Type="http://schemas.openxmlformats.org/officeDocument/2006/relationships/hyperlink"/><Relationship Id="rId8" Target="https://www.easypeasyfinance.com/income-expenses-for-kids-financial-literacy/" TargetMode="External" Type="http://schemas.openxmlformats.org/officeDocument/2006/relationships/hyperlink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3.xml" Type="http://schemas.openxmlformats.org/officeDocument/2006/relationships/notesSlide"/><Relationship Id="rId3" Target="../media/image17.png" Type="http://schemas.openxmlformats.org/officeDocument/2006/relationships/image"/><Relationship Id="rId4" Target="../media/image1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4.xml" Type="http://schemas.openxmlformats.org/officeDocument/2006/relationships/notesSlid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5.xml" Type="http://schemas.openxmlformats.org/officeDocument/2006/relationships/notesSlid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6.xml" Type="http://schemas.openxmlformats.org/officeDocument/2006/relationships/notesSlide"/><Relationship Id="rId3" Target="../media/image34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7.xml" Type="http://schemas.openxmlformats.org/officeDocument/2006/relationships/notesSlid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8.xml" Type="http://schemas.openxmlformats.org/officeDocument/2006/relationships/notesSlide"/><Relationship Id="rId3" Target="../media/image24.png" Type="http://schemas.openxmlformats.org/officeDocument/2006/relationships/image"/><Relationship Id="rId4" Target="../media/image25.sv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9.xml" Type="http://schemas.openxmlformats.org/officeDocument/2006/relationships/notesSlide"/><Relationship Id="rId3" Target="../media/image35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0.xml" Type="http://schemas.openxmlformats.org/officeDocument/2006/relationships/notesSlid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1.xml" Type="http://schemas.openxmlformats.org/officeDocument/2006/relationships/notesSlide"/><Relationship Id="rId3" Target="../media/image36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2.xml" Type="http://schemas.openxmlformats.org/officeDocument/2006/relationships/notesSlide"/><Relationship Id="rId3" Target="../media/image37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3.xml" Type="http://schemas.openxmlformats.org/officeDocument/2006/relationships/notesSlide"/><Relationship Id="rId3" Target="../media/image3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4.xml" Type="http://schemas.openxmlformats.org/officeDocument/2006/relationships/notesSlide"/><Relationship Id="rId3" Target="../media/image3.png" Type="http://schemas.openxmlformats.org/officeDocument/2006/relationships/image"/><Relationship Id="rId4" Target="../media/image4.sv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5.xml" Type="http://schemas.openxmlformats.org/officeDocument/2006/relationships/notesSlide"/></Relationships>
</file>

<file path=ppt/slides/_rels/slide5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6.xml" Type="http://schemas.openxmlformats.org/officeDocument/2006/relationships/notesSlid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5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7.xml" Type="http://schemas.openxmlformats.org/officeDocument/2006/relationships/notesSlide"/><Relationship Id="rId3" Target="../media/image1.png" Type="http://schemas.openxmlformats.org/officeDocument/2006/relationships/image"/><Relationship Id="rId4" Target="../media/image2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png" Type="http://schemas.openxmlformats.org/officeDocument/2006/relationships/image"/><Relationship Id="rId4" Target="../media/image16.png" Type="http://schemas.openxmlformats.org/officeDocument/2006/relationships/image"/><Relationship Id="rId5" Target="https://id.naviance.com" TargetMode="External" Type="http://schemas.openxmlformats.org/officeDocument/2006/relationships/hyperlink"/><Relationship Id="rId6" Target="https://careerzone.labor.ny.gov/jz/views/careerzone/index.jsf" TargetMode="External" Type="http://schemas.openxmlformats.org/officeDocument/2006/relationships/hyperlink"/><Relationship Id="rId7" Target="https://www.mynextmove.org/explore/ip" TargetMode="External" Type="http://schemas.openxmlformats.org/officeDocument/2006/relationships/hyperlink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5668325"/>
            <a:ext cx="18689274" cy="7179950"/>
          </a:xfrm>
          <a:custGeom>
            <a:avLst/>
            <a:gdLst/>
            <a:ahLst/>
            <a:cxnLst/>
            <a:rect r="r" b="b" t="t" l="l"/>
            <a:pathLst>
              <a:path h="7179950" w="18689274">
                <a:moveTo>
                  <a:pt x="0" y="0"/>
                </a:moveTo>
                <a:lnTo>
                  <a:pt x="18689274" y="0"/>
                </a:lnTo>
                <a:lnTo>
                  <a:pt x="18689274" y="7179950"/>
                </a:lnTo>
                <a:lnTo>
                  <a:pt x="0" y="71799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200150"/>
            <a:ext cx="10145872" cy="35852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861"/>
              </a:lnSpc>
            </a:pPr>
            <a:r>
              <a:rPr lang="en-US" sz="13201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Career</a:t>
            </a:r>
          </a:p>
          <a:p>
            <a:pPr algn="l">
              <a:lnSpc>
                <a:spcPts val="13861"/>
              </a:lnSpc>
            </a:pPr>
            <a:r>
              <a:rPr lang="en-US" sz="13201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Exploration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7004765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Results - Make a Connection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144000" y="981075"/>
            <a:ext cx="8115300" cy="13112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5199"/>
              </a:lnSpc>
            </a:pPr>
            <a:r>
              <a:rPr lang="en-US" sz="3999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How do your interests align with career possibilities?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5400000">
            <a:off x="10494340" y="2942606"/>
            <a:ext cx="5889821" cy="7640098"/>
          </a:xfrm>
          <a:custGeom>
            <a:avLst/>
            <a:gdLst/>
            <a:ahLst/>
            <a:cxnLst/>
            <a:rect r="r" b="b" t="t" l="l"/>
            <a:pathLst>
              <a:path h="7640098" w="5889821">
                <a:moveTo>
                  <a:pt x="0" y="0"/>
                </a:moveTo>
                <a:lnTo>
                  <a:pt x="5889821" y="0"/>
                </a:lnTo>
                <a:lnTo>
                  <a:pt x="5889821" y="7640098"/>
                </a:lnTo>
                <a:lnTo>
                  <a:pt x="0" y="76400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28700" y="6140355"/>
            <a:ext cx="5124174" cy="3117945"/>
            <a:chOff x="0" y="0"/>
            <a:chExt cx="6832232" cy="415726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680847"/>
              <a:ext cx="6832232" cy="3476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60"/>
                </a:lnSpc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Start researching on your preferred careers and careers recommended to you through your interest surveys.</a:t>
              </a:r>
            </a:p>
          </p:txBody>
        </p:sp>
        <p:sp>
          <p:nvSpPr>
            <p:cNvPr name="AutoShape 7" id="7"/>
            <p:cNvSpPr/>
            <p:nvPr/>
          </p:nvSpPr>
          <p:spPr>
            <a:xfrm>
              <a:off x="0" y="57150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14596336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Researching Careers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51483" y="6061079"/>
            <a:ext cx="7638623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 Learn how to research different careers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82551" y="5986149"/>
            <a:ext cx="7638623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Understand key aspects to consider in career research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4331414"/>
            <a:ext cx="1068544" cy="1068544"/>
            <a:chOff x="0" y="0"/>
            <a:chExt cx="1424725" cy="1424725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8" id="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82551" y="4331414"/>
            <a:ext cx="1068544" cy="1068544"/>
            <a:chOff x="0" y="0"/>
            <a:chExt cx="1424725" cy="1424725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2" id="1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8609728" y="7414295"/>
            <a:ext cx="1068544" cy="1068544"/>
            <a:chOff x="0" y="0"/>
            <a:chExt cx="1424725" cy="1424725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16" id="16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03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5324689" y="8882889"/>
            <a:ext cx="7638623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 Use reliable sources for career information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6738157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Why Research Careers? 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991418" y="990600"/>
            <a:ext cx="6267882" cy="1485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Help you understand what you need to do to pursue a particular path.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991418" y="3302890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Learn about a wide range of career options.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9144000" y="1028700"/>
            <a:ext cx="1068544" cy="1068544"/>
            <a:chOff x="0" y="0"/>
            <a:chExt cx="1424725" cy="1424725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8" id="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3340990"/>
            <a:ext cx="1068544" cy="1068544"/>
            <a:chOff x="0" y="0"/>
            <a:chExt cx="1424725" cy="1424725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12" id="1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705485"/>
            <a:ext cx="9459359" cy="4945175"/>
            <a:chOff x="0" y="0"/>
            <a:chExt cx="12612479" cy="6593567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19050"/>
              <a:ext cx="12612479" cy="32702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9600"/>
                </a:lnSpc>
              </a:pPr>
              <a:r>
                <a:rPr lang="en-US" sz="8000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Key Aspects of Career Research 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3815654"/>
              <a:ext cx="12612479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Job responsibilities 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Required education and skills 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Salary and job outlook </a:t>
              </a:r>
            </a:p>
            <a:p>
              <a:pPr algn="l" marL="690880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Work environment 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026699" y="2434765"/>
            <a:ext cx="7232601" cy="5417469"/>
          </a:xfrm>
          <a:custGeom>
            <a:avLst/>
            <a:gdLst/>
            <a:ahLst/>
            <a:cxnLst/>
            <a:rect r="r" b="b" t="t" l="l"/>
            <a:pathLst>
              <a:path h="5417469" w="7232601">
                <a:moveTo>
                  <a:pt x="0" y="0"/>
                </a:moveTo>
                <a:lnTo>
                  <a:pt x="7232601" y="0"/>
                </a:lnTo>
                <a:lnTo>
                  <a:pt x="7232601" y="5417470"/>
                </a:lnTo>
                <a:lnTo>
                  <a:pt x="0" y="54174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0722352" y="0"/>
            <a:ext cx="7565648" cy="10287000"/>
          </a:xfrm>
          <a:prstGeom prst="rect">
            <a:avLst/>
          </a:prstGeom>
          <a:solidFill>
            <a:srgbClr val="F88545"/>
          </a:solidFill>
        </p:spPr>
      </p:sp>
      <p:sp>
        <p:nvSpPr>
          <p:cNvPr name="TextBox 3" id="3"/>
          <p:cNvSpPr txBox="true"/>
          <p:nvPr/>
        </p:nvSpPr>
        <p:spPr>
          <a:xfrm rot="0">
            <a:off x="415162" y="2712808"/>
            <a:ext cx="10307190" cy="73317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The </a:t>
            </a: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CRAAP 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test</a:t>
            </a:r>
          </a:p>
          <a:p>
            <a:pPr algn="l">
              <a:lnSpc>
                <a:spcPts val="4160"/>
              </a:lnSpc>
            </a:pPr>
          </a:p>
          <a:p>
            <a:pPr algn="l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The 5 components of the CRAAP test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Currency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: Is the source up-to-date?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Relevance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: Is the source relevant to your research?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Authority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: Where is the source published? Who is the author? Are they considered reputable and trustworthy in their field?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Accuracy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: Is the source supported by evidence? Are the claims </a:t>
            </a:r>
            <a:r>
              <a:rPr lang="en-US" sz="3200" u="sng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  <a:hlinkClick r:id="rId2" tooltip="https://www.scribbr.com/category/citing-sources/"/>
              </a:rPr>
              <a:t>cited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 correctly?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Purpose</a:t>
            </a: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: What was the motive behind publishing this source?</a:t>
            </a:r>
          </a:p>
          <a:p>
            <a:pPr algn="l">
              <a:lnSpc>
                <a:spcPts val="4160"/>
              </a:lnSpc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575640" y="293458"/>
            <a:ext cx="8568360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is a Reliable Source?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1281416" y="1622362"/>
            <a:ext cx="6447520" cy="7042276"/>
          </a:xfrm>
          <a:custGeom>
            <a:avLst/>
            <a:gdLst/>
            <a:ahLst/>
            <a:cxnLst/>
            <a:rect r="r" b="b" t="t" l="l"/>
            <a:pathLst>
              <a:path h="7042276" w="6447520">
                <a:moveTo>
                  <a:pt x="0" y="0"/>
                </a:moveTo>
                <a:lnTo>
                  <a:pt x="6447520" y="0"/>
                </a:lnTo>
                <a:lnTo>
                  <a:pt x="6447520" y="7042276"/>
                </a:lnTo>
                <a:lnTo>
                  <a:pt x="0" y="7042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38428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14596336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Reliable Sources for Career Information 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6051047"/>
            <a:ext cx="9768878" cy="26255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6971" indent="-433485" lvl="1">
              <a:lnSpc>
                <a:spcPts val="5220"/>
              </a:lnSpc>
              <a:buFont typeface="Arial"/>
              <a:buChar char="•"/>
            </a:pPr>
            <a:r>
              <a:rPr lang="en-US" sz="4015" u="sng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  <a:hlinkClick r:id="rId2" tooltip="https://www.bls.gov"/>
              </a:rPr>
              <a:t>Bureau of Labor Statistics</a:t>
            </a: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 (BLS)</a:t>
            </a:r>
          </a:p>
          <a:p>
            <a:pPr algn="l" marL="866971" indent="-433485" lvl="1">
              <a:lnSpc>
                <a:spcPts val="5220"/>
              </a:lnSpc>
              <a:buFont typeface="Arial"/>
              <a:buChar char="•"/>
            </a:pP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websites (</a:t>
            </a:r>
            <a:r>
              <a:rPr lang="en-US" sz="4015" u="sng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  <a:hlinkClick r:id="rId3" tooltip="https://www.indeed.com"/>
              </a:rPr>
              <a:t>Indeed</a:t>
            </a: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, </a:t>
            </a:r>
            <a:r>
              <a:rPr lang="en-US" sz="4015" u="sng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  <a:hlinkClick r:id="rId4" tooltip="https://www.glassdoor.com/index.htm"/>
              </a:rPr>
              <a:t>Glassdoor</a:t>
            </a: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, etc.)</a:t>
            </a:r>
          </a:p>
          <a:p>
            <a:pPr algn="l" marL="866971" indent="-433485" lvl="1">
              <a:lnSpc>
                <a:spcPts val="5220"/>
              </a:lnSpc>
              <a:buFont typeface="Arial"/>
              <a:buChar char="•"/>
            </a:pP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Professional organizations 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3149021">
            <a:off x="12512525" y="3731343"/>
            <a:ext cx="11550951" cy="5974007"/>
          </a:xfrm>
          <a:custGeom>
            <a:avLst/>
            <a:gdLst/>
            <a:ahLst/>
            <a:cxnLst/>
            <a:rect r="r" b="b" t="t" l="l"/>
            <a:pathLst>
              <a:path h="5974007" w="11550951">
                <a:moveTo>
                  <a:pt x="0" y="0"/>
                </a:moveTo>
                <a:lnTo>
                  <a:pt x="11550950" y="0"/>
                </a:lnTo>
                <a:lnTo>
                  <a:pt x="11550950" y="5974007"/>
                </a:lnTo>
                <a:lnTo>
                  <a:pt x="0" y="597400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5" id="5"/>
          <p:cNvSpPr/>
          <p:nvPr/>
        </p:nvSpPr>
        <p:spPr>
          <a:xfrm rot="0">
            <a:off x="1028700" y="5320446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782981"/>
            <a:ext cx="7363108" cy="1475319"/>
            <a:chOff x="0" y="0"/>
            <a:chExt cx="9817477" cy="1967092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806312"/>
              <a:ext cx="9817477" cy="11607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Use a provided worksheet to gather information</a:t>
              </a:r>
            </a:p>
          </p:txBody>
        </p:sp>
        <p:sp>
          <p:nvSpPr>
            <p:cNvPr name="AutoShape 4" id="4"/>
            <p:cNvSpPr/>
            <p:nvPr/>
          </p:nvSpPr>
          <p:spPr>
            <a:xfrm>
              <a:off x="0" y="57150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1253513" y="3339048"/>
            <a:ext cx="6005787" cy="6005787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2"/>
              <a:stretch>
                <a:fillRect l="-34120" t="0" r="-34120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928454" y="1009650"/>
            <a:ext cx="7363108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Activity: Career Research - - 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53513" y="990600"/>
            <a:ext cx="6005787" cy="521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Choose a career to research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5958689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Sample Careers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824358" y="990600"/>
            <a:ext cx="643494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List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9144000" y="1345361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9144000" y="5838104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1775966">
            <a:off x="-1743355" y="7085596"/>
            <a:ext cx="11447892" cy="4043324"/>
          </a:xfrm>
          <a:custGeom>
            <a:avLst/>
            <a:gdLst/>
            <a:ahLst/>
            <a:cxnLst/>
            <a:rect r="r" b="b" t="t" l="l"/>
            <a:pathLst>
              <a:path h="4043324" w="11447892">
                <a:moveTo>
                  <a:pt x="0" y="0"/>
                </a:moveTo>
                <a:lnTo>
                  <a:pt x="11447892" y="0"/>
                </a:lnTo>
                <a:lnTo>
                  <a:pt x="11447892" y="4043324"/>
                </a:lnTo>
                <a:lnTo>
                  <a:pt x="0" y="40433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218611" y="1663296"/>
            <a:ext cx="4329112" cy="83781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: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Software Developer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Data Scientist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Nurse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Teacher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Marketing Manager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Environmental Scientist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Civil Engineer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Financial Analyst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Social Worker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Chef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Journalist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Mechanical Engineer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Human Resources Manager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Psychologist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Electrician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Veterinarian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Architect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Pharmacist</a:t>
            </a:r>
          </a:p>
          <a:p>
            <a:pPr algn="l" marL="518155" indent="-259078" lvl="1">
              <a:lnSpc>
                <a:spcPts val="3359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Pilot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028700" y="3420353"/>
            <a:ext cx="5837947" cy="5837947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2"/>
              <a:stretch>
                <a:fillRect l="-39303" t="0" r="-39303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908810" y="3420353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908810" y="5270783"/>
            <a:ext cx="1068544" cy="1068544"/>
            <a:chOff x="0" y="0"/>
            <a:chExt cx="1424725" cy="1424725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1" id="11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028700" y="1009650"/>
            <a:ext cx="16087807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Class Discussion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429750" y="3382253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Share research findings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429750" y="5538355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Discuss interesting insights and surprises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14596336" cy="2678225"/>
            <a:chOff x="0" y="0"/>
            <a:chExt cx="19461781" cy="3570967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-19050"/>
              <a:ext cx="19461781" cy="1644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9600"/>
                </a:lnSpc>
              </a:pPr>
              <a:r>
                <a:rPr lang="en-US" sz="8000">
                  <a:solidFill>
                    <a:srgbClr val="FFFFFF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Reflection</a:t>
              </a:r>
            </a:p>
          </p:txBody>
        </p:sp>
        <p:sp>
          <p:nvSpPr>
            <p:cNvPr name="TextBox 4" id="4"/>
            <p:cNvSpPr txBox="true"/>
            <p:nvPr/>
          </p:nvSpPr>
          <p:spPr>
            <a:xfrm rot="0">
              <a:off x="0" y="2190054"/>
              <a:ext cx="19461781" cy="1380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60"/>
                </a:lnSpc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Reflect on what you’ve learned about the researched career - Consider how it fits with your interests and strengths </a:t>
              </a: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458004" y="5105400"/>
            <a:ext cx="1337199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 </a:t>
            </a:r>
            <a:r>
              <a:rPr lang="en-US" sz="3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Report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1028700" y="5372100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39767" y="3397049"/>
            <a:ext cx="1068544" cy="1068544"/>
            <a:chOff x="0" y="0"/>
            <a:chExt cx="1424725" cy="1424725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5" id="5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39767" y="4999865"/>
            <a:ext cx="1068544" cy="1068544"/>
            <a:chOff x="0" y="0"/>
            <a:chExt cx="1424725" cy="1424725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9" id="9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2586735" y="3340771"/>
            <a:ext cx="5950380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Introduction to Career Exploration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586735" y="5267437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Researching Careers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5920296" y="228760"/>
            <a:ext cx="6186138" cy="2120540"/>
            <a:chOff x="0" y="0"/>
            <a:chExt cx="8248184" cy="2827386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-19050"/>
              <a:ext cx="8248184" cy="1644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600"/>
                </a:lnSpc>
              </a:pPr>
              <a:r>
                <a:rPr lang="en-US" sz="8000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Outline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0" y="2144973"/>
              <a:ext cx="8248184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What we'll learn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028700" y="6354919"/>
            <a:ext cx="1068544" cy="1068544"/>
            <a:chOff x="0" y="0"/>
            <a:chExt cx="1424725" cy="1424725"/>
          </a:xfrm>
        </p:grpSpPr>
        <p:grpSp>
          <p:nvGrpSpPr>
            <p:cNvPr name="Group 16" id="1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18" id="1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03</a:t>
              </a: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1039767" y="7709213"/>
            <a:ext cx="1068544" cy="1068544"/>
            <a:chOff x="0" y="0"/>
            <a:chExt cx="1424725" cy="1424725"/>
          </a:xfrm>
        </p:grpSpPr>
        <p:grpSp>
          <p:nvGrpSpPr>
            <p:cNvPr name="Group 20" id="2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22" id="2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04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1039767" y="9063506"/>
            <a:ext cx="1068544" cy="1068544"/>
            <a:chOff x="0" y="0"/>
            <a:chExt cx="1424725" cy="1424725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26" id="26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05</a:t>
              </a: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9013365" y="3320849"/>
            <a:ext cx="1068544" cy="1068544"/>
            <a:chOff x="0" y="0"/>
            <a:chExt cx="1424725" cy="1424725"/>
          </a:xfrm>
        </p:grpSpPr>
        <p:grpSp>
          <p:nvGrpSpPr>
            <p:cNvPr name="Group 28" id="28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30" id="30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06</a:t>
              </a:r>
            </a:p>
          </p:txBody>
        </p:sp>
      </p:grpSp>
      <p:grpSp>
        <p:nvGrpSpPr>
          <p:cNvPr name="Group 31" id="31"/>
          <p:cNvGrpSpPr/>
          <p:nvPr/>
        </p:nvGrpSpPr>
        <p:grpSpPr>
          <a:xfrm rot="0">
            <a:off x="9013365" y="4999865"/>
            <a:ext cx="1068544" cy="1068544"/>
            <a:chOff x="0" y="0"/>
            <a:chExt cx="1424725" cy="1424725"/>
          </a:xfrm>
        </p:grpSpPr>
        <p:grpSp>
          <p:nvGrpSpPr>
            <p:cNvPr name="Group 32" id="32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34" id="34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07</a:t>
              </a:r>
            </a:p>
          </p:txBody>
        </p:sp>
      </p:grpSp>
      <p:grpSp>
        <p:nvGrpSpPr>
          <p:cNvPr name="Group 35" id="35"/>
          <p:cNvGrpSpPr/>
          <p:nvPr/>
        </p:nvGrpSpPr>
        <p:grpSpPr>
          <a:xfrm rot="0">
            <a:off x="9013365" y="6354919"/>
            <a:ext cx="1068544" cy="1068544"/>
            <a:chOff x="0" y="0"/>
            <a:chExt cx="1424725" cy="1424725"/>
          </a:xfrm>
        </p:grpSpPr>
        <p:grpSp>
          <p:nvGrpSpPr>
            <p:cNvPr name="Group 36" id="3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38" id="3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08</a:t>
              </a:r>
            </a:p>
          </p:txBody>
        </p:sp>
      </p:grpSp>
      <p:grpSp>
        <p:nvGrpSpPr>
          <p:cNvPr name="Group 39" id="39"/>
          <p:cNvGrpSpPr/>
          <p:nvPr/>
        </p:nvGrpSpPr>
        <p:grpSpPr>
          <a:xfrm rot="0">
            <a:off x="9013365" y="7709213"/>
            <a:ext cx="1068544" cy="1068544"/>
            <a:chOff x="0" y="0"/>
            <a:chExt cx="1424725" cy="1424725"/>
          </a:xfrm>
        </p:grpSpPr>
        <p:grpSp>
          <p:nvGrpSpPr>
            <p:cNvPr name="Group 40" id="4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41" id="4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42" id="4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09</a:t>
              </a:r>
            </a:p>
          </p:txBody>
        </p:sp>
      </p:grpSp>
      <p:grpSp>
        <p:nvGrpSpPr>
          <p:cNvPr name="Group 43" id="43"/>
          <p:cNvGrpSpPr/>
          <p:nvPr/>
        </p:nvGrpSpPr>
        <p:grpSpPr>
          <a:xfrm rot="0">
            <a:off x="9013365" y="9063506"/>
            <a:ext cx="1068544" cy="1068544"/>
            <a:chOff x="0" y="0"/>
            <a:chExt cx="1424725" cy="1424725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46" id="46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10</a:t>
              </a:r>
            </a:p>
          </p:txBody>
        </p:sp>
      </p:grpSp>
      <p:sp>
        <p:nvSpPr>
          <p:cNvPr name="TextBox 47" id="47"/>
          <p:cNvSpPr txBox="true"/>
          <p:nvPr/>
        </p:nvSpPr>
        <p:spPr>
          <a:xfrm rot="0">
            <a:off x="2586735" y="6622111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Categories Deep Dive </a:t>
            </a:r>
          </a:p>
        </p:txBody>
      </p:sp>
      <p:sp>
        <p:nvSpPr>
          <p:cNvPr name="TextBox 48" id="48"/>
          <p:cNvSpPr txBox="true"/>
          <p:nvPr/>
        </p:nvSpPr>
        <p:spPr>
          <a:xfrm rot="0">
            <a:off x="2586735" y="7976784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Interview Preparation</a:t>
            </a:r>
          </a:p>
        </p:txBody>
      </p:sp>
      <p:sp>
        <p:nvSpPr>
          <p:cNvPr name="TextBox 49" id="49"/>
          <p:cNvSpPr txBox="true"/>
          <p:nvPr/>
        </p:nvSpPr>
        <p:spPr>
          <a:xfrm rot="0">
            <a:off x="2585648" y="9239362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Conducting Interviews </a:t>
            </a:r>
          </a:p>
        </p:txBody>
      </p:sp>
      <p:sp>
        <p:nvSpPr>
          <p:cNvPr name="TextBox 50" id="50"/>
          <p:cNvSpPr txBox="true"/>
          <p:nvPr/>
        </p:nvSpPr>
        <p:spPr>
          <a:xfrm rot="0">
            <a:off x="10795820" y="3340771"/>
            <a:ext cx="5950380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Budgeting and Financial Planning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10862959" y="5191237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Creating a Career Plan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10795820" y="6622491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Presentation Preparation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0795820" y="7976784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Presentations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0795820" y="9331078"/>
            <a:ext cx="595038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Reflection and Assessment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Skilled Trades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Categories Deep Dive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Healthcare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728789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Technology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10847077" y="3187043"/>
            <a:ext cx="3076990" cy="6071257"/>
            <a:chOff x="0" y="0"/>
            <a:chExt cx="1635102" cy="3226246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1066152" y="3460532"/>
            <a:ext cx="1068544" cy="1068544"/>
            <a:chOff x="0" y="0"/>
            <a:chExt cx="1424725" cy="1424725"/>
          </a:xfrm>
        </p:grpSpPr>
        <p:grpSp>
          <p:nvGrpSpPr>
            <p:cNvPr name="Group 27" id="2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29" id="2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30" id="30"/>
          <p:cNvSpPr txBox="true"/>
          <p:nvPr/>
        </p:nvSpPr>
        <p:spPr>
          <a:xfrm rot="0">
            <a:off x="10847077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Art &amp; Media</a:t>
            </a:r>
          </a:p>
        </p:txBody>
      </p:sp>
      <p:grpSp>
        <p:nvGrpSpPr>
          <p:cNvPr name="Group 31" id="31"/>
          <p:cNvGrpSpPr/>
          <p:nvPr/>
        </p:nvGrpSpPr>
        <p:grpSpPr>
          <a:xfrm rot="0">
            <a:off x="14409843" y="3187043"/>
            <a:ext cx="3076990" cy="6071257"/>
            <a:chOff x="0" y="0"/>
            <a:chExt cx="1635102" cy="3226246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14666083" y="3460532"/>
            <a:ext cx="1068544" cy="1068544"/>
            <a:chOff x="0" y="0"/>
            <a:chExt cx="1424725" cy="1424725"/>
          </a:xfrm>
        </p:grpSpPr>
        <p:grpSp>
          <p:nvGrpSpPr>
            <p:cNvPr name="Group 34" id="3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36" id="36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37" id="37"/>
          <p:cNvSpPr txBox="true"/>
          <p:nvPr/>
        </p:nvSpPr>
        <p:spPr>
          <a:xfrm rot="0">
            <a:off x="14633114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Education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976223" y="5527989"/>
            <a:ext cx="8566154" cy="5663118"/>
          </a:xfrm>
          <a:custGeom>
            <a:avLst/>
            <a:gdLst/>
            <a:ahLst/>
            <a:cxnLst/>
            <a:rect r="r" b="b" t="t" l="l"/>
            <a:pathLst>
              <a:path h="5663118" w="8566154">
                <a:moveTo>
                  <a:pt x="0" y="0"/>
                </a:moveTo>
                <a:lnTo>
                  <a:pt x="8566154" y="0"/>
                </a:lnTo>
                <a:lnTo>
                  <a:pt x="8566154" y="5663118"/>
                </a:lnTo>
                <a:lnTo>
                  <a:pt x="0" y="56631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161816">
            <a:off x="-2533715" y="-835847"/>
            <a:ext cx="10563768" cy="3731057"/>
          </a:xfrm>
          <a:custGeom>
            <a:avLst/>
            <a:gdLst/>
            <a:ahLst/>
            <a:cxnLst/>
            <a:rect r="r" b="b" t="t" l="l"/>
            <a:pathLst>
              <a:path h="3731057" w="10563768">
                <a:moveTo>
                  <a:pt x="0" y="0"/>
                </a:moveTo>
                <a:lnTo>
                  <a:pt x="10563768" y="0"/>
                </a:lnTo>
                <a:lnTo>
                  <a:pt x="10563768" y="3731057"/>
                </a:lnTo>
                <a:lnTo>
                  <a:pt x="0" y="3731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4261914" y="1835787"/>
            <a:ext cx="14026086" cy="27051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893158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A job that requires a specialized skill set learned through either an apprenticeship or on-the-job training. </a:t>
            </a:r>
          </a:p>
          <a:p>
            <a:pPr algn="ctr" marL="893158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Carpenters, Electricians, Ironworkers, Plumbers, etc.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784036" y="222552"/>
            <a:ext cx="12917543" cy="15952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Skilled Trades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73880" y="4723126"/>
            <a:ext cx="17540240" cy="1590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Why Do It?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6466201"/>
            <a:ext cx="7923278" cy="24017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College degree not required</a:t>
            </a:r>
          </a:p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High demand jobs</a:t>
            </a:r>
          </a:p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Paid training</a:t>
            </a:r>
          </a:p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High earning potential</a:t>
            </a:r>
          </a:p>
        </p:txBody>
      </p:sp>
      <p:pic>
        <p:nvPicPr>
          <p:cNvPr name="Picture 8" id="8"/>
          <p:cNvPicPr>
            <a:picLocks noChangeAspect="true"/>
          </p:cNvPicPr>
          <p:nvPr>
            <a:videoFile r:link="rId7"/>
          </p:nvPr>
        </p:nvPicPr>
        <p:blipFill>
          <a:blip r:embed="rId6"/>
          <a:stretch>
            <a:fillRect/>
          </a:stretch>
        </p:blipFill>
        <p:spPr>
          <a:xfrm rot="0">
            <a:off x="7923278" y="5569655"/>
            <a:ext cx="6562714" cy="36886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666838" y="1028700"/>
            <a:ext cx="3920457" cy="3920457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2"/>
              <a:stretch>
                <a:fillRect l="-57215" t="-2394" r="0" b="-2394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01086" y="1431917"/>
            <a:ext cx="4149855" cy="5866155"/>
            <a:chOff x="0" y="0"/>
            <a:chExt cx="5533139" cy="7821539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-47625"/>
              <a:ext cx="5533139" cy="8561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199"/>
                </a:lnSpc>
              </a:pPr>
              <a:r>
                <a:rPr lang="en-US" sz="3999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Healthcare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2662164"/>
              <a:ext cx="5533139" cy="51593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Physician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Nurse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Physical Therapist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Pharmacist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Lab Technician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Dentist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Chiropractor</a:t>
              </a:r>
            </a:p>
            <a:p>
              <a:pPr algn="l">
                <a:lnSpc>
                  <a:spcPts val="3899"/>
                </a:lnSpc>
              </a:pPr>
            </a:p>
          </p:txBody>
        </p:sp>
        <p:sp>
          <p:nvSpPr>
            <p:cNvPr name="AutoShape 7" id="7"/>
            <p:cNvSpPr/>
            <p:nvPr/>
          </p:nvSpPr>
          <p:spPr>
            <a:xfrm>
              <a:off x="0" y="1749653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8" id="8"/>
          <p:cNvGrpSpPr/>
          <p:nvPr/>
        </p:nvGrpSpPr>
        <p:grpSpPr>
          <a:xfrm rot="0">
            <a:off x="13109445" y="1431917"/>
            <a:ext cx="4149855" cy="6351930"/>
            <a:chOff x="0" y="0"/>
            <a:chExt cx="5533139" cy="8469239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47625"/>
              <a:ext cx="5533139" cy="8561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199"/>
                </a:lnSpc>
              </a:pPr>
              <a:r>
                <a:rPr lang="en-US" sz="3999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Why?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2662164"/>
              <a:ext cx="5533139" cy="58070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Patient interaction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Consistent earnings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Constant activity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Fulfilling work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Variety of opporunities</a:t>
              </a:r>
            </a:p>
            <a:p>
              <a:pPr algn="l">
                <a:lnSpc>
                  <a:spcPts val="3899"/>
                </a:lnSpc>
              </a:pPr>
            </a:p>
            <a:p>
              <a:pPr algn="l">
                <a:lnSpc>
                  <a:spcPts val="3899"/>
                </a:lnSpc>
              </a:pPr>
            </a:p>
          </p:txBody>
        </p:sp>
        <p:sp>
          <p:nvSpPr>
            <p:cNvPr name="AutoShape 11" id="11"/>
            <p:cNvSpPr/>
            <p:nvPr/>
          </p:nvSpPr>
          <p:spPr>
            <a:xfrm>
              <a:off x="0" y="1749653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pic>
        <p:nvPicPr>
          <p:cNvPr name="Picture 12" id="12"/>
          <p:cNvPicPr>
            <a:picLocks noChangeAspect="true"/>
          </p:cNvPicPr>
          <p:nvPr>
            <a:videoFile r:link="rId4"/>
          </p:nvPr>
        </p:nvPicPr>
        <p:blipFill>
          <a:blip r:embed="rId3"/>
          <a:stretch>
            <a:fillRect/>
          </a:stretch>
        </p:blipFill>
        <p:spPr>
          <a:xfrm rot="0">
            <a:off x="5178555" y="5845573"/>
            <a:ext cx="6897023" cy="387654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157484" y="1638300"/>
            <a:ext cx="5741266" cy="3876083"/>
          </a:xfrm>
          <a:custGeom>
            <a:avLst/>
            <a:gdLst/>
            <a:ahLst/>
            <a:cxnLst/>
            <a:rect r="r" b="b" t="t" l="l"/>
            <a:pathLst>
              <a:path h="3876083" w="5741266">
                <a:moveTo>
                  <a:pt x="0" y="0"/>
                </a:moveTo>
                <a:lnTo>
                  <a:pt x="5741267" y="0"/>
                </a:lnTo>
                <a:lnTo>
                  <a:pt x="5741267" y="3876083"/>
                </a:lnTo>
                <a:lnTo>
                  <a:pt x="0" y="387608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51329" y="1638300"/>
            <a:ext cx="5483940" cy="3876083"/>
          </a:xfrm>
          <a:custGeom>
            <a:avLst/>
            <a:gdLst/>
            <a:ahLst/>
            <a:cxnLst/>
            <a:rect r="r" b="b" t="t" l="l"/>
            <a:pathLst>
              <a:path h="3876083" w="5483940">
                <a:moveTo>
                  <a:pt x="0" y="0"/>
                </a:moveTo>
                <a:lnTo>
                  <a:pt x="5483940" y="0"/>
                </a:lnTo>
                <a:lnTo>
                  <a:pt x="5483940" y="3876083"/>
                </a:lnTo>
                <a:lnTo>
                  <a:pt x="0" y="38760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028491" y="5971583"/>
            <a:ext cx="5549522" cy="3876083"/>
          </a:xfrm>
          <a:custGeom>
            <a:avLst/>
            <a:gdLst/>
            <a:ahLst/>
            <a:cxnLst/>
            <a:rect r="r" b="b" t="t" l="l"/>
            <a:pathLst>
              <a:path h="3876083" w="5549522">
                <a:moveTo>
                  <a:pt x="0" y="0"/>
                </a:moveTo>
                <a:lnTo>
                  <a:pt x="5549522" y="0"/>
                </a:lnTo>
                <a:lnTo>
                  <a:pt x="5549522" y="3876084"/>
                </a:lnTo>
                <a:lnTo>
                  <a:pt x="0" y="38760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53453" y="5476283"/>
            <a:ext cx="507969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IT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400050"/>
            <a:ext cx="16613443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Technology Careers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358575" y="5476283"/>
            <a:ext cx="513696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999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Data Science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589003" y="9791700"/>
            <a:ext cx="513696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999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Web Development</a:t>
            </a:r>
          </a:p>
        </p:txBody>
      </p:sp>
      <p:pic>
        <p:nvPicPr>
          <p:cNvPr name="Picture 9" id="9"/>
          <p:cNvPicPr>
            <a:picLocks noChangeAspect="true"/>
          </p:cNvPicPr>
          <p:nvPr>
            <a:videoFile r:link="rId6"/>
          </p:nvPr>
        </p:nvPicPr>
        <p:blipFill>
          <a:blip r:embed="rId5"/>
          <a:stretch>
            <a:fillRect/>
          </a:stretch>
        </p:blipFill>
        <p:spPr>
          <a:xfrm rot="0">
            <a:off x="12727426" y="1638300"/>
            <a:ext cx="4680787" cy="828457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655652"/>
            <a:ext cx="18579666" cy="9609171"/>
          </a:xfrm>
          <a:custGeom>
            <a:avLst/>
            <a:gdLst/>
            <a:ahLst/>
            <a:cxnLst/>
            <a:rect r="r" b="b" t="t" l="l"/>
            <a:pathLst>
              <a:path h="9609171" w="18579666">
                <a:moveTo>
                  <a:pt x="0" y="0"/>
                </a:moveTo>
                <a:lnTo>
                  <a:pt x="18579666" y="0"/>
                </a:lnTo>
                <a:lnTo>
                  <a:pt x="18579666" y="9609171"/>
                </a:lnTo>
                <a:lnTo>
                  <a:pt x="0" y="96091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282214" y="8831587"/>
            <a:ext cx="8902759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F88545"/>
                </a:solidFill>
                <a:latin typeface="Rubik Medium"/>
                <a:ea typeface="Rubik Medium"/>
                <a:cs typeface="Rubik Medium"/>
                <a:sym typeface="Rubik Medium"/>
              </a:rPr>
              <a:t>Arts &amp; Media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2128228" y="0"/>
            <a:ext cx="5458686" cy="2750604"/>
            <a:chOff x="0" y="0"/>
            <a:chExt cx="7278248" cy="366747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Music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Composer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Singer</a:t>
              </a:r>
            </a:p>
            <a:p>
              <a:pPr algn="l" marL="1381760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Sound Engineer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7" id="7"/>
          <p:cNvGrpSpPr/>
          <p:nvPr/>
        </p:nvGrpSpPr>
        <p:grpSpPr>
          <a:xfrm rot="0">
            <a:off x="437809" y="0"/>
            <a:ext cx="5458686" cy="2750604"/>
            <a:chOff x="0" y="0"/>
            <a:chExt cx="7278248" cy="3667473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Design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Graphic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Floral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Interior</a:t>
              </a:r>
            </a:p>
          </p:txBody>
        </p:sp>
        <p:sp>
          <p:nvSpPr>
            <p:cNvPr name="AutoShape 9" id="9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0" id="10"/>
          <p:cNvGrpSpPr/>
          <p:nvPr/>
        </p:nvGrpSpPr>
        <p:grpSpPr>
          <a:xfrm rot="0">
            <a:off x="437809" y="3169704"/>
            <a:ext cx="5458686" cy="3274479"/>
            <a:chOff x="0" y="0"/>
            <a:chExt cx="7278248" cy="4365973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889559"/>
              <a:ext cx="7278248" cy="3476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Entertainment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Actor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Producer/Director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Set Design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Camera Operators</a:t>
              </a:r>
            </a:p>
          </p:txBody>
        </p:sp>
        <p:sp>
          <p:nvSpPr>
            <p:cNvPr name="AutoShape 12" id="12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6947565" y="0"/>
            <a:ext cx="5458686" cy="2750604"/>
            <a:chOff x="0" y="0"/>
            <a:chExt cx="7278248" cy="3667473"/>
          </a:xfrm>
        </p:grpSpPr>
        <p:sp>
          <p:nvSpPr>
            <p:cNvPr name="TextBox 14" id="14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Arts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Painter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Sculptor</a:t>
              </a:r>
            </a:p>
            <a:p>
              <a:pPr algn="l" marL="1381760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Illustrator</a:t>
              </a:r>
            </a:p>
          </p:txBody>
        </p:sp>
        <p:sp>
          <p:nvSpPr>
            <p:cNvPr name="AutoShape 15" id="15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947565" y="3169704"/>
            <a:ext cx="5458686" cy="2750604"/>
            <a:chOff x="0" y="0"/>
            <a:chExt cx="7278248" cy="3667473"/>
          </a:xfrm>
        </p:grpSpPr>
        <p:sp>
          <p:nvSpPr>
            <p:cNvPr name="TextBox 17" id="17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Media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Broadcasting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Lighting Techs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</a:p>
          </p:txBody>
        </p:sp>
        <p:sp>
          <p:nvSpPr>
            <p:cNvPr name="AutoShape 18" id="18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TextBox 19" id="19"/>
          <p:cNvSpPr txBox="true"/>
          <p:nvPr/>
        </p:nvSpPr>
        <p:spPr>
          <a:xfrm rot="0">
            <a:off x="1028700" y="7186718"/>
            <a:ext cx="14594285" cy="807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39"/>
              </a:lnSpc>
            </a:pPr>
            <a:r>
              <a:rPr lang="en-US" sz="4599" u="sng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  <a:hlinkClick r:id="rId4" tooltip="https://youtu.be/1n66P5OC-CE?si=rYFYsHVK0Fk1b_3Z"/>
              </a:rPr>
              <a:t>https://youtu.be/1n66P5OC-CE?si=rYFYsHVK0Fk1b_3Z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74144" y="3552821"/>
            <a:ext cx="5713878" cy="4165695"/>
            <a:chOff x="0" y="0"/>
            <a:chExt cx="7618504" cy="5554260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1379347"/>
              <a:ext cx="7618504" cy="4174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Teacher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School Counselor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Administrator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Curriculum Coordinator</a:t>
              </a:r>
            </a:p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Librarian</a:t>
              </a:r>
            </a:p>
            <a:p>
              <a:pPr algn="l" marL="690880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Teaching Assistant</a:t>
              </a:r>
            </a:p>
          </p:txBody>
        </p:sp>
        <p:sp>
          <p:nvSpPr>
            <p:cNvPr name="AutoShape 4" id="4"/>
            <p:cNvSpPr/>
            <p:nvPr/>
          </p:nvSpPr>
          <p:spPr>
            <a:xfrm>
              <a:off x="0" y="57150"/>
              <a:ext cx="1207451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0727174" y="222334"/>
            <a:ext cx="5220583" cy="9642355"/>
          </a:xfrm>
          <a:custGeom>
            <a:avLst/>
            <a:gdLst/>
            <a:ahLst/>
            <a:cxnLst/>
            <a:rect r="r" b="b" t="t" l="l"/>
            <a:pathLst>
              <a:path h="9642355" w="5220583">
                <a:moveTo>
                  <a:pt x="0" y="0"/>
                </a:moveTo>
                <a:lnTo>
                  <a:pt x="5220583" y="0"/>
                </a:lnTo>
                <a:lnTo>
                  <a:pt x="5220583" y="9642355"/>
                </a:lnTo>
                <a:lnTo>
                  <a:pt x="0" y="96423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1009650"/>
            <a:ext cx="7004765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Education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Understand your capabilities</a:t>
            </a:r>
          </a:p>
          <a:p>
            <a:pPr algn="l">
              <a:lnSpc>
                <a:spcPts val="3900"/>
              </a:lnSpc>
            </a:pP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Preparing for Job Interviews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 the job and company</a:t>
            </a:r>
          </a:p>
          <a:p>
            <a:pPr algn="l">
              <a:lnSpc>
                <a:spcPts val="3900"/>
              </a:lnSpc>
            </a:pPr>
          </a:p>
        </p:txBody>
      </p:sp>
      <p:sp>
        <p:nvSpPr>
          <p:cNvPr name="TextBox 23" id="23"/>
          <p:cNvSpPr txBox="true"/>
          <p:nvPr/>
        </p:nvSpPr>
        <p:spPr>
          <a:xfrm rot="0">
            <a:off x="7728789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Determine your qualifications</a:t>
            </a:r>
          </a:p>
          <a:p>
            <a:pPr algn="l">
              <a:lnSpc>
                <a:spcPts val="3900"/>
              </a:lnSpc>
            </a:pPr>
          </a:p>
        </p:txBody>
      </p:sp>
      <p:grpSp>
        <p:nvGrpSpPr>
          <p:cNvPr name="Group 24" id="24"/>
          <p:cNvGrpSpPr/>
          <p:nvPr/>
        </p:nvGrpSpPr>
        <p:grpSpPr>
          <a:xfrm rot="0">
            <a:off x="10847077" y="3187043"/>
            <a:ext cx="3076990" cy="6071257"/>
            <a:chOff x="0" y="0"/>
            <a:chExt cx="1635102" cy="3226246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1066152" y="3460532"/>
            <a:ext cx="1068544" cy="1068544"/>
            <a:chOff x="0" y="0"/>
            <a:chExt cx="1424725" cy="1424725"/>
          </a:xfrm>
        </p:grpSpPr>
        <p:grpSp>
          <p:nvGrpSpPr>
            <p:cNvPr name="Group 27" id="2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29" id="2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30" id="30"/>
          <p:cNvSpPr txBox="true"/>
          <p:nvPr/>
        </p:nvSpPr>
        <p:spPr>
          <a:xfrm rot="0">
            <a:off x="11072479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Conduct practice interviews</a:t>
            </a:r>
          </a:p>
          <a:p>
            <a:pPr algn="l">
              <a:lnSpc>
                <a:spcPts val="3900"/>
              </a:lnSpc>
            </a:pPr>
          </a:p>
        </p:txBody>
      </p:sp>
      <p:grpSp>
        <p:nvGrpSpPr>
          <p:cNvPr name="Group 31" id="31"/>
          <p:cNvGrpSpPr/>
          <p:nvPr/>
        </p:nvGrpSpPr>
        <p:grpSpPr>
          <a:xfrm rot="0">
            <a:off x="14409843" y="3187043"/>
            <a:ext cx="3076990" cy="6071257"/>
            <a:chOff x="0" y="0"/>
            <a:chExt cx="1635102" cy="3226246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14666083" y="3460532"/>
            <a:ext cx="1068544" cy="1068544"/>
            <a:chOff x="0" y="0"/>
            <a:chExt cx="1424725" cy="1424725"/>
          </a:xfrm>
        </p:grpSpPr>
        <p:grpSp>
          <p:nvGrpSpPr>
            <p:cNvPr name="Group 34" id="3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36" id="36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37" id="37"/>
          <p:cNvSpPr txBox="true"/>
          <p:nvPr/>
        </p:nvSpPr>
        <p:spPr>
          <a:xfrm rot="0">
            <a:off x="14633114" y="5105400"/>
            <a:ext cx="2626186" cy="1485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Determine what to ask</a:t>
            </a:r>
          </a:p>
          <a:p>
            <a:pPr algn="l">
              <a:lnSpc>
                <a:spcPts val="3900"/>
              </a:lnSpc>
            </a:pP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655652"/>
            <a:ext cx="18579666" cy="9609171"/>
          </a:xfrm>
          <a:custGeom>
            <a:avLst/>
            <a:gdLst/>
            <a:ahLst/>
            <a:cxnLst/>
            <a:rect r="r" b="b" t="t" l="l"/>
            <a:pathLst>
              <a:path h="9609171" w="18579666">
                <a:moveTo>
                  <a:pt x="0" y="0"/>
                </a:moveTo>
                <a:lnTo>
                  <a:pt x="18579666" y="0"/>
                </a:lnTo>
                <a:lnTo>
                  <a:pt x="18579666" y="9609171"/>
                </a:lnTo>
                <a:lnTo>
                  <a:pt x="0" y="96091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-291666" y="359263"/>
            <a:ext cx="18579666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Exploration Through Interviews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98727" y="2816713"/>
            <a:ext cx="5458686" cy="2750604"/>
            <a:chOff x="0" y="0"/>
            <a:chExt cx="7278248" cy="366747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Understand the importance of informational interviews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7" id="7"/>
          <p:cNvGrpSpPr/>
          <p:nvPr/>
        </p:nvGrpSpPr>
        <p:grpSpPr>
          <a:xfrm rot="0">
            <a:off x="5657412" y="2816713"/>
            <a:ext cx="5458686" cy="2750604"/>
            <a:chOff x="0" y="0"/>
            <a:chExt cx="7278248" cy="3667473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Learn how to conduct an informational interview</a:t>
              </a:r>
            </a:p>
          </p:txBody>
        </p:sp>
        <p:sp>
          <p:nvSpPr>
            <p:cNvPr name="AutoShape 9" id="9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0" id="10"/>
          <p:cNvGrpSpPr/>
          <p:nvPr/>
        </p:nvGrpSpPr>
        <p:grpSpPr>
          <a:xfrm rot="0">
            <a:off x="11116098" y="2816713"/>
            <a:ext cx="5458686" cy="2226729"/>
            <a:chOff x="0" y="0"/>
            <a:chExt cx="7278248" cy="2968973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889559"/>
              <a:ext cx="7278248" cy="2079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Develop questions for an informational interview</a:t>
              </a:r>
            </a:p>
          </p:txBody>
        </p:sp>
        <p:sp>
          <p:nvSpPr>
            <p:cNvPr name="AutoShape 12" id="12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60176" y="1009650"/>
            <a:ext cx="16767647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is an Informational Interview?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-5400000">
            <a:off x="10494340" y="2942606"/>
            <a:ext cx="5889821" cy="7640098"/>
          </a:xfrm>
          <a:custGeom>
            <a:avLst/>
            <a:gdLst/>
            <a:ahLst/>
            <a:cxnLst/>
            <a:rect r="r" b="b" t="t" l="l"/>
            <a:pathLst>
              <a:path h="7640098" w="5889821">
                <a:moveTo>
                  <a:pt x="0" y="0"/>
                </a:moveTo>
                <a:lnTo>
                  <a:pt x="5889821" y="0"/>
                </a:lnTo>
                <a:lnTo>
                  <a:pt x="5889821" y="7640098"/>
                </a:lnTo>
                <a:lnTo>
                  <a:pt x="0" y="764009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2404677" y="4568117"/>
            <a:ext cx="5124174" cy="3641820"/>
            <a:chOff x="0" y="0"/>
            <a:chExt cx="6832232" cy="4855760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680847"/>
              <a:ext cx="6832232" cy="4174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60"/>
                </a:lnSpc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An opportunity to ask experts questions about their professional experience in order to gain details about a specific career.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0" y="57150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7183772" y="2890541"/>
            <a:ext cx="3920457" cy="3920457"/>
            <a:chOff x="0" y="0"/>
            <a:chExt cx="6350000" cy="6350000"/>
          </a:xfrm>
        </p:grpSpPr>
        <p:sp>
          <p:nvSpPr>
            <p:cNvPr name="Freeform 3" id="3">
              <a:hlinkClick r:id="rId2" tooltip="https://www.bing.com/images/search?view=detailV2&amp;ccid=dXHwAGtZ&amp;id=5B29403FEBD8C573F3673914529519F3825ECB28&amp;thid=OIP.dXHwAGtZVHYEdqeFQceFeQHaE3&amp;mediaurl=https%3a%2f%2fwww.usnews.com%2fdims4%2fUSNEWS%2f2391669%2f2147483647%2fthumbnail%2f640x420%2fquality%2f85%2f%3furl%3dhttp%3a%252F%252Fmedia.beam.usnews.com%252F59%252F4f8db0e58ea18e3c99de00eb64dfa1%252F51344WideModern_interview_122413.jpg&amp;cdnurl=https%3a%2f%2fth.bing.com%2fth%2fid%2fR.7571f0006b5954760476a78541c78579%3frik%3dKMtegvMZlVIUOQ%26pid%3dImgRaw%26r%3d0&amp;exph=420&amp;expw=640&amp;q=interview+exchange&amp;simid=608054721532467486&amp;FORM=IRPRST&amp;ck=C2E8E3C0537A8C807CD78BCD06D4F6AD&amp;selectedIndex=13&amp;itb=0"/>
            </p:cNvPr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20014" t="0" r="-20014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4363695"/>
            <a:ext cx="4149855" cy="4894605"/>
            <a:chOff x="0" y="0"/>
            <a:chExt cx="5533139" cy="6526139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-47625"/>
              <a:ext cx="5533139" cy="8561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199"/>
                </a:lnSpc>
              </a:pPr>
              <a:r>
                <a:rPr lang="en-US" sz="3999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Mock Interviews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2662164"/>
              <a:ext cx="5533139" cy="38639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Complete the Mock Interview Worksheet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Find a partner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Practice Interviewing</a:t>
              </a:r>
            </a:p>
          </p:txBody>
        </p:sp>
        <p:sp>
          <p:nvSpPr>
            <p:cNvPr name="AutoShape 7" id="7"/>
            <p:cNvSpPr/>
            <p:nvPr/>
          </p:nvSpPr>
          <p:spPr>
            <a:xfrm>
              <a:off x="0" y="1749653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8" id="8"/>
          <p:cNvGrpSpPr/>
          <p:nvPr/>
        </p:nvGrpSpPr>
        <p:grpSpPr>
          <a:xfrm rot="0">
            <a:off x="13109445" y="944843"/>
            <a:ext cx="4149855" cy="6837705"/>
            <a:chOff x="0" y="0"/>
            <a:chExt cx="5533139" cy="9116939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47625"/>
              <a:ext cx="5533139" cy="8561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199"/>
                </a:lnSpc>
              </a:pPr>
              <a:r>
                <a:rPr lang="en-US" sz="3999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Real Interviews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2662164"/>
              <a:ext cx="5533139" cy="64547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Schedule your interview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Prepare your questions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Practice asking your questions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Arrive early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Be respectful of the interviewees time</a:t>
              </a:r>
            </a:p>
          </p:txBody>
        </p:sp>
        <p:sp>
          <p:nvSpPr>
            <p:cNvPr name="AutoShape 11" id="11"/>
            <p:cNvSpPr/>
            <p:nvPr/>
          </p:nvSpPr>
          <p:spPr>
            <a:xfrm>
              <a:off x="0" y="1749653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4174232">
            <a:off x="7500655" y="2941565"/>
            <a:ext cx="17651775" cy="7696942"/>
          </a:xfrm>
          <a:custGeom>
            <a:avLst/>
            <a:gdLst/>
            <a:ahLst/>
            <a:cxnLst/>
            <a:rect r="r" b="b" t="t" l="l"/>
            <a:pathLst>
              <a:path h="7696942" w="17651775">
                <a:moveTo>
                  <a:pt x="0" y="0"/>
                </a:moveTo>
                <a:lnTo>
                  <a:pt x="17651775" y="0"/>
                </a:lnTo>
                <a:lnTo>
                  <a:pt x="17651775" y="7696942"/>
                </a:lnTo>
                <a:lnTo>
                  <a:pt x="0" y="76969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1028700" y="6588106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1028700" y="1009650"/>
            <a:ext cx="8570452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Introduction to Career Exploration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524272" y="6348076"/>
            <a:ext cx="8404810" cy="441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10"/>
              </a:lnSpc>
            </a:pPr>
            <a:r>
              <a:rPr lang="en-US" sz="27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8th Grade Career Readiness Unit</a:t>
            </a:r>
          </a:p>
        </p:txBody>
      </p:sp>
      <p:pic>
        <p:nvPicPr>
          <p:cNvPr name="Picture 6" id="6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0558337" y="5715000"/>
            <a:ext cx="6304121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14596336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Preparing for an Informational Interview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51483" y="6061079"/>
            <a:ext cx="7638623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 the interviewee and their career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82551" y="5986149"/>
            <a:ext cx="7638623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Develop a list of questions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4331414"/>
            <a:ext cx="1068544" cy="1068544"/>
            <a:chOff x="0" y="0"/>
            <a:chExt cx="1424725" cy="1424725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8" id="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382551" y="4331414"/>
            <a:ext cx="1068544" cy="1068544"/>
            <a:chOff x="0" y="0"/>
            <a:chExt cx="1424725" cy="1424725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2" id="1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6738157" cy="4895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Examples of good questions to ask: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991418" y="990600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Can you describe a typical day in your job?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991418" y="3302890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do you enjoy most about your career?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9144000" y="1028700"/>
            <a:ext cx="1068544" cy="1068544"/>
            <a:chOff x="0" y="0"/>
            <a:chExt cx="1424725" cy="1424725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8" id="8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9144000" y="3340990"/>
            <a:ext cx="1068544" cy="1068544"/>
            <a:chOff x="0" y="0"/>
            <a:chExt cx="1424725" cy="1424725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12" id="12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9144000" y="5371228"/>
            <a:ext cx="1068544" cy="1068544"/>
            <a:chOff x="0" y="0"/>
            <a:chExt cx="1424725" cy="1424725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6" id="16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03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0991418" y="5333128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are the biggest challenges you face?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9144000" y="7401797"/>
            <a:ext cx="1068544" cy="1068544"/>
            <a:chOff x="0" y="0"/>
            <a:chExt cx="1424725" cy="1424725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04</a:t>
              </a: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10991418" y="7421719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education and skills are required for your position?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699556" y="4722495"/>
            <a:ext cx="7639046" cy="842010"/>
            <a:chOff x="0" y="0"/>
            <a:chExt cx="10185395" cy="1122680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143841"/>
              <a:ext cx="250798" cy="250798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5" id="5"/>
            <p:cNvSpPr txBox="true"/>
            <p:nvPr/>
          </p:nvSpPr>
          <p:spPr>
            <a:xfrm rot="0">
              <a:off x="1007554" y="-38100"/>
              <a:ext cx="9177841" cy="11607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Identify key skills needed for various careers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1006064"/>
            <a:ext cx="7540113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Skills and Education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699556" y="6511486"/>
            <a:ext cx="7639046" cy="842010"/>
            <a:chOff x="0" y="0"/>
            <a:chExt cx="10185395" cy="1122680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1007554" y="-38100"/>
              <a:ext cx="9177841" cy="11607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Understand the importance of education and training</a:t>
              </a:r>
            </a:p>
          </p:txBody>
        </p:sp>
        <p:grpSp>
          <p:nvGrpSpPr>
            <p:cNvPr name="Group 9" id="9"/>
            <p:cNvGrpSpPr/>
            <p:nvPr/>
          </p:nvGrpSpPr>
          <p:grpSpPr>
            <a:xfrm rot="0">
              <a:off x="0" y="143841"/>
              <a:ext cx="250798" cy="250798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</p:grpSp>
      <p:grpSp>
        <p:nvGrpSpPr>
          <p:cNvPr name="Group 11" id="11"/>
          <p:cNvGrpSpPr/>
          <p:nvPr/>
        </p:nvGrpSpPr>
        <p:grpSpPr>
          <a:xfrm rot="0">
            <a:off x="7699556" y="8262730"/>
            <a:ext cx="7639046" cy="403860"/>
            <a:chOff x="0" y="0"/>
            <a:chExt cx="10185395" cy="538480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1007554" y="-38100"/>
              <a:ext cx="9177841" cy="5765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Explore different educational pathways</a:t>
              </a:r>
            </a:p>
          </p:txBody>
        </p:sp>
        <p:grpSp>
          <p:nvGrpSpPr>
            <p:cNvPr name="Group 13" id="13"/>
            <p:cNvGrpSpPr/>
            <p:nvPr/>
          </p:nvGrpSpPr>
          <p:grpSpPr>
            <a:xfrm rot="0">
              <a:off x="0" y="143841"/>
              <a:ext cx="250798" cy="250798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</p:grp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4910075"/>
            <a:ext cx="6687937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Communication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5986400"/>
            <a:ext cx="6687937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Problem-solving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7062725"/>
            <a:ext cx="6687937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Teamwork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1028700"/>
            <a:ext cx="8115300" cy="3298583"/>
            <a:chOff x="0" y="0"/>
            <a:chExt cx="10820400" cy="4398111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19050"/>
              <a:ext cx="10820400" cy="32702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9600"/>
                </a:lnSpc>
              </a:pPr>
              <a:r>
                <a:rPr lang="en-US" sz="8000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Key Skills for Careers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3715698"/>
              <a:ext cx="8654571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160"/>
                </a:lnSpc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Examples of essential skills:</a:t>
              </a: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-7453616">
            <a:off x="5545513" y="1499913"/>
            <a:ext cx="16157447" cy="6207286"/>
          </a:xfrm>
          <a:custGeom>
            <a:avLst/>
            <a:gdLst/>
            <a:ahLst/>
            <a:cxnLst/>
            <a:rect r="r" b="b" t="t" l="l"/>
            <a:pathLst>
              <a:path h="6207286" w="16157447">
                <a:moveTo>
                  <a:pt x="0" y="0"/>
                </a:moveTo>
                <a:lnTo>
                  <a:pt x="16157447" y="0"/>
                </a:lnTo>
                <a:lnTo>
                  <a:pt x="16157447" y="6207286"/>
                </a:lnTo>
                <a:lnTo>
                  <a:pt x="0" y="62072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8139050"/>
            <a:ext cx="6687937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Technical skills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Importance of education in career success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Education and Training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346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Different levels of education (high school, vocational training, college, etc.)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507616" y="5105400"/>
            <a:ext cx="3072761" cy="346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Exploring Educational</a:t>
            </a:r>
          </a:p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Pathways to various careers</a:t>
            </a:r>
          </a:p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Certificates, degrees, and apprenticeships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976223" y="5527989"/>
            <a:ext cx="8566154" cy="5663118"/>
          </a:xfrm>
          <a:custGeom>
            <a:avLst/>
            <a:gdLst/>
            <a:ahLst/>
            <a:cxnLst/>
            <a:rect r="r" b="b" t="t" l="l"/>
            <a:pathLst>
              <a:path h="5663118" w="8566154">
                <a:moveTo>
                  <a:pt x="0" y="0"/>
                </a:moveTo>
                <a:lnTo>
                  <a:pt x="8566154" y="0"/>
                </a:lnTo>
                <a:lnTo>
                  <a:pt x="8566154" y="5663118"/>
                </a:lnTo>
                <a:lnTo>
                  <a:pt x="0" y="56631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161816">
            <a:off x="-2533715" y="-835847"/>
            <a:ext cx="10563768" cy="3731057"/>
          </a:xfrm>
          <a:custGeom>
            <a:avLst/>
            <a:gdLst/>
            <a:ahLst/>
            <a:cxnLst/>
            <a:rect r="r" b="b" t="t" l="l"/>
            <a:pathLst>
              <a:path h="3731057" w="10563768">
                <a:moveTo>
                  <a:pt x="0" y="0"/>
                </a:moveTo>
                <a:lnTo>
                  <a:pt x="10563768" y="0"/>
                </a:lnTo>
                <a:lnTo>
                  <a:pt x="10563768" y="3731057"/>
                </a:lnTo>
                <a:lnTo>
                  <a:pt x="0" y="37310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25194" y="6235105"/>
            <a:ext cx="15100374" cy="1350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893158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Choose a career and map out the educational pathway</a:t>
            </a:r>
          </a:p>
          <a:p>
            <a:pPr algn="ctr" marL="893158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Use a provided worksheet for guidance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341757" y="2356620"/>
            <a:ext cx="12917543" cy="3171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Activity: Career Pathways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655652"/>
            <a:ext cx="18579666" cy="9609171"/>
          </a:xfrm>
          <a:custGeom>
            <a:avLst/>
            <a:gdLst/>
            <a:ahLst/>
            <a:cxnLst/>
            <a:rect r="r" b="b" t="t" l="l"/>
            <a:pathLst>
              <a:path h="9609171" w="18579666">
                <a:moveTo>
                  <a:pt x="0" y="0"/>
                </a:moveTo>
                <a:lnTo>
                  <a:pt x="18579666" y="0"/>
                </a:lnTo>
                <a:lnTo>
                  <a:pt x="18579666" y="9609171"/>
                </a:lnTo>
                <a:lnTo>
                  <a:pt x="0" y="96091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40370" y="1009650"/>
            <a:ext cx="8902759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Class Discussion &amp; Reflection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1800614" y="1028700"/>
            <a:ext cx="5458686" cy="3274479"/>
            <a:chOff x="0" y="0"/>
            <a:chExt cx="7278248" cy="436597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89559"/>
              <a:ext cx="7278248" cy="3476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Reflect on the skills and education needed for your chosen career</a:t>
              </a:r>
            </a:p>
            <a:p>
              <a:pPr algn="r" marL="690880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Set goals for developing relevant skills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2476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Understand the basics of budgeting and financial literacy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Budgeting and Financial Literacy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Learn how to manage personal finances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507616" y="5105400"/>
            <a:ext cx="3072761" cy="2971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Explore the relationship between income, expenses, and savings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976223" y="5527989"/>
            <a:ext cx="8566154" cy="5663118"/>
          </a:xfrm>
          <a:custGeom>
            <a:avLst/>
            <a:gdLst/>
            <a:ahLst/>
            <a:cxnLst/>
            <a:rect r="r" b="b" t="t" l="l"/>
            <a:pathLst>
              <a:path h="5663118" w="8566154">
                <a:moveTo>
                  <a:pt x="0" y="0"/>
                </a:moveTo>
                <a:lnTo>
                  <a:pt x="8566154" y="0"/>
                </a:lnTo>
                <a:lnTo>
                  <a:pt x="8566154" y="5663118"/>
                </a:lnTo>
                <a:lnTo>
                  <a:pt x="0" y="56631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161816">
            <a:off x="-2533715" y="-835847"/>
            <a:ext cx="10563768" cy="3731057"/>
          </a:xfrm>
          <a:custGeom>
            <a:avLst/>
            <a:gdLst/>
            <a:ahLst/>
            <a:cxnLst/>
            <a:rect r="r" b="b" t="t" l="l"/>
            <a:pathLst>
              <a:path h="3731057" w="10563768">
                <a:moveTo>
                  <a:pt x="0" y="0"/>
                </a:moveTo>
                <a:lnTo>
                  <a:pt x="10563768" y="0"/>
                </a:lnTo>
                <a:lnTo>
                  <a:pt x="10563768" y="3731057"/>
                </a:lnTo>
                <a:lnTo>
                  <a:pt x="0" y="37310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3431457"/>
            <a:ext cx="15100374" cy="33764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93157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What is it?</a:t>
            </a:r>
          </a:p>
          <a:p>
            <a:pPr algn="l" marL="1786314" indent="-595438" lvl="2">
              <a:lnSpc>
                <a:spcPts val="5377"/>
              </a:lnSpc>
              <a:buFont typeface="Arial"/>
              <a:buChar char="⚬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A budget is a plan for </a:t>
            </a:r>
            <a:r>
              <a:rPr lang="en-US" sz="4136" u="sng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  <a:hlinkClick r:id="rId7" tooltip="https://www.easypeasyfinance.com/5-tips-for-managing-money-in-your-20s/"/>
              </a:rPr>
              <a:t>managing your money</a:t>
            </a: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. It’s created based on an estimation of your </a:t>
            </a:r>
            <a:r>
              <a:rPr lang="en-US" sz="4136" u="sng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  <a:hlinkClick r:id="rId8" tooltip="https://www.easypeasyfinance.com/income-expenses-for-kids-financial-literacy/"/>
              </a:rPr>
              <a:t>income and expenses</a:t>
            </a: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 for a set period of time, usually a month or a year.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717733" y="-19050"/>
            <a:ext cx="12917543" cy="3171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Introduction to Budgeting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0" y="7323780"/>
            <a:ext cx="15100374" cy="2023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93157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Why is it important?</a:t>
            </a:r>
          </a:p>
          <a:p>
            <a:pPr algn="l" marL="1786314" indent="-595438" lvl="2">
              <a:lnSpc>
                <a:spcPts val="5377"/>
              </a:lnSpc>
              <a:buFont typeface="Arial"/>
              <a:buChar char="⚬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A budget encourages people to live within their means and helps them make good financial decisions.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655652"/>
            <a:ext cx="18579666" cy="9609171"/>
          </a:xfrm>
          <a:custGeom>
            <a:avLst/>
            <a:gdLst/>
            <a:ahLst/>
            <a:cxnLst/>
            <a:rect r="r" b="b" t="t" l="l"/>
            <a:pathLst>
              <a:path h="9609171" w="18579666">
                <a:moveTo>
                  <a:pt x="0" y="0"/>
                </a:moveTo>
                <a:lnTo>
                  <a:pt x="18579666" y="0"/>
                </a:lnTo>
                <a:lnTo>
                  <a:pt x="18579666" y="9609171"/>
                </a:lnTo>
                <a:lnTo>
                  <a:pt x="0" y="96091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83847" y="117102"/>
            <a:ext cx="16011972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Key Components of a Budget</a:t>
            </a:r>
          </a:p>
          <a:p>
            <a:pPr algn="ctr">
              <a:lnSpc>
                <a:spcPts val="9600"/>
              </a:lnSpc>
            </a:pPr>
          </a:p>
        </p:txBody>
      </p:sp>
      <p:grpSp>
        <p:nvGrpSpPr>
          <p:cNvPr name="Group 4" id="4"/>
          <p:cNvGrpSpPr/>
          <p:nvPr/>
        </p:nvGrpSpPr>
        <p:grpSpPr>
          <a:xfrm rot="0">
            <a:off x="0" y="1816680"/>
            <a:ext cx="5458686" cy="1178980"/>
            <a:chOff x="0" y="0"/>
            <a:chExt cx="7278248" cy="157197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89559"/>
              <a:ext cx="7278248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0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Income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7" id="7"/>
          <p:cNvGrpSpPr/>
          <p:nvPr/>
        </p:nvGrpSpPr>
        <p:grpSpPr>
          <a:xfrm rot="0">
            <a:off x="6560490" y="1816680"/>
            <a:ext cx="5458686" cy="1178979"/>
            <a:chOff x="0" y="0"/>
            <a:chExt cx="7278248" cy="1571973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889559"/>
              <a:ext cx="7278248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Expenses</a:t>
              </a:r>
            </a:p>
          </p:txBody>
        </p:sp>
        <p:sp>
          <p:nvSpPr>
            <p:cNvPr name="AutoShape 9" id="9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0" id="10"/>
          <p:cNvGrpSpPr/>
          <p:nvPr/>
        </p:nvGrpSpPr>
        <p:grpSpPr>
          <a:xfrm rot="0">
            <a:off x="12413365" y="1816680"/>
            <a:ext cx="5458686" cy="1178979"/>
            <a:chOff x="0" y="0"/>
            <a:chExt cx="7278248" cy="1571973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889559"/>
              <a:ext cx="7278248" cy="6824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Savings</a:t>
              </a:r>
            </a:p>
          </p:txBody>
        </p:sp>
        <p:sp>
          <p:nvSpPr>
            <p:cNvPr name="AutoShape 12" id="12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2476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Understand the importance of career exploration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Objectives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Learn about different career categories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728789" y="5105400"/>
            <a:ext cx="2626186" cy="1981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Identify personal interests and strengths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845832" y="1009650"/>
            <a:ext cx="14596336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Income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51483" y="6061079"/>
            <a:ext cx="7638623" cy="1485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Money you receive from different sources such as a job, tips, investments, etc.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9382551" y="6327779"/>
            <a:ext cx="7638623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Active income is money you work for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4331414"/>
            <a:ext cx="1068544" cy="1068544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88545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15952630" y="4331414"/>
            <a:ext cx="1068544" cy="106854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B30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8609728" y="7414597"/>
            <a:ext cx="1068544" cy="106854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4B6FED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5324689" y="8883191"/>
            <a:ext cx="7638623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Passive income is money you get without actively working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6738157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Expenses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991418" y="1067672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Money you need to pay for things you buy or use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991418" y="3531490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Fixed expenses stay the same every month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9144000" y="1028700"/>
            <a:ext cx="1068544" cy="1068544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B30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9144000" y="3340990"/>
            <a:ext cx="1068544" cy="106854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4B6FED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9144000" y="5388388"/>
            <a:ext cx="1068544" cy="106854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CB30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10991418" y="5617465"/>
            <a:ext cx="6267882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Variable expenses change from time to time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032300" y="4351191"/>
            <a:ext cx="7241301" cy="4907109"/>
          </a:xfrm>
          <a:custGeom>
            <a:avLst/>
            <a:gdLst/>
            <a:ahLst/>
            <a:cxnLst/>
            <a:rect r="r" b="b" t="t" l="l"/>
            <a:pathLst>
              <a:path h="4907109" w="7241301">
                <a:moveTo>
                  <a:pt x="0" y="0"/>
                </a:moveTo>
                <a:lnTo>
                  <a:pt x="7241301" y="0"/>
                </a:lnTo>
                <a:lnTo>
                  <a:pt x="7241301" y="4907109"/>
                </a:lnTo>
                <a:lnTo>
                  <a:pt x="0" y="49071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572941" y="1361225"/>
            <a:ext cx="9459359" cy="3725975"/>
            <a:chOff x="0" y="0"/>
            <a:chExt cx="12612479" cy="4967967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-19050"/>
              <a:ext cx="12612479" cy="1644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9600"/>
                </a:lnSpc>
              </a:pPr>
              <a:r>
                <a:rPr lang="en-US" sz="8000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Savings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2190054"/>
              <a:ext cx="12612479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90881" indent="-345440" lvl="1">
                <a:lnSpc>
                  <a:spcPts val="4160"/>
                </a:lnSpc>
                <a:buFont typeface="Arial"/>
                <a:buChar char="•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What is it?</a:t>
              </a:r>
            </a:p>
            <a:p>
              <a:pPr algn="l" marL="1381761" indent="-460587" lvl="2">
                <a:lnSpc>
                  <a:spcPts val="4160"/>
                </a:lnSpc>
                <a:buFont typeface="Arial"/>
                <a:buChar char="⚬"/>
              </a:pPr>
              <a:r>
                <a:rPr lang="en-US" sz="32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Money set aside for short and long term goals and unexpected expenses.</a:t>
              </a:r>
            </a:p>
            <a:p>
              <a:pPr algn="l">
                <a:lnSpc>
                  <a:spcPts val="4160"/>
                </a:lnSpc>
              </a:pPr>
            </a:p>
          </p:txBody>
        </p:sp>
      </p:grp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0722352" y="-19050"/>
            <a:ext cx="7565648" cy="10287000"/>
          </a:xfrm>
          <a:prstGeom prst="rect">
            <a:avLst/>
          </a:prstGeom>
          <a:solidFill>
            <a:srgbClr val="F88545"/>
          </a:solidFill>
        </p:spPr>
      </p:sp>
      <p:sp>
        <p:nvSpPr>
          <p:cNvPr name="TextBox 3" id="3"/>
          <p:cNvSpPr txBox="true"/>
          <p:nvPr/>
        </p:nvSpPr>
        <p:spPr>
          <a:xfrm rot="0">
            <a:off x="1283559" y="3816033"/>
            <a:ext cx="8728838" cy="2616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Create a budget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Track Expenses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Manage Debt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Save for Emergencies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Set Goals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75640" y="293458"/>
            <a:ext cx="9436757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Managing Personal Finances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014393" y="5689639"/>
            <a:ext cx="6998565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Why Saving and Investing is Important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014393" y="610848"/>
            <a:ext cx="6998565" cy="3664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You have money for emergencies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You can buy things you don’t have money for right now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You can buy things on your own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Less stress</a:t>
            </a:r>
          </a:p>
          <a:p>
            <a:pPr algn="l" marL="690881" indent="-345440" lvl="1">
              <a:lnSpc>
                <a:spcPts val="4160"/>
              </a:lnSpc>
              <a:buAutoNum type="arabicPeriod" startAt="1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Financial Freedom!!!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14596336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Activity: Create a Personal Budget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6018285"/>
            <a:ext cx="9768878" cy="26255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66971" indent="-433485" lvl="1">
              <a:lnSpc>
                <a:spcPts val="5220"/>
              </a:lnSpc>
              <a:buFont typeface="Arial"/>
              <a:buChar char="•"/>
            </a:pP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Create a sample budget using a provided worksheet</a:t>
            </a:r>
          </a:p>
          <a:p>
            <a:pPr algn="l" marL="866971" indent="-433485" lvl="1">
              <a:lnSpc>
                <a:spcPts val="5220"/>
              </a:lnSpc>
              <a:buFont typeface="Arial"/>
              <a:buChar char="•"/>
            </a:pPr>
            <a:r>
              <a:rPr lang="en-US" sz="4015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Reflect on income, expenses, and savings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-3149021">
            <a:off x="12512525" y="3731343"/>
            <a:ext cx="11550951" cy="5974007"/>
          </a:xfrm>
          <a:custGeom>
            <a:avLst/>
            <a:gdLst/>
            <a:ahLst/>
            <a:cxnLst/>
            <a:rect r="r" b="b" t="t" l="l"/>
            <a:pathLst>
              <a:path h="5974007" w="11550951">
                <a:moveTo>
                  <a:pt x="0" y="0"/>
                </a:moveTo>
                <a:lnTo>
                  <a:pt x="11550950" y="0"/>
                </a:lnTo>
                <a:lnTo>
                  <a:pt x="11550950" y="5974007"/>
                </a:lnTo>
                <a:lnTo>
                  <a:pt x="0" y="59740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5" id="5"/>
          <p:cNvSpPr/>
          <p:nvPr/>
        </p:nvSpPr>
        <p:spPr>
          <a:xfrm rot="0">
            <a:off x="1028700" y="5320446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7660743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>
            <a:off x="11253513" y="565369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1028700" y="8203565"/>
            <a:ext cx="7363108" cy="10547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59"/>
              </a:lnSpc>
            </a:pPr>
            <a:r>
              <a:rPr lang="en-US" sz="3199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Differentiate between short-term and long-term goals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28454" y="1009650"/>
            <a:ext cx="7363108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Steps to Creating a Career Plan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253513" y="990600"/>
            <a:ext cx="6005787" cy="1045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Understand the steps to create a career plan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8291562" y="2485265"/>
            <a:ext cx="9266649" cy="5765925"/>
          </a:xfrm>
          <a:custGeom>
            <a:avLst/>
            <a:gdLst/>
            <a:ahLst/>
            <a:cxnLst/>
            <a:rect r="r" b="b" t="t" l="l"/>
            <a:pathLst>
              <a:path h="5765925" w="9266649">
                <a:moveTo>
                  <a:pt x="0" y="0"/>
                </a:moveTo>
                <a:lnTo>
                  <a:pt x="9266648" y="0"/>
                </a:lnTo>
                <a:lnTo>
                  <a:pt x="9266648" y="5765925"/>
                </a:lnTo>
                <a:lnTo>
                  <a:pt x="0" y="57659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111" t="0" r="0" b="0"/>
            </a:stretch>
          </a:blipFill>
        </p:spPr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5958689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is a Career Plan?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824358" y="990600"/>
            <a:ext cx="6434942" cy="7429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 career plan lists short- and long-term career goals and the actions you can take to achieve them. </a:t>
            </a:r>
          </a:p>
          <a:p>
            <a:pPr algn="l">
              <a:lnSpc>
                <a:spcPts val="3900"/>
              </a:lnSpc>
            </a:pPr>
          </a:p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plans can help you make decisions about what classes to take, and identify the extracurricular activities, research, and internships that will make you a strong job candidate.</a:t>
            </a:r>
          </a:p>
          <a:p>
            <a:pPr algn="l">
              <a:lnSpc>
                <a:spcPts val="3900"/>
              </a:lnSpc>
            </a:pPr>
          </a:p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Basically, it is a roadmap for your future.</a:t>
            </a:r>
          </a:p>
          <a:p>
            <a:pPr algn="l">
              <a:lnSpc>
                <a:spcPts val="3900"/>
              </a:lnSpc>
            </a:pPr>
          </a:p>
          <a:p>
            <a:pPr algn="l">
              <a:lnSpc>
                <a:spcPts val="3900"/>
              </a:lnSpc>
            </a:pPr>
          </a:p>
        </p:txBody>
      </p:sp>
      <p:sp>
        <p:nvSpPr>
          <p:cNvPr name="AutoShape 4" id="4"/>
          <p:cNvSpPr/>
          <p:nvPr/>
        </p:nvSpPr>
        <p:spPr>
          <a:xfrm rot="0">
            <a:off x="9144000" y="1345361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9144000" y="5838104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1775966">
            <a:off x="-1743355" y="7085596"/>
            <a:ext cx="11447892" cy="4043324"/>
          </a:xfrm>
          <a:custGeom>
            <a:avLst/>
            <a:gdLst/>
            <a:ahLst/>
            <a:cxnLst/>
            <a:rect r="r" b="b" t="t" l="l"/>
            <a:pathLst>
              <a:path h="4043324" w="11447892">
                <a:moveTo>
                  <a:pt x="0" y="0"/>
                </a:moveTo>
                <a:lnTo>
                  <a:pt x="11447892" y="0"/>
                </a:lnTo>
                <a:lnTo>
                  <a:pt x="11447892" y="4043324"/>
                </a:lnTo>
                <a:lnTo>
                  <a:pt x="0" y="40433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028700" y="3420353"/>
            <a:ext cx="5837947" cy="5837947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2521" t="0" r="-2521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908810" y="288608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01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908810" y="4152028"/>
            <a:ext cx="1068544" cy="1068544"/>
            <a:chOff x="0" y="0"/>
            <a:chExt cx="1424725" cy="1424725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1" id="11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02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7908810" y="5626659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03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908810" y="7104778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04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7908810" y="8373347"/>
            <a:ext cx="1068544" cy="1068544"/>
            <a:chOff x="0" y="0"/>
            <a:chExt cx="1424725" cy="1424725"/>
          </a:xfrm>
        </p:grpSpPr>
        <p:grpSp>
          <p:nvGrpSpPr>
            <p:cNvPr name="Group 21" id="21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23" id="23"/>
            <p:cNvSpPr txBox="true"/>
            <p:nvPr/>
          </p:nvSpPr>
          <p:spPr>
            <a:xfrm rot="0">
              <a:off x="170945" y="369463"/>
              <a:ext cx="1082836" cy="647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FFFFFF"/>
                  </a:solidFill>
                  <a:latin typeface="Rubik Semi-Bold"/>
                  <a:ea typeface="Rubik Semi-Bold"/>
                  <a:cs typeface="Rubik Semi-Bold"/>
                  <a:sym typeface="Rubik Semi-Bold"/>
                </a:rPr>
                <a:t>05</a:t>
              </a: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1028700" y="1009650"/>
            <a:ext cx="16087807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 Steps to Creating a Career Plan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9429750" y="3152775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Self-assessment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429750" y="4419600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429750" y="5894231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Setting goals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429750" y="7372350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Action plan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286957" y="8639175"/>
            <a:ext cx="7829550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Review and adjust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041536" y="3095522"/>
            <a:ext cx="12280809" cy="6710758"/>
          </a:xfrm>
          <a:custGeom>
            <a:avLst/>
            <a:gdLst/>
            <a:ahLst/>
            <a:cxnLst/>
            <a:rect r="r" b="b" t="t" l="l"/>
            <a:pathLst>
              <a:path h="6710758" w="12280809">
                <a:moveTo>
                  <a:pt x="0" y="0"/>
                </a:moveTo>
                <a:lnTo>
                  <a:pt x="12280809" y="0"/>
                </a:lnTo>
                <a:lnTo>
                  <a:pt x="12280809" y="6710758"/>
                </a:lnTo>
                <a:lnTo>
                  <a:pt x="0" y="67107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70041" y="310458"/>
            <a:ext cx="17223799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Research Educational Requirements and Pathways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0722352" y="0"/>
            <a:ext cx="7565648" cy="10287000"/>
          </a:xfrm>
          <a:prstGeom prst="rect">
            <a:avLst/>
          </a:prstGeom>
          <a:solidFill>
            <a:srgbClr val="F88545"/>
          </a:solidFill>
        </p:spPr>
      </p:sp>
      <p:sp>
        <p:nvSpPr>
          <p:cNvPr name="TextBox 3" id="3"/>
          <p:cNvSpPr txBox="true"/>
          <p:nvPr/>
        </p:nvSpPr>
        <p:spPr>
          <a:xfrm rot="0">
            <a:off x="1266957" y="2712808"/>
            <a:ext cx="8308747" cy="2092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Steps to Finalize a Career Plan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• Incorporate feedback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• Review and adjust goals</a:t>
            </a:r>
          </a:p>
          <a:p>
            <a:pPr algn="l" marL="690880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• Ensure clarity and actionability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1067062" y="1851689"/>
            <a:ext cx="6751852" cy="6464539"/>
          </a:xfrm>
          <a:custGeom>
            <a:avLst/>
            <a:gdLst/>
            <a:ahLst/>
            <a:cxnLst/>
            <a:rect r="r" b="b" t="t" l="l"/>
            <a:pathLst>
              <a:path h="6464539" w="6751852">
                <a:moveTo>
                  <a:pt x="0" y="0"/>
                </a:moveTo>
                <a:lnTo>
                  <a:pt x="6751852" y="0"/>
                </a:lnTo>
                <a:lnTo>
                  <a:pt x="6751852" y="6464539"/>
                </a:lnTo>
                <a:lnTo>
                  <a:pt x="0" y="646453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75640" y="293458"/>
            <a:ext cx="8568360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Finalizing Career Plans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98894" y="5845200"/>
            <a:ext cx="856836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Why?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7705725"/>
            <a:ext cx="8308747" cy="1045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Guide your career journey</a:t>
            </a:r>
          </a:p>
          <a:p>
            <a:pPr algn="l" marL="690881" indent="-345440" lvl="1">
              <a:lnSpc>
                <a:spcPts val="416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Stay on track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976223" y="5527989"/>
            <a:ext cx="8566154" cy="5663118"/>
          </a:xfrm>
          <a:custGeom>
            <a:avLst/>
            <a:gdLst/>
            <a:ahLst/>
            <a:cxnLst/>
            <a:rect r="r" b="b" t="t" l="l"/>
            <a:pathLst>
              <a:path h="5663118" w="8566154">
                <a:moveTo>
                  <a:pt x="0" y="0"/>
                </a:moveTo>
                <a:lnTo>
                  <a:pt x="8566154" y="0"/>
                </a:lnTo>
                <a:lnTo>
                  <a:pt x="8566154" y="5663118"/>
                </a:lnTo>
                <a:lnTo>
                  <a:pt x="0" y="56631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161816">
            <a:off x="-2533715" y="-835847"/>
            <a:ext cx="10563768" cy="3731057"/>
          </a:xfrm>
          <a:custGeom>
            <a:avLst/>
            <a:gdLst/>
            <a:ahLst/>
            <a:cxnLst/>
            <a:rect r="r" b="b" t="t" l="l"/>
            <a:pathLst>
              <a:path h="3731057" w="10563768">
                <a:moveTo>
                  <a:pt x="0" y="0"/>
                </a:moveTo>
                <a:lnTo>
                  <a:pt x="10563768" y="0"/>
                </a:lnTo>
                <a:lnTo>
                  <a:pt x="10563768" y="3731057"/>
                </a:lnTo>
                <a:lnTo>
                  <a:pt x="0" y="37310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187626" y="2901358"/>
            <a:ext cx="15100374" cy="2027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893158" indent="-446579" lvl="1">
              <a:lnSpc>
                <a:spcPts val="5377"/>
              </a:lnSpc>
              <a:buFont typeface="Arial"/>
              <a:buChar char="•"/>
            </a:pPr>
            <a:r>
              <a:rPr lang="en-US" sz="41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The process of researching, evaluating, and learning about modern work opportunities and how you can pursue the careers of your choice.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5784036" y="-19050"/>
            <a:ext cx="12917543" cy="31713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What is Career Exploration?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373880" y="4991743"/>
            <a:ext cx="17540240" cy="1590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10"/>
              </a:lnSpc>
            </a:pPr>
            <a:r>
              <a:rPr lang="en-US" sz="10342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Why Do It?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6534793"/>
            <a:ext cx="15474254" cy="36018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Improves knowledge of career options and helps you understand how core curriculum concepts relate to specific jobs after school.</a:t>
            </a:r>
          </a:p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Provides a path for you to pursue your interests and motivates you towards growth.</a:t>
            </a:r>
          </a:p>
          <a:p>
            <a:pPr algn="l" marL="785210" indent="-392605" lvl="1">
              <a:lnSpc>
                <a:spcPts val="4727"/>
              </a:lnSpc>
              <a:buFont typeface="Arial"/>
              <a:buChar char="•"/>
            </a:pPr>
            <a:r>
              <a:rPr lang="en-US" sz="3636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Gives you time to prepare for a career and develop transferable skills.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4174232">
            <a:off x="7500655" y="2941565"/>
            <a:ext cx="17651775" cy="7696942"/>
          </a:xfrm>
          <a:custGeom>
            <a:avLst/>
            <a:gdLst/>
            <a:ahLst/>
            <a:cxnLst/>
            <a:rect r="r" b="b" t="t" l="l"/>
            <a:pathLst>
              <a:path h="7696942" w="17651775">
                <a:moveTo>
                  <a:pt x="0" y="0"/>
                </a:moveTo>
                <a:lnTo>
                  <a:pt x="17651775" y="0"/>
                </a:lnTo>
                <a:lnTo>
                  <a:pt x="17651775" y="7696942"/>
                </a:lnTo>
                <a:lnTo>
                  <a:pt x="0" y="76969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371915" y="3113386"/>
            <a:ext cx="8570452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Creating Effective Presentations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24465" y="3187043"/>
            <a:ext cx="3076990" cy="6071257"/>
            <a:chOff x="0" y="0"/>
            <a:chExt cx="1635102" cy="32262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49867" y="3460532"/>
            <a:ext cx="1068544" cy="1068544"/>
            <a:chOff x="0" y="0"/>
            <a:chExt cx="1424725" cy="1424725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4B6FED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503387" y="3187043"/>
            <a:ext cx="3076990" cy="6071257"/>
            <a:chOff x="0" y="0"/>
            <a:chExt cx="1635102" cy="3226246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163926" y="3187043"/>
            <a:ext cx="3076990" cy="6071257"/>
            <a:chOff x="0" y="0"/>
            <a:chExt cx="1635102" cy="32262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35103" cy="3226246"/>
            </a:xfrm>
            <a:custGeom>
              <a:avLst/>
              <a:gdLst/>
              <a:ahLst/>
              <a:cxnLst/>
              <a:rect r="r" b="b" t="t" l="l"/>
              <a:pathLst>
                <a:path h="3226246" w="1635103">
                  <a:moveTo>
                    <a:pt x="1510642" y="3226246"/>
                  </a:moveTo>
                  <a:lnTo>
                    <a:pt x="124460" y="3226246"/>
                  </a:lnTo>
                  <a:cubicBezTo>
                    <a:pt x="55880" y="3226246"/>
                    <a:pt x="0" y="3170366"/>
                    <a:pt x="0" y="310178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510642" y="0"/>
                  </a:lnTo>
                  <a:cubicBezTo>
                    <a:pt x="1579222" y="0"/>
                    <a:pt x="1635103" y="55880"/>
                    <a:pt x="1635103" y="124460"/>
                  </a:cubicBezTo>
                  <a:lnTo>
                    <a:pt x="1635103" y="3101786"/>
                  </a:lnTo>
                  <a:cubicBezTo>
                    <a:pt x="1635103" y="3170366"/>
                    <a:pt x="1579222" y="3226246"/>
                    <a:pt x="1510642" y="3226246"/>
                  </a:cubicBezTo>
                  <a:close/>
                </a:path>
              </a:pathLst>
            </a:custGeom>
            <a:solidFill>
              <a:srgbClr val="EDECED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389328" y="3460532"/>
            <a:ext cx="1068544" cy="1068544"/>
            <a:chOff x="0" y="0"/>
            <a:chExt cx="1424725" cy="1424725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88545"/>
              </a:solidFill>
            </p:spPr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7728789" y="3460532"/>
            <a:ext cx="1068544" cy="1068544"/>
            <a:chOff x="0" y="0"/>
            <a:chExt cx="1424725" cy="1424725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0" y="0"/>
              <a:ext cx="1424725" cy="1424725"/>
              <a:chOff x="0" y="0"/>
              <a:chExt cx="6350000" cy="6350000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6350000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FFCB30"/>
              </a:solidFill>
            </p:spPr>
          </p:sp>
        </p:grpSp>
        <p:sp>
          <p:nvSpPr>
            <p:cNvPr name="TextBox 19" id="19"/>
            <p:cNvSpPr txBox="true"/>
            <p:nvPr/>
          </p:nvSpPr>
          <p:spPr>
            <a:xfrm rot="0">
              <a:off x="170945" y="475296"/>
              <a:ext cx="1082836" cy="43603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00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49867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PowerPoint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1009650"/>
            <a:ext cx="16230600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Types of Presentations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389328" y="5105400"/>
            <a:ext cx="2626186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Posters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728789" y="5105400"/>
            <a:ext cx="2626186" cy="9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Other visual aids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009650"/>
            <a:ext cx="5958689" cy="245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Creating Visuals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824358" y="1350123"/>
            <a:ext cx="643494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Tips for creating effective visuals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9144000" y="1345361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9144000" y="5838104"/>
            <a:ext cx="812127" cy="0"/>
          </a:xfrm>
          <a:prstGeom prst="line">
            <a:avLst/>
          </a:prstGeom>
          <a:ln cap="flat" w="85725">
            <a:solidFill>
              <a:srgbClr val="14141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1775966">
            <a:off x="-1743355" y="7085596"/>
            <a:ext cx="11447892" cy="4043324"/>
          </a:xfrm>
          <a:custGeom>
            <a:avLst/>
            <a:gdLst/>
            <a:ahLst/>
            <a:cxnLst/>
            <a:rect r="r" b="b" t="t" l="l"/>
            <a:pathLst>
              <a:path h="4043324" w="11447892">
                <a:moveTo>
                  <a:pt x="0" y="0"/>
                </a:moveTo>
                <a:lnTo>
                  <a:pt x="11447892" y="0"/>
                </a:lnTo>
                <a:lnTo>
                  <a:pt x="11447892" y="4043324"/>
                </a:lnTo>
                <a:lnTo>
                  <a:pt x="0" y="40433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013474" y="2713167"/>
            <a:ext cx="6057305" cy="26361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55" indent="-259078" lvl="1">
              <a:lnSpc>
                <a:spcPts val="4247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Organize and structure your presentation</a:t>
            </a:r>
          </a:p>
          <a:p>
            <a:pPr algn="l" marL="518155" indent="-259078" lvl="1">
              <a:lnSpc>
                <a:spcPts val="4247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Keep It Simple</a:t>
            </a:r>
          </a:p>
          <a:p>
            <a:pPr algn="l" marL="518155" indent="-259078" lvl="1">
              <a:lnSpc>
                <a:spcPts val="4247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Balanced and consistent layouts</a:t>
            </a:r>
          </a:p>
          <a:p>
            <a:pPr algn="l" marL="518155" indent="-259078" lvl="1">
              <a:lnSpc>
                <a:spcPts val="4247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Choose your fonts well</a:t>
            </a:r>
          </a:p>
          <a:p>
            <a:pPr algn="l" marL="518155" indent="-259078" lvl="1">
              <a:lnSpc>
                <a:spcPts val="4247"/>
              </a:lnSpc>
              <a:buAutoNum type="arabicPeriod" startAt="1"/>
            </a:pPr>
            <a:r>
              <a:rPr lang="en-US" sz="2399">
                <a:solidFill>
                  <a:srgbClr val="141414"/>
                </a:solidFill>
                <a:latin typeface="Arimo"/>
                <a:ea typeface="Arimo"/>
                <a:cs typeface="Arimo"/>
                <a:sym typeface="Arimo"/>
              </a:rPr>
              <a:t>Use graphics and images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CB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5668325"/>
            <a:ext cx="18689274" cy="7179950"/>
          </a:xfrm>
          <a:custGeom>
            <a:avLst/>
            <a:gdLst/>
            <a:ahLst/>
            <a:cxnLst/>
            <a:rect r="r" b="b" t="t" l="l"/>
            <a:pathLst>
              <a:path h="7179950" w="18689274">
                <a:moveTo>
                  <a:pt x="0" y="0"/>
                </a:moveTo>
                <a:lnTo>
                  <a:pt x="18689274" y="0"/>
                </a:lnTo>
                <a:lnTo>
                  <a:pt x="18689274" y="7179950"/>
                </a:lnTo>
                <a:lnTo>
                  <a:pt x="0" y="71799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610446"/>
            <a:ext cx="16230600" cy="5337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861"/>
              </a:lnSpc>
            </a:pPr>
            <a:r>
              <a:rPr lang="en-US" sz="13201">
                <a:solidFill>
                  <a:srgbClr val="141414"/>
                </a:solidFill>
                <a:latin typeface="Rubik Bold"/>
                <a:ea typeface="Rubik Bold"/>
                <a:cs typeface="Rubik Bold"/>
                <a:sym typeface="Rubik Bold"/>
              </a:rPr>
              <a:t>Final Presentations and Reflection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0289512" y="1028700"/>
            <a:ext cx="6969788" cy="3920457"/>
            <a:chOff x="0" y="0"/>
            <a:chExt cx="1128903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2"/>
              <a:stretch>
                <a:fillRect l="0" t="-3094" r="0" b="-16320"/>
              </a:stretch>
            </a:blip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5947281" y="1028700"/>
            <a:ext cx="3920457" cy="3920457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57215" t="-2394" r="0" b="-2394"/>
              </a:stretch>
            </a:blipFill>
          </p:spPr>
        </p:sp>
      </p:grp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5947281" y="5337843"/>
            <a:ext cx="6969788" cy="3920457"/>
            <a:chOff x="0" y="0"/>
            <a:chExt cx="11289030" cy="6350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4"/>
              <a:stretch>
                <a:fillRect l="0" t="-1639" r="0" b="-1639"/>
              </a:stretch>
            </a:blipFill>
          </p:spPr>
        </p:sp>
      </p:grp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13338843" y="5337843"/>
            <a:ext cx="3920457" cy="3920457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5"/>
              <a:stretch>
                <a:fillRect l="-17976" t="0" r="-17976" b="0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1028700" y="755219"/>
            <a:ext cx="4149855" cy="5551830"/>
            <a:chOff x="0" y="0"/>
            <a:chExt cx="5533139" cy="7402439"/>
          </a:xfrm>
        </p:grpSpPr>
        <p:sp>
          <p:nvSpPr>
            <p:cNvPr name="TextBox 11" id="11"/>
            <p:cNvSpPr txBox="true"/>
            <p:nvPr/>
          </p:nvSpPr>
          <p:spPr>
            <a:xfrm rot="0">
              <a:off x="0" y="-47625"/>
              <a:ext cx="5533139" cy="173249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199"/>
                </a:lnSpc>
              </a:pPr>
              <a:r>
                <a:rPr lang="en-US" sz="3999">
                  <a:solidFill>
                    <a:srgbClr val="141414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Career Categories</a:t>
              </a:r>
            </a:p>
          </p:txBody>
        </p:sp>
        <p:sp>
          <p:nvSpPr>
            <p:cNvPr name="TextBox 12" id="12"/>
            <p:cNvSpPr txBox="true"/>
            <p:nvPr/>
          </p:nvSpPr>
          <p:spPr>
            <a:xfrm rot="0">
              <a:off x="0" y="3538464"/>
              <a:ext cx="5533139" cy="38639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Healthcare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Technology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Education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Trades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Arts</a:t>
              </a:r>
            </a:p>
            <a:p>
              <a:pPr algn="l" marL="647697" indent="-323848" lvl="1">
                <a:lnSpc>
                  <a:spcPts val="3899"/>
                </a:lnSpc>
                <a:buFont typeface="Arial"/>
                <a:buChar char="•"/>
              </a:pPr>
              <a:r>
                <a:rPr lang="en-US" sz="2999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Business</a:t>
              </a:r>
            </a:p>
          </p:txBody>
        </p:sp>
        <p:sp>
          <p:nvSpPr>
            <p:cNvPr name="AutoShape 13" id="13"/>
            <p:cNvSpPr/>
            <p:nvPr/>
          </p:nvSpPr>
          <p:spPr>
            <a:xfrm>
              <a:off x="0" y="2625953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4" id="14"/>
          <p:cNvGrpSpPr>
            <a:grpSpLocks noChangeAspect="true"/>
          </p:cNvGrpSpPr>
          <p:nvPr/>
        </p:nvGrpSpPr>
        <p:grpSpPr>
          <a:xfrm rot="0">
            <a:off x="6099681" y="1181100"/>
            <a:ext cx="3920457" cy="3920457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57215" t="-2394" r="0" b="-2394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831496" y="4428763"/>
            <a:ext cx="4276896" cy="1429475"/>
          </a:xfrm>
          <a:custGeom>
            <a:avLst/>
            <a:gdLst/>
            <a:ahLst/>
            <a:cxnLst/>
            <a:rect r="r" b="b" t="t" l="l"/>
            <a:pathLst>
              <a:path h="1429475" w="4276896">
                <a:moveTo>
                  <a:pt x="0" y="0"/>
                </a:moveTo>
                <a:lnTo>
                  <a:pt x="4276896" y="0"/>
                </a:lnTo>
                <a:lnTo>
                  <a:pt x="4276896" y="1429474"/>
                </a:lnTo>
                <a:lnTo>
                  <a:pt x="0" y="14294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301878" y="3915283"/>
            <a:ext cx="4098991" cy="2456435"/>
          </a:xfrm>
          <a:custGeom>
            <a:avLst/>
            <a:gdLst/>
            <a:ahLst/>
            <a:cxnLst/>
            <a:rect r="r" b="b" t="t" l="l"/>
            <a:pathLst>
              <a:path h="2456435" w="4098991">
                <a:moveTo>
                  <a:pt x="0" y="0"/>
                </a:moveTo>
                <a:lnTo>
                  <a:pt x="4098991" y="0"/>
                </a:lnTo>
                <a:lnTo>
                  <a:pt x="4098991" y="2456434"/>
                </a:lnTo>
                <a:lnTo>
                  <a:pt x="0" y="24564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254318" y="2951391"/>
            <a:ext cx="6873002" cy="4384217"/>
          </a:xfrm>
          <a:custGeom>
            <a:avLst/>
            <a:gdLst/>
            <a:ahLst/>
            <a:cxnLst/>
            <a:rect r="r" b="b" t="t" l="l"/>
            <a:pathLst>
              <a:path h="4384217" w="6873002">
                <a:moveTo>
                  <a:pt x="0" y="0"/>
                </a:moveTo>
                <a:lnTo>
                  <a:pt x="6873002" y="0"/>
                </a:lnTo>
                <a:lnTo>
                  <a:pt x="6873002" y="4384218"/>
                </a:lnTo>
                <a:lnTo>
                  <a:pt x="0" y="43842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28700" y="7069011"/>
            <a:ext cx="507969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3000" u="sng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  <a:hlinkClick r:id="rId5" tooltip="https://id.naviance.com"/>
              </a:rPr>
              <a:t>Naviance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009650"/>
            <a:ext cx="16613443" cy="1238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Personal Interests and Strengths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575519" y="7069011"/>
            <a:ext cx="513696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999" u="sng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  <a:hlinkClick r:id="rId6" tooltip="https://careerzone.labor.ny.gov/jz/views/careerzone/index.jsf"/>
              </a:rPr>
              <a:t>CareerZone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122338" y="7069011"/>
            <a:ext cx="5136962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999" u="sng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  <a:hlinkClick r:id="rId7" tooltip="https://www.mynextmove.org/explore/ip"/>
              </a:rPr>
              <a:t>O*Net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6F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4655652"/>
            <a:ext cx="18579666" cy="9609171"/>
          </a:xfrm>
          <a:custGeom>
            <a:avLst/>
            <a:gdLst/>
            <a:ahLst/>
            <a:cxnLst/>
            <a:rect r="r" b="b" t="t" l="l"/>
            <a:pathLst>
              <a:path h="9609171" w="18579666">
                <a:moveTo>
                  <a:pt x="0" y="0"/>
                </a:moveTo>
                <a:lnTo>
                  <a:pt x="18579666" y="0"/>
                </a:lnTo>
                <a:lnTo>
                  <a:pt x="18579666" y="9609171"/>
                </a:lnTo>
                <a:lnTo>
                  <a:pt x="0" y="96091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240370" y="1009650"/>
            <a:ext cx="8902759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Interest Inventory &amp; Reflection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1800614" y="1028700"/>
            <a:ext cx="5458686" cy="2750605"/>
            <a:chOff x="0" y="0"/>
            <a:chExt cx="7278248" cy="366747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889559"/>
              <a:ext cx="7278248" cy="27779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4160"/>
                </a:lnSpc>
              </a:pPr>
              <a:r>
                <a:rPr lang="en-US" sz="3200">
                  <a:solidFill>
                    <a:srgbClr val="FFFFFF"/>
                  </a:solidFill>
                  <a:latin typeface="Rubik"/>
                  <a:ea typeface="Rubik"/>
                  <a:cs typeface="Rubik"/>
                  <a:sym typeface="Rubik"/>
                </a:rPr>
                <a:t>After finishing the Career Interest Surveys complete the Reflection and Exploration Worksheets </a:t>
              </a:r>
            </a:p>
          </p:txBody>
        </p:sp>
        <p:sp>
          <p:nvSpPr>
            <p:cNvPr name="AutoShape 6" id="6"/>
            <p:cNvSpPr/>
            <p:nvPr/>
          </p:nvSpPr>
          <p:spPr>
            <a:xfrm>
              <a:off x="5920005" y="57150"/>
              <a:ext cx="1358243" cy="0"/>
            </a:xfrm>
            <a:prstGeom prst="line">
              <a:avLst/>
            </a:prstGeom>
            <a:ln cap="flat" w="114300">
              <a:solidFill>
                <a:srgbClr val="FFFFFF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982419"/>
            <a:ext cx="7363108" cy="3227919"/>
            <a:chOff x="0" y="0"/>
            <a:chExt cx="9817477" cy="4303892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0" y="806312"/>
              <a:ext cx="9817477" cy="34975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Objectives: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Develop a deeper understanding of chosen careers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Create a comprehensive career exploration project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Present findings to the class</a:t>
              </a:r>
            </a:p>
          </p:txBody>
        </p:sp>
        <p:sp>
          <p:nvSpPr>
            <p:cNvPr name="AutoShape 4" id="4"/>
            <p:cNvSpPr/>
            <p:nvPr/>
          </p:nvSpPr>
          <p:spPr>
            <a:xfrm>
              <a:off x="0" y="57150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1253513" y="3339048"/>
            <a:ext cx="6005787" cy="6005787"/>
            <a:chOff x="0" y="0"/>
            <a:chExt cx="635000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350000" cy="6351270"/>
            </a:xfrm>
            <a:custGeom>
              <a:avLst/>
              <a:gdLst/>
              <a:ahLst/>
              <a:cxnLst/>
              <a:rect r="r" b="b" t="t" l="l"/>
              <a:pathLst>
                <a:path h="6351270" w="635000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cubicBezTo>
                    <a:pt x="6350000" y="394970"/>
                    <a:pt x="6350000" y="39497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5955030" y="6351270"/>
                  </a:ln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ubicBezTo>
                    <a:pt x="0" y="5955030"/>
                    <a:pt x="0" y="5955030"/>
                    <a:pt x="0" y="5955030"/>
                  </a:cubicBezTo>
                  <a:close/>
                </a:path>
              </a:pathLst>
            </a:custGeom>
            <a:blipFill>
              <a:blip r:embed="rId3"/>
              <a:stretch>
                <a:fillRect l="-34120" t="0" r="-34120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928454" y="305769"/>
            <a:ext cx="7363108" cy="367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600"/>
              </a:lnSpc>
            </a:pPr>
            <a:r>
              <a:rPr lang="en-US" sz="8000">
                <a:solidFill>
                  <a:srgbClr val="141414"/>
                </a:solidFill>
                <a:latin typeface="Rubik Medium"/>
                <a:ea typeface="Rubik Medium"/>
                <a:cs typeface="Rubik Medium"/>
                <a:sym typeface="Rubik Medium"/>
              </a:rPr>
              <a:t>Career Exploration Projects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53513" y="990600"/>
            <a:ext cx="6005787" cy="5213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160"/>
              </a:lnSpc>
            </a:pPr>
            <a:r>
              <a:rPr lang="en-US" sz="3200">
                <a:solidFill>
                  <a:srgbClr val="141414"/>
                </a:solidFill>
                <a:latin typeface="Rubik"/>
                <a:ea typeface="Rubik"/>
                <a:cs typeface="Rubik"/>
                <a:sym typeface="Rubik"/>
              </a:rPr>
              <a:t>Choose a career to research 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928454" y="7144760"/>
            <a:ext cx="7363108" cy="2789769"/>
            <a:chOff x="0" y="0"/>
            <a:chExt cx="9817477" cy="3719692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806312"/>
              <a:ext cx="9817477" cy="291338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10"/>
                </a:lnSpc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Guidelines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 </a:t>
              </a: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Conduct detailed research on chosen careers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Interview professionals in the field</a:t>
              </a:r>
            </a:p>
            <a:p>
              <a:pPr algn="l" marL="582930" indent="-291465" lvl="1">
                <a:lnSpc>
                  <a:spcPts val="3510"/>
                </a:lnSpc>
                <a:buFont typeface="Arial"/>
                <a:buChar char="•"/>
              </a:pPr>
              <a:r>
                <a:rPr lang="en-US" sz="2700">
                  <a:solidFill>
                    <a:srgbClr val="141414"/>
                  </a:solidFill>
                  <a:latin typeface="Rubik"/>
                  <a:ea typeface="Rubik"/>
                  <a:cs typeface="Rubik"/>
                  <a:sym typeface="Rubik"/>
                </a:rPr>
                <a:t>Create a visual presentation</a:t>
              </a:r>
            </a:p>
          </p:txBody>
        </p:sp>
        <p:sp>
          <p:nvSpPr>
            <p:cNvPr name="AutoShape 11" id="11"/>
            <p:cNvSpPr/>
            <p:nvPr/>
          </p:nvSpPr>
          <p:spPr>
            <a:xfrm>
              <a:off x="0" y="57150"/>
              <a:ext cx="1082836" cy="0"/>
            </a:xfrm>
            <a:prstGeom prst="line">
              <a:avLst/>
            </a:prstGeom>
            <a:ln cap="flat" w="114300">
              <a:solidFill>
                <a:srgbClr val="141414"/>
              </a:solidFill>
              <a:prstDash val="solid"/>
              <a:headEnd type="none" len="sm" w="sm"/>
              <a:tailEnd type="none" len="sm" w="sm"/>
            </a:ln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5A40462222DF4B844ED570B26466BE" ma:contentTypeVersion="21" ma:contentTypeDescription="Create a new document." ma:contentTypeScope="" ma:versionID="f5a4d84c0e44cfda3e3daaddfb025dcc">
  <xsd:schema xmlns:xsd="http://www.w3.org/2001/XMLSchema" xmlns:xs="http://www.w3.org/2001/XMLSchema" xmlns:p="http://schemas.microsoft.com/office/2006/metadata/properties" xmlns:ns2="b108b31e-acdd-45f1-997a-68a0556f30f4" xmlns:ns3="3108dbb9-caae-4c0d-9133-6a25b88eb72e" targetNamespace="http://schemas.microsoft.com/office/2006/metadata/properties" ma:root="true" ma:fieldsID="d982d9c33878ac012e530f2d2e614025" ns2:_="" ns3:_="">
    <xsd:import namespace="b108b31e-acdd-45f1-997a-68a0556f30f4"/>
    <xsd:import namespace="3108dbb9-caae-4c0d-9133-6a25b88eb7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ResourceType" minOccurs="0"/>
                <xsd:element ref="ns2:ResourceTopic" minOccurs="0"/>
                <xsd:element ref="ns2:Audience" minOccurs="0"/>
                <xsd:element ref="ns2:Region" minOccurs="0"/>
                <xsd:element ref="ns2:One_x002d_LineSumma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08b31e-acdd-45f1-997a-68a0556f3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39e25b7-0a97-41c9-a156-d5f3062356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sourceType" ma:index="23" nillable="true" ma:displayName="Resource Type" ma:format="Dropdown" ma:internalName="Resource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Lesson Plan"/>
                    <xsd:enumeration value="Presentation"/>
                    <xsd:enumeration value="Worksheet"/>
                    <xsd:enumeration value="Project"/>
                  </xsd:restriction>
                </xsd:simpleType>
              </xsd:element>
            </xsd:sequence>
          </xsd:extension>
        </xsd:complexContent>
      </xsd:complexType>
    </xsd:element>
    <xsd:element name="ResourceTopic" ma:index="24" nillable="true" ma:displayName="Resource Topic" ma:format="Dropdown" ma:internalName="ResourceTopic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areer Development/Awareness"/>
                    <xsd:enumeration value="Integrated Learning"/>
                    <xsd:enumeration value="Universal Foundational Skills"/>
                    <xsd:enumeration value="Career Specific"/>
                  </xsd:restriction>
                </xsd:simpleType>
              </xsd:element>
            </xsd:sequence>
          </xsd:extension>
        </xsd:complexContent>
      </xsd:complexType>
    </xsd:element>
    <xsd:element name="Audience" ma:index="25" nillable="true" ma:displayName="Audience" ma:format="Dropdown" ma:internalName="Audience">
      <xsd:simpleType>
        <xsd:restriction base="dms:Choice">
          <xsd:enumeration value="Middle School"/>
          <xsd:enumeration value="High School"/>
          <xsd:enumeration value="Both"/>
          <xsd:enumeration value="Adults (staff, board)"/>
        </xsd:restriction>
      </xsd:simpleType>
    </xsd:element>
    <xsd:element name="Region" ma:index="26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t Region Specific"/>
                    <xsd:enumeration value="Capital"/>
                    <xsd:enumeration value="Central"/>
                    <xsd:enumeration value="Finger Lakes"/>
                    <xsd:enumeration value="Hudson Valley"/>
                    <xsd:enumeration value="Long Island"/>
                    <xsd:enumeration value="Mohawk Valley"/>
                    <xsd:enumeration value="North Country"/>
                    <xsd:enumeration value="New York City"/>
                    <xsd:enumeration value="Southern Tier"/>
                    <xsd:enumeration value="Western Region"/>
                  </xsd:restriction>
                </xsd:simpleType>
              </xsd:element>
            </xsd:sequence>
          </xsd:extension>
        </xsd:complexContent>
      </xsd:complexType>
    </xsd:element>
    <xsd:element name="One_x002d_LineSummary" ma:index="28" nillable="true" ma:displayName="One-Line Summary" ma:format="Dropdown" ma:internalName="One_x002d_LineSummar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8dbb9-caae-4c0d-9133-6a25b88eb72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1b2bf1b-a2b3-4d98-9eb0-3afb8aedabce}" ma:internalName="TaxCatchAll" ma:showField="CatchAllData" ma:web="3108dbb9-caae-4c0d-9133-6a25b88eb7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27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08b31e-acdd-45f1-997a-68a0556f30f4">
      <Terms xmlns="http://schemas.microsoft.com/office/infopath/2007/PartnerControls"/>
    </lcf76f155ced4ddcb4097134ff3c332f>
    <Region xmlns="b108b31e-acdd-45f1-997a-68a0556f30f4" xsi:nil="true"/>
    <One_x002d_LineSummary xmlns="b108b31e-acdd-45f1-997a-68a0556f30f4" xsi:nil="true"/>
    <ResourceTopic xmlns="b108b31e-acdd-45f1-997a-68a0556f30f4" xsi:nil="true"/>
    <ResourceType xmlns="b108b31e-acdd-45f1-997a-68a0556f30f4" xsi:nil="true"/>
    <Audience xmlns="b108b31e-acdd-45f1-997a-68a0556f30f4" xsi:nil="true"/>
    <TaxCatchAll xmlns="3108dbb9-caae-4c0d-9133-6a25b88eb72e" xsi:nil="true"/>
  </documentManagement>
</p:properties>
</file>

<file path=customXml/itemProps1.xml><?xml version="1.0" encoding="utf-8"?>
<ds:datastoreItem xmlns:ds="http://schemas.openxmlformats.org/officeDocument/2006/customXml" ds:itemID="{BA0F0972-12E2-4686-8BB2-9EF23AC63773}"/>
</file>

<file path=customXml/itemProps2.xml><?xml version="1.0" encoding="utf-8"?>
<ds:datastoreItem xmlns:ds="http://schemas.openxmlformats.org/officeDocument/2006/customXml" ds:itemID="{FC158E99-375B-46CC-ABD1-C271AB64AD25}"/>
</file>

<file path=customXml/itemProps3.xml><?xml version="1.0" encoding="utf-8"?>
<ds:datastoreItem xmlns:ds="http://schemas.openxmlformats.org/officeDocument/2006/customXml" ds:itemID="{A9B37D40-E1E5-434F-A97C-4D6E8D1F185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Exploration</dc:title>
  <cp:revision>1</cp:revision>
  <dcterms:created xsi:type="dcterms:W3CDTF">2006-08-16T00:00:00Z</dcterms:created>
  <dcterms:modified xsi:type="dcterms:W3CDTF">2011-08-01T06:04:30Z</dcterms:modified>
  <dc:identifier>DAGMWdNSnTk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0x0101005C5A40462222DF4B844ED570B26466BE</vt:lpwstr>
  </property>
</Properties>
</file>