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0"/>
  </p:notesMasterIdLst>
  <p:handoutMasterIdLst>
    <p:handoutMasterId r:id="rId31"/>
  </p:handoutMasterIdLst>
  <p:sldIdLst>
    <p:sldId id="257" r:id="rId6"/>
    <p:sldId id="258" r:id="rId7"/>
    <p:sldId id="262" r:id="rId8"/>
    <p:sldId id="267" r:id="rId9"/>
    <p:sldId id="303" r:id="rId10"/>
    <p:sldId id="326" r:id="rId11"/>
    <p:sldId id="353" r:id="rId12"/>
    <p:sldId id="320" r:id="rId13"/>
    <p:sldId id="354" r:id="rId14"/>
    <p:sldId id="352" r:id="rId15"/>
    <p:sldId id="314" r:id="rId16"/>
    <p:sldId id="302" r:id="rId17"/>
    <p:sldId id="325" r:id="rId18"/>
    <p:sldId id="348" r:id="rId19"/>
    <p:sldId id="498" r:id="rId20"/>
    <p:sldId id="499" r:id="rId21"/>
    <p:sldId id="500" r:id="rId22"/>
    <p:sldId id="497" r:id="rId23"/>
    <p:sldId id="355" r:id="rId24"/>
    <p:sldId id="268" r:id="rId25"/>
    <p:sldId id="280" r:id="rId26"/>
    <p:sldId id="296" r:id="rId27"/>
    <p:sldId id="293" r:id="rId28"/>
    <p:sldId id="276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G Frauenfelder (CENSUS/ERD FED)" initials="MGF(F" lastIdx="10" clrIdx="0">
    <p:extLst>
      <p:ext uri="{19B8F6BF-5375-455C-9EA6-DF929625EA0E}">
        <p15:presenceInfo xmlns:p15="http://schemas.microsoft.com/office/powerpoint/2012/main" userId="S-1-5-21-2418650581-3053253586-2785318765-199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9435" autoAdjust="0"/>
  </p:normalViewPr>
  <p:slideViewPr>
    <p:cSldViewPr snapToGrid="0">
      <p:cViewPr varScale="1">
        <p:scale>
          <a:sx n="93" d="100"/>
          <a:sy n="93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171oafs-oa03.boc.ad.census.gov\EMD_SHARE\Economic%20Outreach%20and%20Marketing%20Staff\HAIT\Hait\Presentations\Other\Monthly%20Beer%20Exports%20and%20Impo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171oafs-oa03.boc.ad.census.gov\EMD_SHARE\Economic%20Outreach%20and%20Marketing%20Staff\HAIT\Hait\Presentations\Other\Monthly%20Beer%20Exports%20and%20Impo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U.S.</a:t>
            </a:r>
            <a:r>
              <a:rPr lang="en-US" baseline="0"/>
              <a:t> Beer Exports and Imports ($US)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'Exports and Imports'!$C$2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0.13132694938440503"/>
                  <c:y val="-0.1061571125265392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65-4549-A080-3883BB405910}"/>
                </c:ext>
              </c:extLst>
            </c:dLbl>
            <c:dLbl>
              <c:idx val="18"/>
              <c:layout>
                <c:manualLayout>
                  <c:x val="-0.13953488372093023"/>
                  <c:y val="-0.123142250530785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65-4549-A080-3883BB405910}"/>
                </c:ext>
              </c:extLst>
            </c:dLbl>
            <c:dLbl>
              <c:idx val="24"/>
              <c:layout>
                <c:manualLayout>
                  <c:x val="-1.3679890560875513E-2"/>
                  <c:y val="-7.6433121019108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65-4549-A080-3883BB405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'Exports and Imports'!$B$4:$B$28</c:f>
              <c:numCache>
                <c:formatCode>mmm\-yy</c:formatCode>
                <c:ptCount val="25"/>
                <c:pt idx="0">
                  <c:v>43405</c:v>
                </c:pt>
                <c:pt idx="1">
                  <c:v>43435</c:v>
                </c:pt>
                <c:pt idx="2">
                  <c:v>43466</c:v>
                </c:pt>
                <c:pt idx="3">
                  <c:v>43497</c:v>
                </c:pt>
                <c:pt idx="4">
                  <c:v>43525</c:v>
                </c:pt>
                <c:pt idx="5">
                  <c:v>43556</c:v>
                </c:pt>
                <c:pt idx="6">
                  <c:v>43586</c:v>
                </c:pt>
                <c:pt idx="7">
                  <c:v>43617</c:v>
                </c:pt>
                <c:pt idx="8">
                  <c:v>43647</c:v>
                </c:pt>
                <c:pt idx="9">
                  <c:v>43678</c:v>
                </c:pt>
                <c:pt idx="10">
                  <c:v>43709</c:v>
                </c:pt>
                <c:pt idx="11">
                  <c:v>43739</c:v>
                </c:pt>
                <c:pt idx="12">
                  <c:v>43770</c:v>
                </c:pt>
                <c:pt idx="13">
                  <c:v>43800</c:v>
                </c:pt>
                <c:pt idx="14">
                  <c:v>43831</c:v>
                </c:pt>
                <c:pt idx="15">
                  <c:v>43862</c:v>
                </c:pt>
                <c:pt idx="16">
                  <c:v>43891</c:v>
                </c:pt>
                <c:pt idx="17">
                  <c:v>43922</c:v>
                </c:pt>
                <c:pt idx="18">
                  <c:v>43952</c:v>
                </c:pt>
                <c:pt idx="19">
                  <c:v>43983</c:v>
                </c:pt>
                <c:pt idx="20">
                  <c:v>44013</c:v>
                </c:pt>
                <c:pt idx="21">
                  <c:v>44044</c:v>
                </c:pt>
                <c:pt idx="22">
                  <c:v>44075</c:v>
                </c:pt>
                <c:pt idx="23">
                  <c:v>44105</c:v>
                </c:pt>
                <c:pt idx="24">
                  <c:v>44136</c:v>
                </c:pt>
              </c:numCache>
            </c:numRef>
          </c:cat>
          <c:val>
            <c:numRef>
              <c:f>'Exports and Imports'!$C$4:$C$28</c:f>
              <c:numCache>
                <c:formatCode>"$"#,##0</c:formatCode>
                <c:ptCount val="25"/>
                <c:pt idx="0">
                  <c:v>45686102</c:v>
                </c:pt>
                <c:pt idx="1">
                  <c:v>38255458</c:v>
                </c:pt>
                <c:pt idx="2">
                  <c:v>47125054</c:v>
                </c:pt>
                <c:pt idx="3">
                  <c:v>49530163</c:v>
                </c:pt>
                <c:pt idx="4">
                  <c:v>55835059</c:v>
                </c:pt>
                <c:pt idx="5">
                  <c:v>50737436</c:v>
                </c:pt>
                <c:pt idx="6">
                  <c:v>54653839</c:v>
                </c:pt>
                <c:pt idx="7">
                  <c:v>47299923</c:v>
                </c:pt>
                <c:pt idx="8">
                  <c:v>47231194</c:v>
                </c:pt>
                <c:pt idx="9">
                  <c:v>63201421</c:v>
                </c:pt>
                <c:pt idx="10">
                  <c:v>68393673</c:v>
                </c:pt>
                <c:pt idx="11">
                  <c:v>78089808</c:v>
                </c:pt>
                <c:pt idx="12">
                  <c:v>65677198</c:v>
                </c:pt>
                <c:pt idx="13">
                  <c:v>51189534</c:v>
                </c:pt>
                <c:pt idx="14">
                  <c:v>60818689</c:v>
                </c:pt>
                <c:pt idx="15">
                  <c:v>53888613</c:v>
                </c:pt>
                <c:pt idx="16">
                  <c:v>50507188</c:v>
                </c:pt>
                <c:pt idx="17">
                  <c:v>45656590</c:v>
                </c:pt>
                <c:pt idx="18">
                  <c:v>36718307</c:v>
                </c:pt>
                <c:pt idx="19">
                  <c:v>41265235</c:v>
                </c:pt>
                <c:pt idx="20">
                  <c:v>45854503</c:v>
                </c:pt>
                <c:pt idx="21">
                  <c:v>57118329</c:v>
                </c:pt>
                <c:pt idx="22">
                  <c:v>51490778</c:v>
                </c:pt>
                <c:pt idx="23">
                  <c:v>67211651</c:v>
                </c:pt>
                <c:pt idx="24">
                  <c:v>64720258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65-4549-A080-3883BB405910}"/>
            </c:ext>
          </c:extLst>
        </c:ser>
        <c:ser>
          <c:idx val="1"/>
          <c:order val="1"/>
          <c:tx>
            <c:strRef>
              <c:f>'Exports and Imports'!$D$2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layout>
                <c:manualLayout>
                  <c:x val="-0.19425444596443228"/>
                  <c:y val="2.54777070063694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65-4549-A080-3883BB405910}"/>
                </c:ext>
              </c:extLst>
            </c:dLbl>
            <c:dLbl>
              <c:idx val="21"/>
              <c:layout>
                <c:manualLayout>
                  <c:x val="-3.5567715458276535E-2"/>
                  <c:y val="-8.91719745222929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65-4549-A080-3883BB405910}"/>
                </c:ext>
              </c:extLst>
            </c:dLbl>
            <c:dLbl>
              <c:idx val="24"/>
              <c:layout>
                <c:manualLayout>
                  <c:x val="0"/>
                  <c:y val="0.1061571125265392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65-4549-A080-3883BB405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'Exports and Imports'!$B$4:$B$28</c:f>
              <c:numCache>
                <c:formatCode>mmm\-yy</c:formatCode>
                <c:ptCount val="25"/>
                <c:pt idx="0">
                  <c:v>43405</c:v>
                </c:pt>
                <c:pt idx="1">
                  <c:v>43435</c:v>
                </c:pt>
                <c:pt idx="2">
                  <c:v>43466</c:v>
                </c:pt>
                <c:pt idx="3">
                  <c:v>43497</c:v>
                </c:pt>
                <c:pt idx="4">
                  <c:v>43525</c:v>
                </c:pt>
                <c:pt idx="5">
                  <c:v>43556</c:v>
                </c:pt>
                <c:pt idx="6">
                  <c:v>43586</c:v>
                </c:pt>
                <c:pt idx="7">
                  <c:v>43617</c:v>
                </c:pt>
                <c:pt idx="8">
                  <c:v>43647</c:v>
                </c:pt>
                <c:pt idx="9">
                  <c:v>43678</c:v>
                </c:pt>
                <c:pt idx="10">
                  <c:v>43709</c:v>
                </c:pt>
                <c:pt idx="11">
                  <c:v>43739</c:v>
                </c:pt>
                <c:pt idx="12">
                  <c:v>43770</c:v>
                </c:pt>
                <c:pt idx="13">
                  <c:v>43800</c:v>
                </c:pt>
                <c:pt idx="14">
                  <c:v>43831</c:v>
                </c:pt>
                <c:pt idx="15">
                  <c:v>43862</c:v>
                </c:pt>
                <c:pt idx="16">
                  <c:v>43891</c:v>
                </c:pt>
                <c:pt idx="17">
                  <c:v>43922</c:v>
                </c:pt>
                <c:pt idx="18">
                  <c:v>43952</c:v>
                </c:pt>
                <c:pt idx="19">
                  <c:v>43983</c:v>
                </c:pt>
                <c:pt idx="20">
                  <c:v>44013</c:v>
                </c:pt>
                <c:pt idx="21">
                  <c:v>44044</c:v>
                </c:pt>
                <c:pt idx="22">
                  <c:v>44075</c:v>
                </c:pt>
                <c:pt idx="23">
                  <c:v>44105</c:v>
                </c:pt>
                <c:pt idx="24">
                  <c:v>44136</c:v>
                </c:pt>
              </c:numCache>
            </c:numRef>
          </c:cat>
          <c:val>
            <c:numRef>
              <c:f>'Exports and Imports'!$D$4:$D$28</c:f>
              <c:numCache>
                <c:formatCode>"$"#,##0</c:formatCode>
                <c:ptCount val="25"/>
                <c:pt idx="0">
                  <c:v>376954607</c:v>
                </c:pt>
                <c:pt idx="1">
                  <c:v>382759259</c:v>
                </c:pt>
                <c:pt idx="2">
                  <c:v>371637052</c:v>
                </c:pt>
                <c:pt idx="3">
                  <c:v>377676903</c:v>
                </c:pt>
                <c:pt idx="4">
                  <c:v>521121177</c:v>
                </c:pt>
                <c:pt idx="5">
                  <c:v>549502807</c:v>
                </c:pt>
                <c:pt idx="6">
                  <c:v>552075574</c:v>
                </c:pt>
                <c:pt idx="7">
                  <c:v>510977190</c:v>
                </c:pt>
                <c:pt idx="8">
                  <c:v>549167164</c:v>
                </c:pt>
                <c:pt idx="9">
                  <c:v>464204105</c:v>
                </c:pt>
                <c:pt idx="10">
                  <c:v>446336104</c:v>
                </c:pt>
                <c:pt idx="11">
                  <c:v>483826182</c:v>
                </c:pt>
                <c:pt idx="12">
                  <c:v>441177214</c:v>
                </c:pt>
                <c:pt idx="13">
                  <c:v>351554890</c:v>
                </c:pt>
                <c:pt idx="14">
                  <c:v>440840335</c:v>
                </c:pt>
                <c:pt idx="15">
                  <c:v>415869370</c:v>
                </c:pt>
                <c:pt idx="16">
                  <c:v>495842214</c:v>
                </c:pt>
                <c:pt idx="17">
                  <c:v>422481768</c:v>
                </c:pt>
                <c:pt idx="18">
                  <c:v>311481715</c:v>
                </c:pt>
                <c:pt idx="19">
                  <c:v>444693576</c:v>
                </c:pt>
                <c:pt idx="20">
                  <c:v>555918254</c:v>
                </c:pt>
                <c:pt idx="21">
                  <c:v>565311213</c:v>
                </c:pt>
                <c:pt idx="22">
                  <c:v>532180061</c:v>
                </c:pt>
                <c:pt idx="23">
                  <c:v>546571724</c:v>
                </c:pt>
                <c:pt idx="24">
                  <c:v>555806966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C65-4549-A080-3883BB405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9148456"/>
        <c:axId val="419163216"/>
      </c:lineChart>
      <c:dateAx>
        <c:axId val="419148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163216"/>
        <c:crosses val="autoZero"/>
        <c:auto val="1"/>
        <c:lblOffset val="100"/>
        <c:baseTimeUnit val="months"/>
      </c:dateAx>
      <c:valAx>
        <c:axId val="41916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148456"/>
        <c:crosses val="autoZero"/>
        <c:crossBetween val="between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U.S. Beer Exports</a:t>
            </a:r>
            <a:r>
              <a:rPr lang="en-US" baseline="0"/>
              <a:t> - </a:t>
            </a:r>
            <a:r>
              <a:rPr lang="en-US"/>
              <a:t>Top 10 Countries (November 2020) ($US)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 Countries'!$E$3</c:f>
              <c:strCache>
                <c:ptCount val="1"/>
                <c:pt idx="0">
                  <c:v>Total Value ($US)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404569216447507"/>
                  <c:y val="5.0113735783027122E-2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E4-4009-A32E-A9B495D53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'Export Countries'!$C$4:$C$13</c:f>
              <c:strCache>
                <c:ptCount val="10"/>
                <c:pt idx="0">
                  <c:v>Chile</c:v>
                </c:pt>
                <c:pt idx="1">
                  <c:v>Honduras</c:v>
                </c:pt>
                <c:pt idx="2">
                  <c:v>Panama</c:v>
                </c:pt>
                <c:pt idx="3">
                  <c:v>Canada</c:v>
                </c:pt>
                <c:pt idx="4">
                  <c:v>Mexico</c:v>
                </c:pt>
                <c:pt idx="5">
                  <c:v>Japan</c:v>
                </c:pt>
                <c:pt idx="6">
                  <c:v>Korea, South</c:v>
                </c:pt>
                <c:pt idx="7">
                  <c:v>Guatemala</c:v>
                </c:pt>
                <c:pt idx="8">
                  <c:v>Paraguay</c:v>
                </c:pt>
                <c:pt idx="9">
                  <c:v>United Kingdom</c:v>
                </c:pt>
              </c:strCache>
            </c:strRef>
          </c:cat>
          <c:val>
            <c:numRef>
              <c:f>'Export Countries'!$E$4:$E$13</c:f>
              <c:numCache>
                <c:formatCode>"$"#,##0</c:formatCode>
                <c:ptCount val="10"/>
                <c:pt idx="0">
                  <c:v>18471019</c:v>
                </c:pt>
                <c:pt idx="1">
                  <c:v>6954543</c:v>
                </c:pt>
                <c:pt idx="2">
                  <c:v>4685619</c:v>
                </c:pt>
                <c:pt idx="3">
                  <c:v>4533030</c:v>
                </c:pt>
                <c:pt idx="4">
                  <c:v>4308027</c:v>
                </c:pt>
                <c:pt idx="5">
                  <c:v>3484158</c:v>
                </c:pt>
                <c:pt idx="6">
                  <c:v>2827472</c:v>
                </c:pt>
                <c:pt idx="7">
                  <c:v>2529360</c:v>
                </c:pt>
                <c:pt idx="8">
                  <c:v>2220647</c:v>
                </c:pt>
                <c:pt idx="9">
                  <c:v>1230355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E4-4009-A32E-A9B495D53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420677072"/>
        <c:axId val="420674448"/>
      </c:barChart>
      <c:catAx>
        <c:axId val="42067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674448"/>
        <c:crosses val="autoZero"/>
        <c:auto val="1"/>
        <c:lblAlgn val="ctr"/>
        <c:lblOffset val="100"/>
        <c:noMultiLvlLbl val="0"/>
      </c:catAx>
      <c:valAx>
        <c:axId val="42067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677072"/>
        <c:crosses val="autoZero"/>
        <c:crossBetween val="between"/>
        <c:majorUnit val="2500000"/>
      </c:valAx>
      <c:spPr>
        <a:solidFill>
          <a:schemeClr val="bg1">
            <a:lumMod val="6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6EABAD-8718-4BFA-81D1-AEE924A6823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CAE28F-237C-41B6-87E1-BACFB5013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3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235F9E-7F22-46ED-A69C-0DF20990157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A33367-C7DD-4070-8A8A-4A94FB71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E174-8A2A-45BA-8A3C-FDCF205800B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9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8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Indicators provided first glimpse into impacts of pandemic on businesses; SBPS adds more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971-5F0B-4911-87AC-F8CFD894A8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37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Trade data a key source of info on potential markets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Census is the official source of this data (not ITA, USTR...)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Approx. 18,000 classification numbers used to classify imported and exported products (much more detailed then NAICS)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971-5F0B-4911-87AC-F8CFD894A8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28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</a:t>
            </a:r>
            <a:r>
              <a:rPr lang="en-US" dirty="0" err="1"/>
              <a:t>compled</a:t>
            </a:r>
            <a:r>
              <a:rPr lang="en-US" baseline="0" dirty="0"/>
              <a:t> GAS releases on 8/20… EARLY!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62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51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60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18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brand new part of the hub… access to other </a:t>
            </a:r>
            <a:r>
              <a:rPr lang="en-US" dirty="0" err="1"/>
              <a:t>covid</a:t>
            </a:r>
            <a:r>
              <a:rPr lang="en-US" dirty="0"/>
              <a:t> data.  It’s just links… none of this data are actually on the Hub, but that might change…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97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brand new part of the hub… access to other </a:t>
            </a:r>
            <a:r>
              <a:rPr lang="en-US" dirty="0" err="1"/>
              <a:t>covid</a:t>
            </a:r>
            <a:r>
              <a:rPr lang="en-US" dirty="0"/>
              <a:t> data.  It’s just links… none of this data are actually on the Hub, but that might change…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0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</a:t>
            </a:r>
            <a:r>
              <a:rPr lang="en-US" dirty="0" err="1"/>
              <a:t>compled</a:t>
            </a:r>
            <a:r>
              <a:rPr lang="en-US" baseline="0" dirty="0"/>
              <a:t> GAS releases on 8/20… EARLY!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7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7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712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E174-8A2A-45BA-8A3C-FDCF205800B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72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Covers almost 8 million employer businesses… excludes</a:t>
            </a:r>
            <a:r>
              <a:rPr lang="en-US" baseline="0" dirty="0"/>
              <a:t> </a:t>
            </a:r>
            <a:r>
              <a:rPr lang="en-US" baseline="0" dirty="0" err="1"/>
              <a:t>nonemployers</a:t>
            </a:r>
            <a:r>
              <a:rPr lang="en-US" baseline="0" dirty="0"/>
              <a:t> (which are insignificant in some industries in this sector but NOT others!)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0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</a:t>
            </a:r>
            <a:r>
              <a:rPr lang="en-US" dirty="0" err="1"/>
              <a:t>compled</a:t>
            </a:r>
            <a:r>
              <a:rPr lang="en-US" baseline="0" dirty="0"/>
              <a:t> GAS releases on 8/20… EARLY!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7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CBP and NES should be your first go-to programs with businesses and orgs… but remind them that there is no sales data in CBP.  Need to go to EC for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971-5F0B-4911-87AC-F8CFD894A8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94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</a:t>
            </a:r>
            <a:r>
              <a:rPr lang="en-US" dirty="0" err="1"/>
              <a:t>compled</a:t>
            </a:r>
            <a:r>
              <a:rPr lang="en-US" baseline="0" dirty="0"/>
              <a:t> GAS releases on 8/20… EARLY!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78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408FE174-8A2A-45BA-8A3C-FDCF205800B7}" type="slidenum">
              <a:rPr lang="en-US" sz="1300">
                <a:solidFill>
                  <a:srgbClr val="000000"/>
                </a:solidFill>
                <a:latin typeface="Arial" charset="0"/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3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</a:t>
            </a:r>
            <a:r>
              <a:rPr lang="en-US" dirty="0" err="1"/>
              <a:t>compled</a:t>
            </a:r>
            <a:r>
              <a:rPr lang="en-US" baseline="0" dirty="0"/>
              <a:t> GAS releases on 8/20… EARLY!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6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8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9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86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5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57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94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D19DCB-FFC4-2F43-8715-1E9317051FE8}"/>
              </a:ext>
            </a:extLst>
          </p:cNvPr>
          <p:cNvSpPr/>
          <p:nvPr userDrawn="1"/>
        </p:nvSpPr>
        <p:spPr>
          <a:xfrm>
            <a:off x="2210" y="-17464"/>
            <a:ext cx="12192000" cy="5808617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01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BFA62-040F-334A-9EB7-E4345FA0DB12}"/>
              </a:ext>
            </a:extLst>
          </p:cNvPr>
          <p:cNvSpPr/>
          <p:nvPr userDrawn="1"/>
        </p:nvSpPr>
        <p:spPr>
          <a:xfrm>
            <a:off x="8153400" y="0"/>
            <a:ext cx="4038600" cy="5834743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2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03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92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15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43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78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FE6D4-27A9-4AE4-9EAE-AF75F97B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96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80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245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0AA7F91-C713-4022-9E21-1A01660E53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02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7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Select="1"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5" y="5796743"/>
            <a:ext cx="181066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DBF00-6528-42F1-B328-44F742AF3A8A}"/>
              </a:ext>
            </a:extLst>
          </p:cNvPr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2" y="6013680"/>
            <a:ext cx="3877392" cy="55478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945418" y="6310993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+mn-lt"/>
              </a:rPr>
              <a:t>U.S.</a:t>
            </a:r>
            <a:r>
              <a:rPr lang="en-US" sz="1050" baseline="0" dirty="0">
                <a:latin typeface="+mn-lt"/>
              </a:rPr>
              <a:t> Census Bureau Briefing  |  September 2019  </a:t>
            </a:r>
            <a:r>
              <a:rPr lang="en-US" sz="1050" dirty="0">
                <a:latin typeface="+mn-lt"/>
              </a:rPr>
              <a:t>|  </a:t>
            </a:r>
            <a:fld id="{C57923EB-5663-814D-8520-41A222571678}" type="slidenum">
              <a:rPr lang="en-US" sz="1050" smtClean="0">
                <a:latin typeface="+mn-lt"/>
              </a:rPr>
              <a:t>‹#›</a:t>
            </a:fld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26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ensus.gov/programs-surveys/abs/data/nesd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economic-indicators/index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hyperlink" Target="https://fred.stlouisfed.org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hyperlink" Target="http://www.census.gov/foreign-trade/data/index.html" TargetMode="External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hyperlink" Target="https://www.census.gov/content/dam/Census/topics/business-and-economy/flyers/trade-flyer-q2.pdf" TargetMode="External"/><Relationship Id="rId4" Type="http://schemas.openxmlformats.org/officeDocument/2006/relationships/hyperlink" Target="https://usatrade.census.gov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topics/preparedness/events/pandemics/covid-19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hyperlink" Target="https://covid19.census.gov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data/academy/webinar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g=0400000US36&amp;y=2017&amp;d=ECN%20Core%20Statistics%20Summary%20Statistics%20for%20the%20U.S.,%20States,%20and%20Selected%20Geographies%3A%202017&amp;tid=ECNBASIC2017.EC1700BASI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ata.census.gov/cedsci/table?g=0400000US36&amp;y=2017&amp;d=ECN%20Core%20Statistics%20Selected%20Sectors%3A%20Franchise%20Status%20for%20the%20U.S.%20and%20States&amp;tid=ECNFRAN2017.EC1700FRAN" TargetMode="External"/><Relationship Id="rId4" Type="http://schemas.openxmlformats.org/officeDocument/2006/relationships/hyperlink" Target="https://data.census.gov/cedsci/table?q=&amp;g=0400000US36&amp;y=2017&amp;d=ECN%20Core%20Statistics%20Economic%20Census&amp;tid=ECNNAPCSIND2017.EC1700NAPCSINDPR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g=0400000US36&amp;y=2019&amp;d=ECNSVY%20Business%20Patterns%20County%20Business%20Patterns&amp;tid=CBP2019.CB1900CB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ata.census.gov/cedsci/table?g=0400000US36&amp;y=2018&amp;d=ECNSVY%20Business%20Dynamics%20Statistics&amp;tid=BDSTIMESERIES.BDSEAGE" TargetMode="External"/><Relationship Id="rId4" Type="http://schemas.openxmlformats.org/officeDocument/2006/relationships/hyperlink" Target="https://data.census.gov/cedsci/table?g=0400000US36&amp;y=2018&amp;d=ECNSVY%20Nonemployer%20Statistics&amp;tid=NONEMP2018.NS1800NONE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ensus.gov/programs-surveys/ab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g=0400000US36&amp;y=2018&amp;d=ECNSVY%20Annual%20Business%20Survey%20Annual%20Business%20Survey&amp;tid=ABSCS2018.AB1800CSA0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ata.census.gov/cedsci/table?g=0400000US36&amp;y=2018&amp;d=ECNSVY%20Annual%20Business%20Survey%20Annual%20Business%20Survey&amp;tid=ABSCS2018.AB1800CSA04" TargetMode="External"/><Relationship Id="rId5" Type="http://schemas.openxmlformats.org/officeDocument/2006/relationships/hyperlink" Target="https://data.census.gov/cedsci/table?g=0400000US36&amp;y=2018&amp;d=ECNSVY%20Annual%20Business%20Survey%20Annual%20Business%20Survey&amp;tid=ABSCS2018.AB1800CSA03" TargetMode="External"/><Relationship Id="rId4" Type="http://schemas.openxmlformats.org/officeDocument/2006/relationships/hyperlink" Target="https://data.census.gov/cedsci/table?g=0400000US36&amp;y=2018&amp;d=ECNSVY%20Annual%20Business%20Survey%20Annual%20Business%20Survey&amp;tid=ABSCS2018.AB1800CSA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8" b="218"/>
          <a:stretch/>
        </p:blipFill>
        <p:spPr>
          <a:xfrm>
            <a:off x="3900425" y="0"/>
            <a:ext cx="8291575" cy="60017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6EB6BB-F24A-3B4E-A345-99F5E23F9AB9}"/>
              </a:ext>
            </a:extLst>
          </p:cNvPr>
          <p:cNvSpPr/>
          <p:nvPr/>
        </p:nvSpPr>
        <p:spPr>
          <a:xfrm>
            <a:off x="0" y="0"/>
            <a:ext cx="12192000" cy="6001788"/>
          </a:xfrm>
          <a:prstGeom prst="rect">
            <a:avLst/>
          </a:prstGeom>
          <a:gradFill flip="none" rotWithShape="1">
            <a:gsLst>
              <a:gs pos="54000">
                <a:srgbClr val="7F8796">
                  <a:alpha val="85000"/>
                </a:srgbClr>
              </a:gs>
              <a:gs pos="44000">
                <a:srgbClr val="162E48"/>
              </a:gs>
              <a:gs pos="70000">
                <a:schemeClr val="bg1">
                  <a:lumMod val="8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030504E1-1C56-7E49-B997-17D750055E0C}"/>
              </a:ext>
            </a:extLst>
          </p:cNvPr>
          <p:cNvSpPr txBox="1">
            <a:spLocks/>
          </p:cNvSpPr>
          <p:nvPr/>
        </p:nvSpPr>
        <p:spPr>
          <a:xfrm>
            <a:off x="434833" y="876690"/>
            <a:ext cx="5051567" cy="29483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3600" spc="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Census Has Business Data?  </a:t>
            </a: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2800" spc="1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 Overview of Key Economic Data for New York (including COVID data)</a:t>
            </a:r>
            <a:endParaRPr lang="en-US" sz="2800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9A5EF4D1-6F76-5140-809A-537885EB9CB3}"/>
              </a:ext>
            </a:extLst>
          </p:cNvPr>
          <p:cNvSpPr txBox="1">
            <a:spLocks/>
          </p:cNvSpPr>
          <p:nvPr/>
        </p:nvSpPr>
        <p:spPr>
          <a:xfrm>
            <a:off x="434833" y="3799902"/>
            <a:ext cx="5584965" cy="18135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SDC Annual Meeting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29</a:t>
            </a:r>
            <a:r>
              <a:rPr lang="en-US" sz="20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2021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 Andrew W. Hait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U.S. Census Bureau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+mn-lt"/>
              </a:rPr>
              <a:t>NY SDC webinar | Sept 2021</a:t>
            </a:r>
            <a:r>
              <a:rPr lang="en-US" sz="1050" baseline="0" dirty="0">
                <a:latin typeface="+mn-lt"/>
              </a:rPr>
              <a:t>|  1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054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 txBox="1">
            <a:spLocks/>
          </p:cNvSpPr>
          <p:nvPr/>
        </p:nvSpPr>
        <p:spPr>
          <a:xfrm>
            <a:off x="581464" y="370023"/>
            <a:ext cx="10804574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u="none" strike="noStrike" kern="1200" cap="none" spc="0" normalizeH="0" baseline="0" noProof="0" dirty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</a:t>
            </a:r>
            <a:r>
              <a:rPr kumimoji="0" lang="en-US" sz="3400" b="1" u="none" strike="noStrike" kern="1200" cap="none" spc="0" normalizeH="0" baseline="0" noProof="0" dirty="0" err="1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Nonemployer</a:t>
            </a:r>
            <a:r>
              <a:rPr kumimoji="0" lang="en-US" sz="3400" b="1" u="none" strike="noStrike" kern="1200" cap="none" spc="0" normalizeH="0" baseline="0" noProof="0" dirty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Statistics – Demographics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466" y="1068960"/>
            <a:ext cx="293525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Enhances the ABS by providing annual data on the demographic characteristics of </a:t>
            </a:r>
            <a:r>
              <a:rPr lang="en-US" sz="2000" b="1" dirty="0" err="1"/>
              <a:t>nonemployer</a:t>
            </a:r>
            <a:r>
              <a:rPr lang="en-US" sz="2000" b="1" dirty="0"/>
              <a:t> businesses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on business ownership by race, ethnicity, gender, and veteran status for </a:t>
            </a:r>
            <a:r>
              <a:rPr lang="en-US" b="1" dirty="0">
                <a:solidFill>
                  <a:srgbClr val="FF0000"/>
                </a:solidFill>
              </a:rPr>
              <a:t>self-employed persons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Geographies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Nation, State, and Metro by selected </a:t>
            </a:r>
            <a:r>
              <a:rPr lang="en-US" dirty="0">
                <a:solidFill>
                  <a:srgbClr val="FF0000"/>
                </a:solidFill>
              </a:rPr>
              <a:t>2- thru 6-digit NAICS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Firm size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LFO </a:t>
            </a:r>
            <a:r>
              <a:rPr lang="en-US" dirty="0"/>
              <a:t>data too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96F8C-0AA8-4731-AC27-51333B52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344" y="1109244"/>
            <a:ext cx="6124354" cy="46410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B71626-21C0-4B07-85C2-4CFC03676B6A}"/>
              </a:ext>
            </a:extLst>
          </p:cNvPr>
          <p:cNvSpPr/>
          <p:nvPr/>
        </p:nvSpPr>
        <p:spPr>
          <a:xfrm>
            <a:off x="2673416" y="6050076"/>
            <a:ext cx="7708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4"/>
              </a:rPr>
              <a:t>https://www.census.gov/programs-surveys/abs/data/nesd.html</a:t>
            </a:r>
            <a:r>
              <a:rPr lang="en-US" dirty="0"/>
              <a:t>  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AA23EDD-8035-4645-8643-16BD2E90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BFE6D4-27A9-4AE4-9EAE-AF75F97B179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6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1"/>
          <p:cNvSpPr txBox="1">
            <a:spLocks/>
          </p:cNvSpPr>
          <p:nvPr/>
        </p:nvSpPr>
        <p:spPr>
          <a:xfrm>
            <a:off x="552629" y="1135452"/>
            <a:ext cx="6488555" cy="48409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17 Census Bureau surveys that provide key economic statistics for nearly every sector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.AppleSystemUIFont" charset="-120"/>
              <a:buChar char="-"/>
            </a:pPr>
            <a:r>
              <a:rPr lang="en-US" sz="1800" dirty="0">
                <a:cs typeface="Arial" panose="020B0604020202020204" pitchFamily="34" charset="0"/>
              </a:rPr>
              <a:t>Monthly, including:</a:t>
            </a:r>
          </a:p>
          <a:p>
            <a:pPr lvl="2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Retail Trade Survey, Building Permits, and Exports/Imports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.AppleSystemUIFont" charset="-120"/>
              <a:buChar char="-"/>
            </a:pPr>
            <a:r>
              <a:rPr lang="en-US" sz="1800" dirty="0">
                <a:cs typeface="Arial" panose="020B0604020202020204" pitchFamily="34" charset="0"/>
              </a:rPr>
              <a:t>Quarterly, including:</a:t>
            </a:r>
          </a:p>
          <a:p>
            <a:pPr lvl="2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.AppleSystemUIFont" charset="-120"/>
              <a:buChar char="-"/>
            </a:pPr>
            <a:r>
              <a:rPr lang="en-US" sz="1400" dirty="0">
                <a:cs typeface="Arial" panose="020B0604020202020204" pitchFamily="34" charset="0"/>
              </a:rPr>
              <a:t>Quarterly Financial Report; Quarterly Services Survey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Sample surveys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Shown at the national level only, except: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.AppleSystemUIFont" charset="-120"/>
              <a:buChar char="-"/>
            </a:pPr>
            <a:r>
              <a:rPr lang="en-US" sz="1800" dirty="0">
                <a:solidFill>
                  <a:srgbClr val="C00000"/>
                </a:solidFill>
                <a:cs typeface="Arial" panose="020B0604020202020204" pitchFamily="34" charset="0"/>
              </a:rPr>
              <a:t>Building Permits </a:t>
            </a:r>
            <a:r>
              <a:rPr lang="en-US" sz="1800" dirty="0">
                <a:cs typeface="Arial" panose="020B0604020202020204" pitchFamily="34" charset="0"/>
              </a:rPr>
              <a:t>(state, permit issuing areas)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.AppleSystemUIFont" charset="-120"/>
              <a:buChar char="-"/>
            </a:pPr>
            <a:r>
              <a:rPr lang="en-US" sz="1800" dirty="0">
                <a:solidFill>
                  <a:srgbClr val="C00000"/>
                </a:solidFill>
                <a:cs typeface="Arial" panose="020B0604020202020204" pitchFamily="34" charset="0"/>
              </a:rPr>
              <a:t>International Trade </a:t>
            </a:r>
            <a:r>
              <a:rPr lang="en-US" sz="1800" dirty="0">
                <a:cs typeface="Arial" panose="020B0604020202020204" pitchFamily="34" charset="0"/>
              </a:rPr>
              <a:t>data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.AppleSystemUIFont" charset="-120"/>
              <a:buChar char="-"/>
            </a:pPr>
            <a:r>
              <a:rPr lang="en-US" sz="1800" dirty="0">
                <a:cs typeface="Arial" panose="020B0604020202020204" pitchFamily="34" charset="0"/>
              </a:rPr>
              <a:t>Many new Experimental Data Products 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Released on the </a:t>
            </a:r>
            <a:r>
              <a:rPr lang="en-US" sz="1800" i="1" dirty="0">
                <a:cs typeface="Arial" panose="020B0604020202020204" pitchFamily="34" charset="0"/>
              </a:rPr>
              <a:t>Economic Indicators Briefing Room </a:t>
            </a:r>
            <a:r>
              <a:rPr lang="en-US" sz="1800" dirty="0">
                <a:cs typeface="Arial" panose="020B0604020202020204" pitchFamily="34" charset="0"/>
              </a:rPr>
              <a:t>and</a:t>
            </a:r>
            <a:r>
              <a:rPr lang="en-US" sz="1800" i="1" dirty="0">
                <a:cs typeface="Arial" panose="020B0604020202020204" pitchFamily="34" charset="0"/>
              </a:rPr>
              <a:t> FRED: </a:t>
            </a:r>
            <a:r>
              <a:rPr lang="en-US" sz="1800" dirty="0">
                <a:hlinkClick r:id="rId3"/>
              </a:rPr>
              <a:t>www.census.gov/economic-indicators/index.php</a:t>
            </a:r>
            <a:r>
              <a:rPr lang="en-US" sz="1800" dirty="0"/>
              <a:t> </a:t>
            </a:r>
            <a:r>
              <a:rPr lang="en-US" sz="1800" dirty="0">
                <a:hlinkClick r:id="rId4"/>
              </a:rPr>
              <a:t>https://fred.stlouisfed.org/</a:t>
            </a:r>
            <a:r>
              <a:rPr lang="en-US" sz="1800" dirty="0"/>
              <a:t> </a:t>
            </a:r>
          </a:p>
        </p:txBody>
      </p:sp>
      <p:sp>
        <p:nvSpPr>
          <p:cNvPr id="11" name="Title 10"/>
          <p:cNvSpPr txBox="1">
            <a:spLocks/>
          </p:cNvSpPr>
          <p:nvPr/>
        </p:nvSpPr>
        <p:spPr>
          <a:xfrm>
            <a:off x="541273" y="440359"/>
            <a:ext cx="5482638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>
                <a:solidFill>
                  <a:srgbClr val="1E2F4D"/>
                </a:solidFill>
                <a:latin typeface="Calibri"/>
              </a:rPr>
              <a:t>Economic Indicators</a:t>
            </a:r>
          </a:p>
          <a:p>
            <a:pPr fontAlgn="auto">
              <a:spcAft>
                <a:spcPts val="0"/>
              </a:spcAft>
            </a:pPr>
            <a:endParaRPr lang="en-US" sz="3200" dirty="0">
              <a:solidFill>
                <a:srgbClr val="1E2F4D"/>
              </a:solidFill>
              <a:latin typeface="Calibri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600" dirty="0"/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800"/>
              </a:spcAft>
              <a:buNone/>
            </a:pPr>
            <a:endParaRPr lang="en-US" sz="1600" dirty="0">
              <a:solidFill>
                <a:srgbClr val="5E8EB4"/>
              </a:solidFill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n-US" sz="1600" dirty="0"/>
            </a:br>
            <a:endParaRPr lang="en-US" sz="1600" dirty="0">
              <a:solidFill>
                <a:srgbClr val="172F4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39368" y="0"/>
            <a:ext cx="4652632" cy="6161826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5D531-3111-F64C-BCE1-41B97F309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182" y="183208"/>
            <a:ext cx="1139818" cy="879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7367" y="169679"/>
            <a:ext cx="4298271" cy="36795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BFE6D4-27A9-4AE4-9EAE-AF75F97B179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E2AA9B-4A62-42C6-AB3C-2C6DCBA90E4A}"/>
              </a:ext>
            </a:extLst>
          </p:cNvPr>
          <p:cNvSpPr txBox="1"/>
          <p:nvPr/>
        </p:nvSpPr>
        <p:spPr>
          <a:xfrm>
            <a:off x="7635212" y="4174065"/>
            <a:ext cx="4461681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How Can This Help Me?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Indicators provide most timely data that helps users understand </a:t>
            </a:r>
            <a:r>
              <a:rPr lang="en-US" dirty="0">
                <a:solidFill>
                  <a:srgbClr val="C00000"/>
                </a:solidFill>
              </a:rPr>
              <a:t>changes</a:t>
            </a:r>
            <a:r>
              <a:rPr lang="en-US" dirty="0">
                <a:solidFill>
                  <a:schemeClr val="bg1"/>
                </a:solidFill>
              </a:rPr>
              <a:t> since last annual program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Permits data help users “predict” future economic growth</a:t>
            </a:r>
          </a:p>
        </p:txBody>
      </p:sp>
    </p:spTree>
    <p:extLst>
      <p:ext uri="{BB962C8B-B14F-4D97-AF65-F5344CB8AC3E}">
        <p14:creationId xmlns:p14="http://schemas.microsoft.com/office/powerpoint/2010/main" val="2590763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1"/>
          <p:cNvSpPr txBox="1">
            <a:spLocks/>
          </p:cNvSpPr>
          <p:nvPr/>
        </p:nvSpPr>
        <p:spPr>
          <a:xfrm>
            <a:off x="213360" y="1119495"/>
            <a:ext cx="7197054" cy="40217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A Census Bureau program that provide monthly and annual U.S. exports and imports statistics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Data reported via ACE </a:t>
            </a:r>
            <a:r>
              <a:rPr lang="en-US" sz="1800" dirty="0" err="1">
                <a:cs typeface="Arial" panose="020B0604020202020204" pitchFamily="34" charset="0"/>
              </a:rPr>
              <a:t>AESDirect</a:t>
            </a:r>
            <a:r>
              <a:rPr lang="en-US" sz="1800" dirty="0">
                <a:cs typeface="Arial" panose="020B0604020202020204" pitchFamily="34" charset="0"/>
              </a:rPr>
              <a:t> and Customs and Border Protection documents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Data shown at the national, </a:t>
            </a:r>
            <a:r>
              <a:rPr lang="en-US" sz="1800" dirty="0">
                <a:solidFill>
                  <a:srgbClr val="C00000"/>
                </a:solidFill>
                <a:cs typeface="Arial" panose="020B0604020202020204" pitchFamily="34" charset="0"/>
              </a:rPr>
              <a:t>state, district, and port </a:t>
            </a:r>
            <a:r>
              <a:rPr lang="en-US" sz="1800" dirty="0">
                <a:cs typeface="Arial" panose="020B0604020202020204" pitchFamily="34" charset="0"/>
              </a:rPr>
              <a:t>levels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Data provided by NAICS (Ag, Mining, and Manufacturing sectors only), Commodity, and Country of origination and destination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Census Bureau also issues export regulations from the U.S.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See </a:t>
            </a:r>
            <a:r>
              <a:rPr lang="en-US" sz="1800" dirty="0">
                <a:cs typeface="Arial" panose="020B0604020202020204" pitchFamily="34" charset="0"/>
                <a:hlinkClick r:id="rId3"/>
              </a:rPr>
              <a:t>census.gov/foreign-trade/data/index.html</a:t>
            </a:r>
            <a:r>
              <a:rPr lang="en-US" sz="1800" dirty="0">
                <a:cs typeface="Arial" panose="020B0604020202020204" pitchFamily="34" charset="0"/>
              </a:rPr>
              <a:t> and USA Trade Online (</a:t>
            </a:r>
            <a:r>
              <a:rPr lang="en-US" sz="1800" dirty="0">
                <a:cs typeface="Arial" panose="020B0604020202020204" pitchFamily="34" charset="0"/>
                <a:hlinkClick r:id="rId4"/>
              </a:rPr>
              <a:t>https://usatrade.census.gov/</a:t>
            </a:r>
            <a:r>
              <a:rPr lang="en-US" sz="1800" dirty="0">
                <a:cs typeface="Arial" panose="020B0604020202020204" pitchFamily="34" charset="0"/>
              </a:rPr>
              <a:t> ) for the data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  <a:hlinkClick r:id="rId5"/>
              </a:rPr>
              <a:t>Trade</a:t>
            </a:r>
            <a:r>
              <a:rPr lang="en-US" sz="1800" dirty="0">
                <a:cs typeface="Arial" panose="020B0604020202020204" pitchFamily="34" charset="0"/>
              </a:rPr>
              <a:t> flyer</a:t>
            </a:r>
          </a:p>
        </p:txBody>
      </p:sp>
      <p:sp>
        <p:nvSpPr>
          <p:cNvPr id="11" name="Title 10"/>
          <p:cNvSpPr txBox="1">
            <a:spLocks/>
          </p:cNvSpPr>
          <p:nvPr/>
        </p:nvSpPr>
        <p:spPr>
          <a:xfrm>
            <a:off x="541273" y="440359"/>
            <a:ext cx="5482638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>
                <a:solidFill>
                  <a:srgbClr val="1E2F4D"/>
                </a:solidFill>
                <a:latin typeface="Calibri"/>
              </a:rPr>
              <a:t>International Trade</a:t>
            </a:r>
          </a:p>
          <a:p>
            <a:pPr fontAlgn="auto">
              <a:spcAft>
                <a:spcPts val="0"/>
              </a:spcAft>
            </a:pPr>
            <a:endParaRPr lang="en-US" sz="3200" dirty="0">
              <a:solidFill>
                <a:srgbClr val="1E2F4D"/>
              </a:solidFill>
              <a:latin typeface="Calibri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600" dirty="0"/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800"/>
              </a:spcAft>
              <a:buNone/>
            </a:pPr>
            <a:endParaRPr lang="en-US" sz="1600" dirty="0">
              <a:solidFill>
                <a:srgbClr val="5E8EB4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5D531-3111-F64C-BCE1-41B97F309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3086" y="183208"/>
            <a:ext cx="1139818" cy="8792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39368" y="0"/>
            <a:ext cx="4652632" cy="6161826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BFE6D4-27A9-4AE4-9EAE-AF75F97B179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5F47271-3758-4D76-B75B-22D8A9C74DD1}"/>
              </a:ext>
            </a:extLst>
          </p:cNvPr>
          <p:cNvGraphicFramePr>
            <a:graphicFrameLocks/>
          </p:cNvGraphicFramePr>
          <p:nvPr/>
        </p:nvGraphicFramePr>
        <p:xfrm>
          <a:off x="7674796" y="300909"/>
          <a:ext cx="4356920" cy="266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BBDB9FB-BCCE-46DB-8C6D-0B169F4B6C7C}"/>
              </a:ext>
            </a:extLst>
          </p:cNvPr>
          <p:cNvGraphicFramePr>
            <a:graphicFrameLocks/>
          </p:cNvGraphicFramePr>
          <p:nvPr/>
        </p:nvGraphicFramePr>
        <p:xfrm>
          <a:off x="7662658" y="3163753"/>
          <a:ext cx="4369058" cy="280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17563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884115" y="6324058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NY SDC webinar | Sept 2021|  13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E1005B54-0188-4488-B390-95FE1B992711}"/>
              </a:ext>
            </a:extLst>
          </p:cNvPr>
          <p:cNvSpPr txBox="1">
            <a:spLocks/>
          </p:cNvSpPr>
          <p:nvPr/>
        </p:nvSpPr>
        <p:spPr>
          <a:xfrm>
            <a:off x="2545309" y="2873446"/>
            <a:ext cx="7101381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1" dirty="0">
                <a:solidFill>
                  <a:srgbClr val="1E2F4D"/>
                </a:solidFill>
                <a:latin typeface="Calibri"/>
              </a:rPr>
              <a:t>COVID Data and Tools</a:t>
            </a:r>
          </a:p>
        </p:txBody>
      </p:sp>
    </p:spTree>
    <p:extLst>
      <p:ext uri="{BB962C8B-B14F-4D97-AF65-F5344CB8AC3E}">
        <p14:creationId xmlns:p14="http://schemas.microsoft.com/office/powerpoint/2010/main" val="250607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134" y="1725070"/>
            <a:ext cx="2879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COVID-19 Hub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816" y="3584563"/>
            <a:ext cx="2609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https://www.census.gov/topics/preparedness/events/pandemics/covid-19.html</a:t>
            </a: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816" y="2553305"/>
            <a:ext cx="2862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https://covid19.census.gov/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D4022-4744-4325-BEFA-222EE3595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245" y="597674"/>
            <a:ext cx="8442621" cy="56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1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4106" y="902726"/>
            <a:ext cx="4338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Interactive Dashboards and Policy Maps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76F6D-98E5-4F84-B247-C8D5FE493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8" y="186012"/>
            <a:ext cx="6711706" cy="42747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08A6F5-973B-4CF4-9982-3C8D76C00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2419331"/>
            <a:ext cx="6047193" cy="37401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698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B631B-3C8C-474C-9527-DC81D6BAD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8" y="261351"/>
            <a:ext cx="7380525" cy="64509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EFF30F-98E6-4F4A-9C24-2A665719F669}"/>
              </a:ext>
            </a:extLst>
          </p:cNvPr>
          <p:cNvSpPr txBox="1"/>
          <p:nvPr/>
        </p:nvSpPr>
        <p:spPr>
          <a:xfrm>
            <a:off x="360966" y="2610947"/>
            <a:ext cx="3073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Access to Interactive Dashboards and Web Sites for COVID-Specific Programs</a:t>
            </a:r>
          </a:p>
        </p:txBody>
      </p:sp>
    </p:spTree>
    <p:extLst>
      <p:ext uri="{BB962C8B-B14F-4D97-AF65-F5344CB8AC3E}">
        <p14:creationId xmlns:p14="http://schemas.microsoft.com/office/powerpoint/2010/main" val="4143337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2F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8396" y="626859"/>
            <a:ext cx="424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Additional Datasets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D1953-5D7B-47FA-83DF-26988789D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5" y="225293"/>
            <a:ext cx="6288994" cy="37625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41EA10-700B-42D1-96EE-6BD40F6E9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319" y="1368286"/>
            <a:ext cx="6128065" cy="52644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1C2D4B-8FDA-4430-81DB-B4191040E990}"/>
              </a:ext>
            </a:extLst>
          </p:cNvPr>
          <p:cNvSpPr txBox="1"/>
          <p:nvPr/>
        </p:nvSpPr>
        <p:spPr>
          <a:xfrm>
            <a:off x="911012" y="4511012"/>
            <a:ext cx="455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(Downloadable resources also available)</a:t>
            </a:r>
          </a:p>
        </p:txBody>
      </p:sp>
    </p:spTree>
    <p:extLst>
      <p:ext uri="{BB962C8B-B14F-4D97-AF65-F5344CB8AC3E}">
        <p14:creationId xmlns:p14="http://schemas.microsoft.com/office/powerpoint/2010/main" val="252458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2F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369" y="1654575"/>
            <a:ext cx="464070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New Data Equity Tools</a:t>
            </a:r>
          </a:p>
          <a:p>
            <a:pPr algn="ctr"/>
            <a:endParaRPr lang="en-US" sz="3400" dirty="0"/>
          </a:p>
          <a:p>
            <a:r>
              <a:rPr lang="en-US" dirty="0"/>
              <a:t>Provides links to 5 programs or data tools that can assist users equitably distribute resources to underserved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36D46F-9DAA-47E4-B43B-017B6D4D2F5C}"/>
              </a:ext>
            </a:extLst>
          </p:cNvPr>
          <p:cNvSpPr txBox="1"/>
          <p:nvPr/>
        </p:nvSpPr>
        <p:spPr>
          <a:xfrm>
            <a:off x="521179" y="4198863"/>
            <a:ext cx="49603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Want Your Feedback!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we doing well?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Hub missing that we should add?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are you using this resource in your work?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66279-DEB7-4FF8-A253-63B554394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964" y="256032"/>
            <a:ext cx="4832103" cy="63927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47960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884115" y="6324058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NY SDC webinar | Sept 2021| 19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E1005B54-0188-4488-B390-95FE1B992711}"/>
              </a:ext>
            </a:extLst>
          </p:cNvPr>
          <p:cNvSpPr txBox="1">
            <a:spLocks/>
          </p:cNvSpPr>
          <p:nvPr/>
        </p:nvSpPr>
        <p:spPr>
          <a:xfrm>
            <a:off x="2545309" y="2873446"/>
            <a:ext cx="7101381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i="1" dirty="0">
                <a:solidFill>
                  <a:srgbClr val="1E2F4D"/>
                </a:solidFill>
                <a:latin typeface="Calibri"/>
              </a:rPr>
              <a:t>Census Business Builder</a:t>
            </a:r>
          </a:p>
        </p:txBody>
      </p:sp>
    </p:spTree>
    <p:extLst>
      <p:ext uri="{BB962C8B-B14F-4D97-AF65-F5344CB8AC3E}">
        <p14:creationId xmlns:p14="http://schemas.microsoft.com/office/powerpoint/2010/main" val="226454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1"/>
          <p:cNvSpPr txBox="1">
            <a:spLocks/>
          </p:cNvSpPr>
          <p:nvPr/>
        </p:nvSpPr>
        <p:spPr>
          <a:xfrm>
            <a:off x="171450" y="1195754"/>
            <a:ext cx="7257120" cy="4738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marR="0" lvl="0" indent="-295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U.S. Census Bureau is the federal government’s largest statistical agency.</a:t>
            </a:r>
          </a:p>
          <a:p>
            <a:pPr marL="295275" marR="0" lvl="0" indent="-295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We conduct more than 130 censuses and surveys each year, including </a:t>
            </a:r>
          </a:p>
          <a:p>
            <a:pPr marL="635000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Decennial Census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the once-a-decade population and housing count of the United States</a:t>
            </a:r>
          </a:p>
          <a:p>
            <a:pPr marL="635000" lvl="1" indent="-339725" fontAlgn="auto">
              <a:spcBef>
                <a:spcPts val="0"/>
              </a:spcBef>
              <a:spcAft>
                <a:spcPts val="1400"/>
              </a:spcAft>
              <a:buFont typeface=".AppleSystemUIFont" charset="-120"/>
              <a:buChar char="-"/>
              <a:defRPr/>
            </a:pPr>
            <a:r>
              <a:rPr lang="en-US" sz="18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The American Community Survey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sz="18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the ongoing annual survey of the nation’s population </a:t>
            </a:r>
          </a:p>
          <a:p>
            <a:pPr marL="635000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Census of Governments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identifies the scope and nature of the nation's state and local government sector</a:t>
            </a:r>
          </a:p>
          <a:p>
            <a:pPr marL="635000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Economic Census </a:t>
            </a:r>
            <a:r>
              <a:rPr kumimoji="0" lang="mr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the official five-year measure of American business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Our mission is to serve as the leading source of quality data about America’s people, places, and economy. </a:t>
            </a:r>
          </a:p>
        </p:txBody>
      </p:sp>
      <p:sp>
        <p:nvSpPr>
          <p:cNvPr id="11" name="Title 10"/>
          <p:cNvSpPr txBox="1">
            <a:spLocks/>
          </p:cNvSpPr>
          <p:nvPr/>
        </p:nvSpPr>
        <p:spPr>
          <a:xfrm>
            <a:off x="581464" y="370023"/>
            <a:ext cx="6237549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About the Census Bureau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39368" y="0"/>
            <a:ext cx="4652632" cy="6096000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2F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751" y="232134"/>
            <a:ext cx="3502953" cy="52544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82512" y="5578023"/>
            <a:ext cx="256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https://www.census.gov/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NY SDC webinar | Sept 2021|  2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8285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 txBox="1">
            <a:spLocks/>
          </p:cNvSpPr>
          <p:nvPr/>
        </p:nvSpPr>
        <p:spPr>
          <a:xfrm>
            <a:off x="368456" y="783026"/>
            <a:ext cx="1779036" cy="16363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i="1" dirty="0">
                <a:solidFill>
                  <a:srgbClr val="1E2F4D"/>
                </a:solidFill>
                <a:latin typeface="Calibri"/>
              </a:rPr>
              <a:t>Census Business Builder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69592" y="0"/>
            <a:ext cx="3822408" cy="6161826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800"/>
              </a:spcAft>
              <a:buNone/>
            </a:pPr>
            <a:endParaRPr lang="en-US" sz="1600" dirty="0">
              <a:solidFill>
                <a:srgbClr val="5E8EB4"/>
              </a:solidFill>
            </a:endParaRPr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8617748" y="532778"/>
            <a:ext cx="3326095" cy="38576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Guiding Principles</a:t>
            </a:r>
          </a:p>
          <a:p>
            <a:r>
              <a:rPr lang="en-US" sz="1800" dirty="0">
                <a:solidFill>
                  <a:schemeClr val="bg1"/>
                </a:solidFill>
              </a:rPr>
              <a:t>Easy to use</a:t>
            </a:r>
          </a:p>
          <a:p>
            <a:r>
              <a:rPr lang="en-US" sz="1800" dirty="0">
                <a:solidFill>
                  <a:schemeClr val="bg1"/>
                </a:solidFill>
              </a:rPr>
              <a:t>Customer focused</a:t>
            </a:r>
          </a:p>
          <a:p>
            <a:r>
              <a:rPr lang="en-US" sz="1800" dirty="0">
                <a:solidFill>
                  <a:schemeClr val="bg1"/>
                </a:solidFill>
              </a:rPr>
              <a:t>Provide access to Census data and more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BLS, USDA, &amp; third party</a:t>
            </a:r>
            <a:endParaRPr lang="en-US" sz="1400" dirty="0">
              <a:solidFill>
                <a:srgbClr val="C00000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Leverage existing Census investments</a:t>
            </a:r>
          </a:p>
          <a:p>
            <a:pPr lvl="1"/>
            <a:r>
              <a:rPr lang="en-US" sz="1400" dirty="0" err="1">
                <a:solidFill>
                  <a:schemeClr val="bg1"/>
                </a:solidFill>
              </a:rPr>
              <a:t>Esri</a:t>
            </a:r>
            <a:r>
              <a:rPr lang="en-US" sz="1400" dirty="0">
                <a:solidFill>
                  <a:schemeClr val="bg1"/>
                </a:solidFill>
              </a:rPr>
              <a:t>, API</a:t>
            </a:r>
          </a:p>
          <a:p>
            <a:r>
              <a:rPr lang="en-US" sz="1800" dirty="0">
                <a:solidFill>
                  <a:schemeClr val="bg1"/>
                </a:solidFill>
              </a:rPr>
              <a:t>Use latest technology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Cloud</a:t>
            </a:r>
          </a:p>
          <a:p>
            <a:r>
              <a:rPr lang="en-US" sz="1800" dirty="0">
                <a:solidFill>
                  <a:schemeClr val="bg1"/>
                </a:solidFill>
              </a:rPr>
              <a:t>Provide for free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7748" y="5079879"/>
            <a:ext cx="344039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CBB Home Page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</a:rPr>
              <a:t>https://www.census.gov/data/data-tools/cbb.html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B1A7C4-29B9-42C7-BDC2-C81104EE6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08" y="234885"/>
            <a:ext cx="5224352" cy="31937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A06BEB-765C-4E2B-8FDF-F2D00A8A0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43" y="3484376"/>
            <a:ext cx="4087578" cy="24988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01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71D203-58EC-4892-AD50-0D0C54E47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810" y="1579485"/>
            <a:ext cx="7802099" cy="47695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750776B5-F17F-714C-80AD-76D46C52D9BA}"/>
              </a:ext>
            </a:extLst>
          </p:cNvPr>
          <p:cNvSpPr txBox="1">
            <a:spLocks/>
          </p:cNvSpPr>
          <p:nvPr/>
        </p:nvSpPr>
        <p:spPr>
          <a:xfrm>
            <a:off x="609600" y="370023"/>
            <a:ext cx="11010314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>
                <a:solidFill>
                  <a:srgbClr val="1E2F4D"/>
                </a:solidFill>
                <a:latin typeface="Calibri"/>
              </a:rPr>
              <a:t>CBB: SBE “Map Page”</a:t>
            </a:r>
          </a:p>
          <a:p>
            <a:pPr fontAlgn="auto">
              <a:spcAft>
                <a:spcPts val="0"/>
              </a:spcAft>
            </a:pPr>
            <a:endParaRPr lang="en-US" sz="3200" dirty="0">
              <a:solidFill>
                <a:srgbClr val="1E2F4D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4757" y="994710"/>
            <a:ext cx="3095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Map Variables Menu </a:t>
            </a:r>
            <a:r>
              <a:rPr lang="en-US" sz="1400" dirty="0">
                <a:solidFill>
                  <a:srgbClr val="00B050"/>
                </a:solidFill>
              </a:rPr>
              <a:t>(</a:t>
            </a:r>
            <a:r>
              <a:rPr lang="en-US" sz="1400" u="sng" dirty="0">
                <a:solidFill>
                  <a:srgbClr val="00B050"/>
                </a:solidFill>
              </a:rPr>
              <a:t>3.3 Added Bi-Variate Mapping</a:t>
            </a:r>
            <a:r>
              <a:rPr lang="en-US" sz="1400" dirty="0">
                <a:solidFill>
                  <a:srgbClr val="00B050"/>
                </a:solidFill>
              </a:rPr>
              <a:t>)</a:t>
            </a:r>
            <a:endParaRPr lang="en-US" sz="1400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6663567" y="1285433"/>
            <a:ext cx="194433" cy="49256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42D6B6F-7186-4E0A-B49A-121C8C05BE3B}"/>
              </a:ext>
            </a:extLst>
          </p:cNvPr>
          <p:cNvSpPr txBox="1"/>
          <p:nvPr/>
        </p:nvSpPr>
        <p:spPr>
          <a:xfrm>
            <a:off x="0" y="4695825"/>
            <a:ext cx="1638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Map Dashboard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(</a:t>
            </a:r>
            <a:r>
              <a:rPr lang="en-US" sz="1400" u="sng" dirty="0">
                <a:solidFill>
                  <a:srgbClr val="00B050"/>
                </a:solidFill>
              </a:rPr>
              <a:t>3.3 Update</a:t>
            </a:r>
            <a:r>
              <a:rPr lang="en-US" sz="1400" dirty="0">
                <a:solidFill>
                  <a:srgbClr val="00B050"/>
                </a:solidFill>
              </a:rPr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1897B0-5861-48E9-848B-AD24A07F6E58}"/>
              </a:ext>
            </a:extLst>
          </p:cNvPr>
          <p:cNvCxnSpPr>
            <a:cxnSpLocks/>
          </p:cNvCxnSpPr>
          <p:nvPr/>
        </p:nvCxnSpPr>
        <p:spPr>
          <a:xfrm flipH="1" flipV="1">
            <a:off x="1396721" y="5154804"/>
            <a:ext cx="765317" cy="16903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79DA9E-6953-4889-A061-786144A3F6C1}"/>
              </a:ext>
            </a:extLst>
          </p:cNvPr>
          <p:cNvSpPr txBox="1"/>
          <p:nvPr/>
        </p:nvSpPr>
        <p:spPr>
          <a:xfrm>
            <a:off x="10772774" y="2363852"/>
            <a:ext cx="125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Map Buttons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D8819A7-8C4F-49B9-A954-3FB31095E05C}"/>
              </a:ext>
            </a:extLst>
          </p:cNvPr>
          <p:cNvCxnSpPr>
            <a:cxnSpLocks/>
          </p:cNvCxnSpPr>
          <p:nvPr/>
        </p:nvCxnSpPr>
        <p:spPr>
          <a:xfrm flipV="1">
            <a:off x="10115550" y="2647950"/>
            <a:ext cx="981075" cy="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745D048-A856-4087-8FBF-88B0F60E0806}"/>
              </a:ext>
            </a:extLst>
          </p:cNvPr>
          <p:cNvSpPr txBox="1"/>
          <p:nvPr/>
        </p:nvSpPr>
        <p:spPr>
          <a:xfrm>
            <a:off x="10834686" y="4549729"/>
            <a:ext cx="1133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Map Legend </a:t>
            </a:r>
            <a:r>
              <a:rPr lang="en-US" sz="1400" dirty="0">
                <a:solidFill>
                  <a:srgbClr val="00B050"/>
                </a:solidFill>
              </a:rPr>
              <a:t>(</a:t>
            </a:r>
            <a:r>
              <a:rPr lang="en-US" sz="1400" u="sng" dirty="0">
                <a:solidFill>
                  <a:srgbClr val="00B050"/>
                </a:solidFill>
              </a:rPr>
              <a:t>3.3 Update</a:t>
            </a:r>
            <a:r>
              <a:rPr lang="en-US" sz="1400" dirty="0">
                <a:solidFill>
                  <a:srgbClr val="00B050"/>
                </a:solidFill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281F72-F089-4EC1-9C17-5ACFA136040E}"/>
              </a:ext>
            </a:extLst>
          </p:cNvPr>
          <p:cNvCxnSpPr>
            <a:cxnSpLocks/>
          </p:cNvCxnSpPr>
          <p:nvPr/>
        </p:nvCxnSpPr>
        <p:spPr>
          <a:xfrm flipV="1">
            <a:off x="10115550" y="4822258"/>
            <a:ext cx="981075" cy="50158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DCD4D0C-4C06-42B7-B528-8AEB1EAD5945}"/>
              </a:ext>
            </a:extLst>
          </p:cNvPr>
          <p:cNvSpPr txBox="1"/>
          <p:nvPr/>
        </p:nvSpPr>
        <p:spPr>
          <a:xfrm>
            <a:off x="113925" y="2029704"/>
            <a:ext cx="18577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Geographic Levels Menu and Zoom Buttons </a:t>
            </a:r>
            <a:r>
              <a:rPr lang="en-US" sz="1400" dirty="0">
                <a:solidFill>
                  <a:srgbClr val="00B050"/>
                </a:solidFill>
              </a:rPr>
              <a:t>(</a:t>
            </a:r>
            <a:r>
              <a:rPr lang="en-US" sz="1400" u="sng" dirty="0">
                <a:solidFill>
                  <a:srgbClr val="00B050"/>
                </a:solidFill>
              </a:rPr>
              <a:t>3.4 Added Metros</a:t>
            </a:r>
            <a:r>
              <a:rPr lang="en-US" sz="1400" dirty="0">
                <a:solidFill>
                  <a:srgbClr val="00B050"/>
                </a:solidFill>
              </a:rPr>
              <a:t>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3DDA7B-430E-4F9C-9500-F29D90510AC4}"/>
              </a:ext>
            </a:extLst>
          </p:cNvPr>
          <p:cNvCxnSpPr>
            <a:cxnSpLocks/>
          </p:cNvCxnSpPr>
          <p:nvPr/>
        </p:nvCxnSpPr>
        <p:spPr>
          <a:xfrm flipH="1" flipV="1">
            <a:off x="1819275" y="2438400"/>
            <a:ext cx="342763" cy="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BEB079C-A8E0-48E8-AF57-18876FA5F0D6}"/>
              </a:ext>
            </a:extLst>
          </p:cNvPr>
          <p:cNvSpPr txBox="1"/>
          <p:nvPr/>
        </p:nvSpPr>
        <p:spPr>
          <a:xfrm>
            <a:off x="9501186" y="1040081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Filter Menu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BA6D3C9-C50B-4130-A913-C7908AE5DADC}"/>
              </a:ext>
            </a:extLst>
          </p:cNvPr>
          <p:cNvCxnSpPr>
            <a:cxnSpLocks/>
          </p:cNvCxnSpPr>
          <p:nvPr/>
        </p:nvCxnSpPr>
        <p:spPr>
          <a:xfrm flipV="1">
            <a:off x="8963025" y="1285431"/>
            <a:ext cx="1219200" cy="74427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31F345E-45B6-42F3-9C61-2222A8874C64}"/>
              </a:ext>
            </a:extLst>
          </p:cNvPr>
          <p:cNvSpPr txBox="1"/>
          <p:nvPr/>
        </p:nvSpPr>
        <p:spPr>
          <a:xfrm>
            <a:off x="3230879" y="994710"/>
            <a:ext cx="259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Change Geography Menu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8C62E1F-DFA0-4FFD-B5C9-4A63ACDCC6DB}"/>
              </a:ext>
            </a:extLst>
          </p:cNvPr>
          <p:cNvCxnSpPr>
            <a:cxnSpLocks/>
          </p:cNvCxnSpPr>
          <p:nvPr/>
        </p:nvCxnSpPr>
        <p:spPr>
          <a:xfrm flipH="1" flipV="1">
            <a:off x="2076449" y="994710"/>
            <a:ext cx="1152527" cy="78328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B3A545-E0FC-4170-BEDA-1D37C0CEACA6}"/>
              </a:ext>
            </a:extLst>
          </p:cNvPr>
          <p:cNvCxnSpPr>
            <a:cxnSpLocks/>
          </p:cNvCxnSpPr>
          <p:nvPr/>
        </p:nvCxnSpPr>
        <p:spPr>
          <a:xfrm flipH="1" flipV="1">
            <a:off x="4838702" y="1285431"/>
            <a:ext cx="516278" cy="49256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44386BA-A95B-4CFA-A1D1-40ECF855F136}"/>
              </a:ext>
            </a:extLst>
          </p:cNvPr>
          <p:cNvSpPr txBox="1"/>
          <p:nvPr/>
        </p:nvSpPr>
        <p:spPr>
          <a:xfrm>
            <a:off x="255271" y="415590"/>
            <a:ext cx="3123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Change Industry Menu </a:t>
            </a:r>
            <a:r>
              <a:rPr lang="en-US" sz="1400" dirty="0">
                <a:solidFill>
                  <a:srgbClr val="00B050"/>
                </a:solidFill>
              </a:rPr>
              <a:t>(</a:t>
            </a:r>
            <a:r>
              <a:rPr lang="en-US" sz="1400" u="sng" dirty="0">
                <a:solidFill>
                  <a:srgbClr val="00B050"/>
                </a:solidFill>
              </a:rPr>
              <a:t>3.4 Added Industry Cluster (SBE Only</a:t>
            </a:r>
            <a:r>
              <a:rPr lang="en-US" sz="1400" dirty="0">
                <a:solidFill>
                  <a:srgbClr val="00B050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539987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750776B5-F17F-714C-80AD-76D46C52D9BA}"/>
              </a:ext>
            </a:extLst>
          </p:cNvPr>
          <p:cNvSpPr txBox="1">
            <a:spLocks/>
          </p:cNvSpPr>
          <p:nvPr/>
        </p:nvSpPr>
        <p:spPr>
          <a:xfrm>
            <a:off x="609600" y="370023"/>
            <a:ext cx="11010314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>
                <a:solidFill>
                  <a:srgbClr val="1E2F4D"/>
                </a:solidFill>
                <a:latin typeface="Calibri"/>
              </a:rPr>
              <a:t>CBB: SBE Industry Cluster Report</a:t>
            </a:r>
          </a:p>
          <a:p>
            <a:pPr fontAlgn="auto">
              <a:spcAft>
                <a:spcPts val="0"/>
              </a:spcAft>
            </a:pPr>
            <a:endParaRPr lang="en-US" sz="3200" dirty="0">
              <a:solidFill>
                <a:srgbClr val="1E2F4D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2700E-98B2-4454-8320-FE18D497D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33" y="982251"/>
            <a:ext cx="9361035" cy="49410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385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DE74-0C93-416B-9232-A4772112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>
                <a:solidFill>
                  <a:srgbClr val="1E2F4D"/>
                </a:solidFill>
                <a:latin typeface="Calibri"/>
              </a:rPr>
              <a:t>What’s Coming in CBB 4.0+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5B53E-F84B-4FA7-A1E1-A6B77F97F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643438"/>
          </a:xfrm>
        </p:spPr>
        <p:txBody>
          <a:bodyPr>
            <a:normAutofit/>
          </a:bodyPr>
          <a:lstStyle/>
          <a:p>
            <a:r>
              <a:rPr lang="en-US" dirty="0"/>
              <a:t>Continue Quarterly Updates of Data</a:t>
            </a:r>
          </a:p>
          <a:p>
            <a:pPr lvl="1"/>
            <a:r>
              <a:rPr lang="en-US" dirty="0"/>
              <a:t>QCEW and QWI</a:t>
            </a:r>
          </a:p>
          <a:p>
            <a:pPr lvl="1"/>
            <a:r>
              <a:rPr lang="en-US" dirty="0"/>
              <a:t>Annual and other data as appropriate</a:t>
            </a:r>
          </a:p>
          <a:p>
            <a:r>
              <a:rPr lang="en-US" dirty="0"/>
              <a:t>Additional Data</a:t>
            </a:r>
          </a:p>
          <a:p>
            <a:pPr lvl="1"/>
            <a:r>
              <a:rPr lang="en-US" dirty="0"/>
              <a:t>2020 Decennial Census</a:t>
            </a:r>
          </a:p>
          <a:p>
            <a:pPr lvl="1"/>
            <a:r>
              <a:rPr lang="en-US" dirty="0"/>
              <a:t>More “mash-up” variables</a:t>
            </a:r>
          </a:p>
          <a:p>
            <a:r>
              <a:rPr lang="en-US" dirty="0"/>
              <a:t>Expanded Functionality</a:t>
            </a:r>
          </a:p>
          <a:p>
            <a:pPr lvl="1"/>
            <a:r>
              <a:rPr lang="en-US" dirty="0"/>
              <a:t>Geo Ranking Charts</a:t>
            </a:r>
          </a:p>
          <a:p>
            <a:pPr lvl="1"/>
            <a:r>
              <a:rPr lang="en-US" dirty="0"/>
              <a:t>Industry Cluster feature added to RAE</a:t>
            </a:r>
          </a:p>
          <a:p>
            <a:r>
              <a:rPr lang="en-US" dirty="0"/>
              <a:t>Other updates based on feedback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23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742281F-F28C-704A-B078-3FE8E650512B}"/>
              </a:ext>
            </a:extLst>
          </p:cNvPr>
          <p:cNvGrpSpPr/>
          <p:nvPr/>
        </p:nvGrpSpPr>
        <p:grpSpPr>
          <a:xfrm>
            <a:off x="7445829" y="-13855"/>
            <a:ext cx="4746171" cy="6015644"/>
            <a:chOff x="4441744" y="-8688"/>
            <a:chExt cx="4702256" cy="60607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38A234-B200-A845-B1B8-C89D07AB4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0" r="22051"/>
            <a:stretch/>
          </p:blipFill>
          <p:spPr>
            <a:xfrm>
              <a:off x="6857994" y="-8688"/>
              <a:ext cx="2286005" cy="236168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9"/>
            <a:stretch/>
          </p:blipFill>
          <p:spPr>
            <a:xfrm>
              <a:off x="4441744" y="1976278"/>
              <a:ext cx="2416251" cy="20060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4" t="14350" r="8817" b="10646"/>
            <a:stretch/>
          </p:blipFill>
          <p:spPr>
            <a:xfrm>
              <a:off x="6857995" y="3994698"/>
              <a:ext cx="2286004" cy="20573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2634" t="340" r="27580" b="10656"/>
            <a:stretch/>
          </p:blipFill>
          <p:spPr>
            <a:xfrm>
              <a:off x="4443930" y="4005562"/>
              <a:ext cx="2414065" cy="20465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35503" r="4120" b="19508"/>
            <a:stretch/>
          </p:blipFill>
          <p:spPr>
            <a:xfrm>
              <a:off x="6857996" y="1991567"/>
              <a:ext cx="2286004" cy="20113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5" t="7670" r="28342" b="22192"/>
            <a:stretch/>
          </p:blipFill>
          <p:spPr>
            <a:xfrm>
              <a:off x="4441744" y="4465"/>
              <a:ext cx="2416250" cy="198923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9112578" y="6504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158E5-060B-9E49-99C0-78060A09AA1B}"/>
              </a:ext>
            </a:extLst>
          </p:cNvPr>
          <p:cNvSpPr/>
          <p:nvPr/>
        </p:nvSpPr>
        <p:spPr>
          <a:xfrm>
            <a:off x="0" y="-4619"/>
            <a:ext cx="11899075" cy="6006408"/>
          </a:xfrm>
          <a:prstGeom prst="rect">
            <a:avLst/>
          </a:prstGeom>
          <a:gradFill flip="none" rotWithShape="1">
            <a:gsLst>
              <a:gs pos="63000">
                <a:srgbClr val="162E48"/>
              </a:gs>
              <a:gs pos="69000">
                <a:schemeClr val="bg1">
                  <a:lumMod val="85000"/>
                  <a:alpha val="1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0">
            <a:extLst>
              <a:ext uri="{FF2B5EF4-FFF2-40B4-BE49-F238E27FC236}">
                <a16:creationId xmlns:a16="http://schemas.microsoft.com/office/drawing/2014/main" id="{0FD2685C-E8BE-F342-A7FB-7E527E330CF2}"/>
              </a:ext>
            </a:extLst>
          </p:cNvPr>
          <p:cNvSpPr txBox="1">
            <a:spLocks/>
          </p:cNvSpPr>
          <p:nvPr/>
        </p:nvSpPr>
        <p:spPr>
          <a:xfrm>
            <a:off x="842216" y="1016000"/>
            <a:ext cx="5310785" cy="43431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3800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 &amp; A and Thank You!</a:t>
            </a: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endParaRPr lang="en-US" sz="3800" spc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2800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Contact me at:</a:t>
            </a:r>
            <a:endParaRPr lang="en-US" sz="2000" spc="1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20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Andrew.W.Hait@census.gov</a:t>
            </a: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r>
              <a:rPr lang="en-US" sz="2000" spc="1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(301)763-6747</a:t>
            </a: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endParaRPr lang="en-US" sz="2000" spc="1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l" fontAlgn="auto">
              <a:lnSpc>
                <a:spcPts val="4060"/>
              </a:lnSpc>
              <a:spcAft>
                <a:spcPts val="0"/>
              </a:spcAft>
            </a:pPr>
            <a:endParaRPr lang="en-US" sz="2000" spc="1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NY SDC webinar | Sept 2021|  24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24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632" b="-503"/>
          <a:stretch/>
        </p:blipFill>
        <p:spPr>
          <a:xfrm>
            <a:off x="0" y="0"/>
            <a:ext cx="6537714" cy="42965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2121"/>
            <a:ext cx="12192000" cy="5956418"/>
          </a:xfrm>
          <a:prstGeom prst="rect">
            <a:avLst/>
          </a:prstGeom>
          <a:gradFill flip="none" rotWithShape="1">
            <a:gsLst>
              <a:gs pos="44000">
                <a:srgbClr val="162E48"/>
              </a:gs>
              <a:gs pos="62000">
                <a:schemeClr val="bg1">
                  <a:lumMod val="85000"/>
                  <a:alpha val="3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6086" y="-1327"/>
            <a:ext cx="6105914" cy="3578147"/>
          </a:xfrm>
          <a:prstGeom prst="rect">
            <a:avLst/>
          </a:prstGeom>
          <a:gradFill flip="none" rotWithShape="1">
            <a:gsLst>
              <a:gs pos="28000">
                <a:srgbClr val="162E48"/>
              </a:gs>
              <a:gs pos="81000">
                <a:schemeClr val="bg1">
                  <a:lumMod val="75000"/>
                  <a:alpha val="8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456132" y="4163239"/>
            <a:ext cx="11045479" cy="19104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 Bureau Economic Surveys are a key source for official statistics companies can use: </a:t>
            </a:r>
          </a:p>
          <a:p>
            <a:pPr lvl="1" fontAlgn="auto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–"/>
              <a:defRPr/>
            </a:pPr>
            <a:r>
              <a:rPr lang="en-US" sz="1700" dirty="0">
                <a:solidFill>
                  <a:prstClr val="white"/>
                </a:solidFill>
              </a:rPr>
              <a:t>Monthly and Quarterly are small sample surveys that provide the most </a:t>
            </a:r>
            <a:r>
              <a:rPr lang="en-US" sz="1700" b="1" dirty="0">
                <a:solidFill>
                  <a:srgbClr val="FF0000"/>
                </a:solidFill>
              </a:rPr>
              <a:t>TIMELY </a:t>
            </a:r>
            <a:r>
              <a:rPr lang="en-US" sz="1700" dirty="0">
                <a:solidFill>
                  <a:prstClr val="white"/>
                </a:solidFill>
              </a:rPr>
              <a:t>data available</a:t>
            </a:r>
          </a:p>
          <a:p>
            <a:pPr lvl="1" fontAlgn="auto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–"/>
              <a:defRPr/>
            </a:pPr>
            <a:r>
              <a:rPr lang="en-US" sz="1700" dirty="0">
                <a:solidFill>
                  <a:prstClr val="white"/>
                </a:solidFill>
              </a:rPr>
              <a:t>Annual surveys have larger samples and provide the most up-to-date </a:t>
            </a:r>
            <a:r>
              <a:rPr lang="en-US" sz="1700" b="1" dirty="0">
                <a:solidFill>
                  <a:srgbClr val="3B983C"/>
                </a:solidFill>
              </a:rPr>
              <a:t>TREND</a:t>
            </a:r>
            <a:r>
              <a:rPr lang="en-US" sz="1700" dirty="0">
                <a:solidFill>
                  <a:prstClr val="white"/>
                </a:solidFill>
              </a:rPr>
              <a:t> data available</a:t>
            </a:r>
          </a:p>
          <a:p>
            <a:pPr lvl="1" fontAlgn="auto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–"/>
              <a:defRPr/>
            </a:pPr>
            <a:r>
              <a:rPr lang="en-US" sz="1700" dirty="0">
                <a:solidFill>
                  <a:prstClr val="white"/>
                </a:solidFill>
              </a:rPr>
              <a:t>Every 5 years, the Economic Census measures all businesses and provides the most </a:t>
            </a:r>
            <a:r>
              <a:rPr lang="en-US" sz="1700" b="1" dirty="0">
                <a:solidFill>
                  <a:srgbClr val="509BD7"/>
                </a:solidFill>
              </a:rPr>
              <a:t>COMPREHENSIVE</a:t>
            </a:r>
            <a:r>
              <a:rPr lang="en-US" sz="1700" dirty="0">
                <a:solidFill>
                  <a:prstClr val="white"/>
                </a:solidFill>
              </a:rPr>
              <a:t> data available </a:t>
            </a:r>
          </a:p>
          <a:p>
            <a:pPr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surveys set the standard for U.S. economic statistics, and are fueled by the data provided by individual businesses</a:t>
            </a:r>
          </a:p>
        </p:txBody>
      </p:sp>
      <p:sp>
        <p:nvSpPr>
          <p:cNvPr id="21" name="Isosceles Triangle 10">
            <a:extLst>
              <a:ext uri="{FF2B5EF4-FFF2-40B4-BE49-F238E27FC236}">
                <a16:creationId xmlns:a16="http://schemas.microsoft.com/office/drawing/2014/main" id="{24BB7DE5-42C9-F746-A183-11A066D6B549}"/>
              </a:ext>
            </a:extLst>
          </p:cNvPr>
          <p:cNvSpPr/>
          <p:nvPr/>
        </p:nvSpPr>
        <p:spPr>
          <a:xfrm>
            <a:off x="8302339" y="538415"/>
            <a:ext cx="1659463" cy="1363163"/>
          </a:xfrm>
          <a:prstGeom prst="triangle">
            <a:avLst>
              <a:gd name="adj" fmla="val 49186"/>
            </a:avLst>
          </a:prstGeom>
          <a:solidFill>
            <a:srgbClr val="BA37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91440" rIns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white"/>
                </a:solidFill>
              </a:rPr>
              <a:t>Monthly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white"/>
                </a:solidFill>
              </a:rPr>
              <a:t>and Quarterly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white"/>
                </a:solidFill>
              </a:rPr>
              <a:t>Surveys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0A36185C-0019-8349-80B8-1B84796AB436}"/>
              </a:ext>
            </a:extLst>
          </p:cNvPr>
          <p:cNvSpPr/>
          <p:nvPr/>
        </p:nvSpPr>
        <p:spPr>
          <a:xfrm>
            <a:off x="7779915" y="1879239"/>
            <a:ext cx="2704311" cy="849454"/>
          </a:xfrm>
          <a:prstGeom prst="trapezoid">
            <a:avLst>
              <a:gd name="adj" fmla="val 62899"/>
            </a:avLst>
          </a:prstGeom>
          <a:solidFill>
            <a:srgbClr val="3B98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white"/>
                </a:solidFill>
              </a:rPr>
              <a:t>Annual Surveys</a:t>
            </a: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880044EF-8033-1448-82A1-3040640D78F2}"/>
              </a:ext>
            </a:extLst>
          </p:cNvPr>
          <p:cNvSpPr/>
          <p:nvPr/>
        </p:nvSpPr>
        <p:spPr>
          <a:xfrm>
            <a:off x="7256362" y="2728693"/>
            <a:ext cx="3751414" cy="849454"/>
          </a:xfrm>
          <a:prstGeom prst="trapezoid">
            <a:avLst>
              <a:gd name="adj" fmla="val 61792"/>
            </a:avLst>
          </a:prstGeom>
          <a:solidFill>
            <a:srgbClr val="509B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white"/>
                </a:solidFill>
              </a:rPr>
              <a:t>Economic Census – Every 5 years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B818BE78-D66F-4E4B-8A6C-B44EA3625073}"/>
              </a:ext>
            </a:extLst>
          </p:cNvPr>
          <p:cNvSpPr txBox="1">
            <a:spLocks/>
          </p:cNvSpPr>
          <p:nvPr/>
        </p:nvSpPr>
        <p:spPr>
          <a:xfrm>
            <a:off x="335865" y="3510208"/>
            <a:ext cx="5414356" cy="623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Census Economic Surveys</a:t>
            </a:r>
            <a:endParaRPr lang="en-US" sz="1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NY SDC webinar | Sept 2021|  3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64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1"/>
          <p:cNvSpPr txBox="1">
            <a:spLocks/>
          </p:cNvSpPr>
          <p:nvPr/>
        </p:nvSpPr>
        <p:spPr>
          <a:xfrm>
            <a:off x="386505" y="1018587"/>
            <a:ext cx="7038387" cy="49012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NAICS: Every 2- thru 6-digit code covered by the Census Bureau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Geography: Provides data at the national, state, metro area, county, and place levels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Other Dimensions: Data by business size, Franchise status, etc.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Over 200 data variables shown, including variables like the number of establishments, employment, payroll, and sales plus sector-specific variables (inventories, assets, expenses, etc.)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Product Lines data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Released on data.census.gov, </a:t>
            </a:r>
            <a:r>
              <a:rPr lang="en-US" sz="1800" i="1" dirty="0">
                <a:cs typeface="Arial" panose="020B0604020202020204" pitchFamily="34" charset="0"/>
              </a:rPr>
              <a:t>Census Business Builder, </a:t>
            </a:r>
            <a:r>
              <a:rPr lang="en-US" sz="1800" dirty="0">
                <a:cs typeface="Arial" panose="020B0604020202020204" pitchFamily="34" charset="0"/>
              </a:rPr>
              <a:t>and other Census tools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Browse recorded webinars on the EC at </a:t>
            </a:r>
            <a:r>
              <a:rPr lang="en-US" sz="1800" dirty="0">
                <a:cs typeface="Arial" panose="020B0604020202020204" pitchFamily="34" charset="0"/>
                <a:hlinkClick r:id="rId3"/>
              </a:rPr>
              <a:t>https://www.census.gov/data/academy/webinars.html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itle 10"/>
          <p:cNvSpPr txBox="1">
            <a:spLocks/>
          </p:cNvSpPr>
          <p:nvPr/>
        </p:nvSpPr>
        <p:spPr>
          <a:xfrm>
            <a:off x="581464" y="370023"/>
            <a:ext cx="6237549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>
                <a:solidFill>
                  <a:srgbClr val="1E2F4D"/>
                </a:solidFill>
                <a:latin typeface="Calibri"/>
              </a:rPr>
              <a:t>The </a:t>
            </a:r>
            <a:r>
              <a:rPr lang="en-US" sz="3400" i="1" dirty="0">
                <a:solidFill>
                  <a:srgbClr val="1E2F4D"/>
                </a:solidFill>
                <a:latin typeface="Calibri"/>
              </a:rPr>
              <a:t>Economic Census (EC)</a:t>
            </a:r>
            <a:endParaRPr lang="en-US" sz="3200" i="1" dirty="0">
              <a:solidFill>
                <a:srgbClr val="1E2F4D"/>
              </a:solidFill>
              <a:latin typeface="Calibri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600" dirty="0"/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800"/>
              </a:spcAft>
              <a:buNone/>
            </a:pPr>
            <a:endParaRPr lang="en-US" sz="1600" dirty="0">
              <a:solidFill>
                <a:srgbClr val="5E8EB4"/>
              </a:solidFill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n-US" sz="1600" dirty="0"/>
            </a:br>
            <a:endParaRPr lang="en-US" sz="1600" dirty="0">
              <a:solidFill>
                <a:srgbClr val="172F4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39368" y="0"/>
            <a:ext cx="4652632" cy="6161826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346" y="2919916"/>
            <a:ext cx="3086683" cy="3070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224" y="100516"/>
            <a:ext cx="4329300" cy="2718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979710" y="6309230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NY SDC webinar | Sept 2021|  4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604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884115" y="6324058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NY SDC webinar | Sept 2021|  5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E1005B54-0188-4488-B390-95FE1B992711}"/>
              </a:ext>
            </a:extLst>
          </p:cNvPr>
          <p:cNvSpPr txBox="1">
            <a:spLocks/>
          </p:cNvSpPr>
          <p:nvPr/>
        </p:nvSpPr>
        <p:spPr>
          <a:xfrm>
            <a:off x="581464" y="370023"/>
            <a:ext cx="7101381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i="1" dirty="0">
                <a:solidFill>
                  <a:srgbClr val="1E2F4D"/>
                </a:solidFill>
                <a:latin typeface="Calibri"/>
              </a:rPr>
              <a:t>Selected Economic Census Links for NY</a:t>
            </a:r>
            <a:endParaRPr lang="en-US" sz="3200" i="1" dirty="0">
              <a:solidFill>
                <a:srgbClr val="1E2F4D"/>
              </a:solidFill>
              <a:latin typeface="Calibri"/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EB193390-640C-4009-98C5-4B3873CE0713}"/>
              </a:ext>
            </a:extLst>
          </p:cNvPr>
          <p:cNvSpPr txBox="1">
            <a:spLocks/>
          </p:cNvSpPr>
          <p:nvPr/>
        </p:nvSpPr>
        <p:spPr>
          <a:xfrm>
            <a:off x="386505" y="1018587"/>
            <a:ext cx="11367131" cy="49012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Core Stats by Industry and Geography: </a:t>
            </a:r>
            <a:r>
              <a:rPr lang="en-US" sz="1800" dirty="0">
                <a:cs typeface="Arial" panose="020B0604020202020204" pitchFamily="34" charset="0"/>
                <a:hlinkClick r:id="rId3"/>
              </a:rPr>
              <a:t>https://data.census.gov/cedsci/table?g=0400000US36&amp;y=2017&amp;d=ECN%20Core%20Statistics%20Summary%20Statistics%20for%20the%20U.S.,%20States,%20and%20Selected%20Geographies%3A%202017&amp;tid=ECNBASIC2017.EC1700BASIC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Industry by Products: </a:t>
            </a:r>
            <a:r>
              <a:rPr lang="en-US" sz="1800" dirty="0">
                <a:cs typeface="Arial" panose="020B0604020202020204" pitchFamily="34" charset="0"/>
                <a:hlinkClick r:id="rId4"/>
              </a:rPr>
              <a:t>https://data.census.gov/cedsci/table?q=&amp;g=0400000US36&amp;y=2017&amp;d=ECN%20Core%20Statistics%20Economic%20Census&amp;tid=ECNNAPCSIND2017.EC1700NAPCSINDPRD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Comparative (</a:t>
            </a:r>
            <a:r>
              <a:rPr 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NEW</a:t>
            </a:r>
            <a:r>
              <a:rPr lang="en-US" sz="1800" dirty="0">
                <a:cs typeface="Arial" panose="020B0604020202020204" pitchFamily="34" charset="0"/>
              </a:rPr>
              <a:t>): https://data.census.gov/cedsci/table?g=0400000US36&amp;y=2017&amp;d=ECN%20Core%20Statistics%20All%20Sectors%3A%20Comparative%20Statistics%20for%20the%20U.S.,%20States,%20and%20Selected%20Geographies%20%28Previous%20NAICS%20Basis%29&amp;tid=ECNCOMP2017.EC1700COMP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Franchise (</a:t>
            </a:r>
            <a:r>
              <a:rPr 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NEW</a:t>
            </a:r>
            <a:r>
              <a:rPr lang="en-US" sz="1800" dirty="0">
                <a:cs typeface="Arial" panose="020B0604020202020204" pitchFamily="34" charset="0"/>
              </a:rPr>
              <a:t>): </a:t>
            </a:r>
            <a:r>
              <a:rPr lang="en-US" sz="1800" dirty="0">
                <a:cs typeface="Arial" panose="020B0604020202020204" pitchFamily="34" charset="0"/>
                <a:hlinkClick r:id="rId5"/>
              </a:rPr>
              <a:t>https://data.census.gov/cedsci/table?g=0400000US36&amp;y=2017&amp;d=ECN%20Core%20Statistics%20Selected%20Sectors%3A%20Franchise%20Status%20for%20the%20U.S.%20and%20States&amp;tid=ECNFRAN2017.EC1700FRAN</a:t>
            </a:r>
            <a:endParaRPr lang="en-US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16 Additional Sector-Specific Tables  </a:t>
            </a:r>
          </a:p>
        </p:txBody>
      </p:sp>
    </p:spTree>
    <p:extLst>
      <p:ext uri="{BB962C8B-B14F-4D97-AF65-F5344CB8AC3E}">
        <p14:creationId xmlns:p14="http://schemas.microsoft.com/office/powerpoint/2010/main" val="358274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1"/>
          <p:cNvSpPr txBox="1">
            <a:spLocks/>
          </p:cNvSpPr>
          <p:nvPr/>
        </p:nvSpPr>
        <p:spPr>
          <a:xfrm>
            <a:off x="160567" y="1202076"/>
            <a:ext cx="7112104" cy="4701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20 Census Bureau surveys that provide annual economic statistics for nearly every sector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Sample surveys or administrative data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Shown primarily at the national level, except: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.AppleSystemUIFont" charset="-120"/>
              <a:buChar char="-"/>
            </a:pPr>
            <a:r>
              <a:rPr lang="en-US" sz="1800" i="1" dirty="0">
                <a:solidFill>
                  <a:srgbClr val="C00000"/>
                </a:solidFill>
                <a:cs typeface="Arial" panose="020B0604020202020204" pitchFamily="34" charset="0"/>
              </a:rPr>
              <a:t>County Business Patterns (CBP)</a:t>
            </a:r>
            <a:r>
              <a:rPr lang="en-US" sz="1800" i="1" dirty="0">
                <a:cs typeface="Arial" panose="020B0604020202020204" pitchFamily="34" charset="0"/>
              </a:rPr>
              <a:t>: </a:t>
            </a:r>
            <a:r>
              <a:rPr lang="en-US" sz="1800" dirty="0">
                <a:cs typeface="Arial" panose="020B0604020202020204" pitchFamily="34" charset="0"/>
              </a:rPr>
              <a:t>National, State, Metro, County, ZIP Code, Congressional District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.AppleSystemUIFont" charset="-120"/>
              <a:buChar char="-"/>
            </a:pPr>
            <a:r>
              <a:rPr lang="en-US" sz="1800" i="1" dirty="0" err="1">
                <a:solidFill>
                  <a:srgbClr val="C00000"/>
                </a:solidFill>
                <a:cs typeface="Arial" panose="020B0604020202020204" pitchFamily="34" charset="0"/>
              </a:rPr>
              <a:t>Nonemployer</a:t>
            </a:r>
            <a:r>
              <a:rPr lang="en-US" sz="1800" i="1" dirty="0">
                <a:solidFill>
                  <a:srgbClr val="C00000"/>
                </a:solidFill>
                <a:cs typeface="Arial" panose="020B0604020202020204" pitchFamily="34" charset="0"/>
              </a:rPr>
              <a:t> Statistics (NES)</a:t>
            </a:r>
            <a:r>
              <a:rPr lang="en-US" sz="1800" i="1" dirty="0">
                <a:cs typeface="Arial" panose="020B0604020202020204" pitchFamily="34" charset="0"/>
              </a:rPr>
              <a:t>: </a:t>
            </a:r>
            <a:r>
              <a:rPr lang="en-US" sz="1800" dirty="0">
                <a:cs typeface="Arial" panose="020B0604020202020204" pitchFamily="34" charset="0"/>
              </a:rPr>
              <a:t>National, State, Metro, County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.AppleSystemUIFont" charset="-120"/>
              <a:buChar char="-"/>
            </a:pPr>
            <a:r>
              <a:rPr lang="en-US" sz="1800" i="1" dirty="0">
                <a:solidFill>
                  <a:srgbClr val="C00000"/>
                </a:solidFill>
                <a:cs typeface="Arial" panose="020B0604020202020204" pitchFamily="34" charset="0"/>
              </a:rPr>
              <a:t>Business Dynamics Statistics (BDS)</a:t>
            </a:r>
            <a:r>
              <a:rPr lang="en-US" sz="1800" i="1" dirty="0">
                <a:cs typeface="Arial" panose="020B0604020202020204" pitchFamily="34" charset="0"/>
              </a:rPr>
              <a:t>: </a:t>
            </a:r>
            <a:r>
              <a:rPr lang="en-US" sz="1800" dirty="0">
                <a:cs typeface="Arial" panose="020B0604020202020204" pitchFamily="34" charset="0"/>
              </a:rPr>
              <a:t>National and State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.AppleSystemUIFont" charset="-120"/>
              <a:buChar char="-"/>
            </a:pPr>
            <a:r>
              <a:rPr lang="en-US" sz="1800" i="1" dirty="0">
                <a:cs typeface="Arial" panose="020B0604020202020204" pitchFamily="34" charset="0"/>
              </a:rPr>
              <a:t>Commodity Flow Survey: </a:t>
            </a:r>
            <a:r>
              <a:rPr lang="en-US" sz="1800" dirty="0">
                <a:cs typeface="Arial" panose="020B0604020202020204" pitchFamily="34" charset="0"/>
              </a:rPr>
              <a:t>National, State, and CFS Metros</a:t>
            </a:r>
            <a:endParaRPr lang="en-US" sz="1800" i="1" dirty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.AppleSystemUIFont" charset="-120"/>
              <a:buChar char="-"/>
            </a:pPr>
            <a:r>
              <a:rPr lang="en-US" sz="1800" i="1" dirty="0">
                <a:cs typeface="Arial" panose="020B0604020202020204" pitchFamily="34" charset="0"/>
              </a:rPr>
              <a:t>Annual Survey of Manufacturers: </a:t>
            </a:r>
            <a:r>
              <a:rPr lang="en-US" sz="1800" dirty="0">
                <a:cs typeface="Arial" panose="020B0604020202020204" pitchFamily="34" charset="0"/>
              </a:rPr>
              <a:t>National and State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Other Related Annual Programs, including </a:t>
            </a:r>
            <a:r>
              <a:rPr lang="en-US" sz="1800" dirty="0"/>
              <a:t>Retail </a:t>
            </a:r>
            <a:r>
              <a:rPr lang="en-US" sz="1800" dirty="0" err="1"/>
              <a:t>eCommerce</a:t>
            </a:r>
            <a:r>
              <a:rPr lang="en-US" sz="1800" dirty="0"/>
              <a:t> Sales (E-Stats) and Annual Capital Expenditures Survey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Released on data.census.gov, QuickFacts, CBB, and other Census tools</a:t>
            </a:r>
          </a:p>
        </p:txBody>
      </p:sp>
      <p:sp>
        <p:nvSpPr>
          <p:cNvPr id="11" name="Title 10"/>
          <p:cNvSpPr txBox="1">
            <a:spLocks/>
          </p:cNvSpPr>
          <p:nvPr/>
        </p:nvSpPr>
        <p:spPr>
          <a:xfrm>
            <a:off x="450841" y="370023"/>
            <a:ext cx="5482638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dirty="0">
                <a:solidFill>
                  <a:srgbClr val="1E2F4D"/>
                </a:solidFill>
                <a:latin typeface="Calibri"/>
              </a:rPr>
              <a:t>Annual Economic Programs</a:t>
            </a:r>
          </a:p>
          <a:p>
            <a:pPr fontAlgn="auto">
              <a:spcAft>
                <a:spcPts val="0"/>
              </a:spcAft>
            </a:pPr>
            <a:endParaRPr lang="en-US" sz="3200" dirty="0">
              <a:solidFill>
                <a:srgbClr val="1E2F4D"/>
              </a:solidFill>
              <a:latin typeface="Calibri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1600" dirty="0"/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800"/>
              </a:spcAft>
              <a:buNone/>
            </a:pPr>
            <a:endParaRPr lang="en-US" sz="1600" dirty="0">
              <a:solidFill>
                <a:srgbClr val="5E8EB4"/>
              </a:solidFill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n-US" sz="1600" dirty="0"/>
            </a:br>
            <a:endParaRPr lang="en-US" sz="1600" dirty="0">
              <a:solidFill>
                <a:srgbClr val="172F4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39368" y="0"/>
            <a:ext cx="4652632" cy="6161826"/>
          </a:xfrm>
          <a:prstGeom prst="rect">
            <a:avLst/>
          </a:prstGeom>
          <a:solidFill>
            <a:srgbClr val="172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6660EF-0C54-4E45-A15A-C5CD7F33D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020" y="466469"/>
            <a:ext cx="1376032" cy="5323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BFE6D4-27A9-4AE4-9EAE-AF75F97B179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37F12-666B-4B52-BAFE-6CF3C57BA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992" y="658074"/>
            <a:ext cx="4411805" cy="46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1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884115" y="6324058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NY SDC webinar | Sept 2021|  7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E1005B54-0188-4488-B390-95FE1B992711}"/>
              </a:ext>
            </a:extLst>
          </p:cNvPr>
          <p:cNvSpPr txBox="1">
            <a:spLocks/>
          </p:cNvSpPr>
          <p:nvPr/>
        </p:nvSpPr>
        <p:spPr>
          <a:xfrm>
            <a:off x="581464" y="370023"/>
            <a:ext cx="7302651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i="1" dirty="0">
                <a:solidFill>
                  <a:srgbClr val="1E2F4D"/>
                </a:solidFill>
                <a:latin typeface="Calibri"/>
              </a:rPr>
              <a:t>Selected CBP, NES, and BDS Links for NY</a:t>
            </a:r>
            <a:endParaRPr lang="en-US" sz="3200" i="1" dirty="0">
              <a:solidFill>
                <a:srgbClr val="1E2F4D"/>
              </a:solidFill>
              <a:latin typeface="Calibri"/>
            </a:endParaRP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F7071C-4BAF-4177-9F11-20549A5FE406}"/>
              </a:ext>
            </a:extLst>
          </p:cNvPr>
          <p:cNvSpPr txBox="1">
            <a:spLocks/>
          </p:cNvSpPr>
          <p:nvPr/>
        </p:nvSpPr>
        <p:spPr>
          <a:xfrm>
            <a:off x="386505" y="1018587"/>
            <a:ext cx="11367131" cy="49012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CBP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Number of Establishments, Employment and Payroll by Industry, Geography, Employment Size of Establishments, and Legal Form of Organization:  </a:t>
            </a:r>
            <a:r>
              <a:rPr lang="en-US" sz="1800" dirty="0">
                <a:cs typeface="Arial" panose="020B0604020202020204" pitchFamily="34" charset="0"/>
                <a:hlinkClick r:id="rId3"/>
              </a:rPr>
              <a:t>https://data.census.gov/cedsci/table?g=0400000US36&amp;y=2019&amp;d=ECNSVY%20Business%20Patterns%20County%20Business%20Patterns&amp;tid=CBP2019.CB1900CBP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NES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Number of Firms and Sales by Industry, Geography, and Sales Size: </a:t>
            </a:r>
            <a:r>
              <a:rPr lang="en-US" sz="1800" dirty="0">
                <a:cs typeface="Arial" panose="020B0604020202020204" pitchFamily="34" charset="0"/>
                <a:hlinkClick r:id="rId4"/>
              </a:rPr>
              <a:t>https://data.census.gov/cedsci/table?g=0400000US36&amp;y=2018&amp;d=ECNSVY%20Nonemployer%20Statistics&amp;tid=NONEMP2018.NS1800NONEMP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200" dirty="0">
                <a:cs typeface="Arial" panose="020B0604020202020204" pitchFamily="34" charset="0"/>
              </a:rPr>
              <a:t>BDS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Number of Firms and Establishments and Employment by Industry, Geography, and Establishment Age: </a:t>
            </a:r>
            <a:r>
              <a:rPr lang="en-US" sz="1800" dirty="0">
                <a:cs typeface="Arial" panose="020B0604020202020204" pitchFamily="34" charset="0"/>
                <a:hlinkClick r:id="rId5"/>
              </a:rPr>
              <a:t>https://data.census.gov/cedsci/table?g=0400000US36&amp;y=2018&amp;d=ECNSVY%20Business%20Dynamics%20Statistics&amp;tid=BDSTIMESERIES.BDSEAGE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12 Additional Tables, including ones by Firm Age, Size, and Initial Size</a:t>
            </a:r>
          </a:p>
        </p:txBody>
      </p:sp>
    </p:spTree>
    <p:extLst>
      <p:ext uri="{BB962C8B-B14F-4D97-AF65-F5344CB8AC3E}">
        <p14:creationId xmlns:p14="http://schemas.microsoft.com/office/powerpoint/2010/main" val="148401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 txBox="1">
            <a:spLocks/>
          </p:cNvSpPr>
          <p:nvPr/>
        </p:nvSpPr>
        <p:spPr>
          <a:xfrm>
            <a:off x="581464" y="370023"/>
            <a:ext cx="10804574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u="none" strike="noStrike" kern="1200" cap="none" spc="0" normalizeH="0" baseline="0" noProof="0" dirty="0">
                <a:ln>
                  <a:noFill/>
                </a:ln>
                <a:solidFill>
                  <a:srgbClr val="1E2F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Annual Business Survey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F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7" name="Content Placeholder 11"/>
          <p:cNvSpPr txBox="1">
            <a:spLocks/>
          </p:cNvSpPr>
          <p:nvPr/>
        </p:nvSpPr>
        <p:spPr>
          <a:xfrm>
            <a:off x="1949302" y="954588"/>
            <a:ext cx="4338084" cy="9172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1736652" y="881632"/>
            <a:ext cx="4327451" cy="1537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E8E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ontent Placeholder 11"/>
          <p:cNvSpPr txBox="1">
            <a:spLocks/>
          </p:cNvSpPr>
          <p:nvPr/>
        </p:nvSpPr>
        <p:spPr>
          <a:xfrm>
            <a:off x="1736650" y="5372267"/>
            <a:ext cx="4550736" cy="768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72F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763579" y="6255535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NY SDC webinar | Sept 2021|  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000" y="1055366"/>
            <a:ext cx="7919147" cy="5070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4466" y="1257750"/>
            <a:ext cx="29352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Provides data on business ownership by race, ethnicity, gender, and veteran status for employer businesses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EC Years: 2-6 Digits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Other Years: 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Geographies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EC Years: Nation, State, Metro, County, and Place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Other Years: Nation, State, and Metro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5822" y="6324785"/>
            <a:ext cx="5125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https://www.census.gov/programs-surveys/abs.html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5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7F7085-692D-D849-AAFE-31F86A46FD81}"/>
              </a:ext>
            </a:extLst>
          </p:cNvPr>
          <p:cNvSpPr txBox="1"/>
          <p:nvPr/>
        </p:nvSpPr>
        <p:spPr>
          <a:xfrm>
            <a:off x="7884115" y="6324058"/>
            <a:ext cx="4073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NY SDC webinar | Sept 2021|  9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E1005B54-0188-4488-B390-95FE1B992711}"/>
              </a:ext>
            </a:extLst>
          </p:cNvPr>
          <p:cNvSpPr txBox="1">
            <a:spLocks/>
          </p:cNvSpPr>
          <p:nvPr/>
        </p:nvSpPr>
        <p:spPr>
          <a:xfrm>
            <a:off x="581464" y="370023"/>
            <a:ext cx="7101381" cy="5555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400" i="1" dirty="0">
                <a:solidFill>
                  <a:srgbClr val="1E2F4D"/>
                </a:solidFill>
                <a:latin typeface="Calibri"/>
              </a:rPr>
              <a:t>Selected ABS Links for NY</a:t>
            </a:r>
            <a:endParaRPr lang="en-US" sz="3200" i="1" dirty="0">
              <a:solidFill>
                <a:srgbClr val="1E2F4D"/>
              </a:solidFill>
              <a:latin typeface="Calibri"/>
            </a:endParaRP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EE1E1D52-4666-4B34-A802-8D7F39497A19}"/>
              </a:ext>
            </a:extLst>
          </p:cNvPr>
          <p:cNvSpPr txBox="1">
            <a:spLocks/>
          </p:cNvSpPr>
          <p:nvPr/>
        </p:nvSpPr>
        <p:spPr>
          <a:xfrm>
            <a:off x="386505" y="1018587"/>
            <a:ext cx="11367131" cy="49012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Basic Stats by Industry and Geography by Race/Ethnicity/Gender/Veteran: </a:t>
            </a:r>
            <a:r>
              <a:rPr lang="en-US" sz="1800" dirty="0">
                <a:cs typeface="Arial" panose="020B0604020202020204" pitchFamily="34" charset="0"/>
                <a:hlinkClick r:id="rId3"/>
              </a:rPr>
              <a:t>https://data.census.gov/cedsci/table?g=0400000US36&amp;y=2018&amp;d=ECNSVY%20Annual%20Business%20Survey%20Annual%20Business%20Survey&amp;tid=ABSCS2018.AB1800CSA01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Basic Stats by Industry and Geography by Race/Ethnicity/Gender/Veteran and Years in Business: </a:t>
            </a:r>
            <a:r>
              <a:rPr lang="en-US" sz="1800" dirty="0">
                <a:cs typeface="Arial" panose="020B0604020202020204" pitchFamily="34" charset="0"/>
                <a:hlinkClick r:id="rId4"/>
              </a:rPr>
              <a:t>https://data.census.gov/cedsci/table?g=0400000US36&amp;y=2018&amp;d=ECNSVY%20Annual%20Business%20Survey%20Annual%20Business%20Survey&amp;tid=ABSCS2018.AB1800CSA02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Basic Stats by Industry and Geography by Race/Ethnicity/Gender/Veteran and Receipts Size: </a:t>
            </a:r>
            <a:r>
              <a:rPr lang="en-US" sz="1800" dirty="0">
                <a:cs typeface="Arial" panose="020B0604020202020204" pitchFamily="34" charset="0"/>
                <a:hlinkClick r:id="rId5"/>
              </a:rPr>
              <a:t>https://data.census.gov/cedsci/table?g=0400000US36&amp;y=2018&amp;d=ECNSVY%20Annual%20Business%20Survey%20Annual%20Business%20Survey&amp;tid=ABSCS2018.AB1800CSA03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Basic Stats by Industry and Geography by Race/Ethnicity/Gender/Veteran and Employment Size: </a:t>
            </a:r>
            <a:r>
              <a:rPr lang="en-US" sz="1800" dirty="0">
                <a:cs typeface="Arial" panose="020B0604020202020204" pitchFamily="34" charset="0"/>
                <a:hlinkClick r:id="rId6"/>
              </a:rPr>
              <a:t>https://data.census.gov/cedsci/table?g=0400000US36&amp;y=2018&amp;d=ECNSVY%20Annual%20Business%20Survey%20Annual%20Business%20Survey&amp;tid=ABSCS2018.AB1800CSA04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22 Additional Tables, including ones on both Business and Owner Characteristics and a number of ones on Technology</a:t>
            </a:r>
          </a:p>
        </p:txBody>
      </p:sp>
    </p:spTree>
    <p:extLst>
      <p:ext uri="{BB962C8B-B14F-4D97-AF65-F5344CB8AC3E}">
        <p14:creationId xmlns:p14="http://schemas.microsoft.com/office/powerpoint/2010/main" val="33364590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tandard Logo Template 8-15-2019" id="{3FFBC4BD-9825-41E2-B05C-4B985CAA0F8A}" vid="{D869993E-6812-4EA8-B405-EA237542C557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tandard Widescreen Template" id="{8196AB31-EAC9-43A6-AB09-884533ACEA3D}" vid="{AEF36F8B-787C-4517-817E-50F3CC1D1B1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E28DCF60A55469A767A693C98DF30" ma:contentTypeVersion="10" ma:contentTypeDescription="Create a new document." ma:contentTypeScope="" ma:versionID="e0bc40e4f4f12f4dceb063310c90ada6">
  <xsd:schema xmlns:xsd="http://www.w3.org/2001/XMLSchema" xmlns:xs="http://www.w3.org/2001/XMLSchema" xmlns:p="http://schemas.microsoft.com/office/2006/metadata/properties" xmlns:ns3="caecc2cd-c125-47bb-b7d8-61f5602bf9df" xmlns:ns4="f42af4b1-c551-450a-9f89-76df0847d194" targetNamespace="http://schemas.microsoft.com/office/2006/metadata/properties" ma:root="true" ma:fieldsID="15f19969dc6852ee092a94684074bc51" ns3:_="" ns4:_="">
    <xsd:import namespace="caecc2cd-c125-47bb-b7d8-61f5602bf9df"/>
    <xsd:import namespace="f42af4b1-c551-450a-9f89-76df0847d1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cc2cd-c125-47bb-b7d8-61f5602bf9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af4b1-c551-450a-9f89-76df0847d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9D7FDE-784D-4DEC-B49C-6F84CF51374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aecc2cd-c125-47bb-b7d8-61f5602bf9df"/>
    <ds:schemaRef ds:uri="http://purl.org/dc/elements/1.1/"/>
    <ds:schemaRef ds:uri="http://schemas.microsoft.com/office/2006/metadata/properties"/>
    <ds:schemaRef ds:uri="f42af4b1-c551-450a-9f89-76df0847d19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63EECA-45CF-4896-985C-C044163343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ecc2cd-c125-47bb-b7d8-61f5602bf9df"/>
    <ds:schemaRef ds:uri="f42af4b1-c551-450a-9f89-76df0847d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ABB135-AD88-424B-A70F-93719B4573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Standard Logo Template 8-15-2019</Template>
  <TotalTime>3585</TotalTime>
  <Words>2263</Words>
  <Application>Microsoft Office PowerPoint</Application>
  <PresentationFormat>Widescreen</PresentationFormat>
  <Paragraphs>226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.AppleSystemUIFont</vt:lpstr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Coming in CBB 4.0+</vt:lpstr>
      <vt:lpstr>PowerPoint Presentation</vt:lpstr>
    </vt:vector>
  </TitlesOfParts>
  <Company>Bureau of the 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P Grundy (CENSUS/GTMD FED)</dc:creator>
  <cp:lastModifiedBy>Andrew W Hait (CENSUS/EMD FED)</cp:lastModifiedBy>
  <cp:revision>346</cp:revision>
  <cp:lastPrinted>2020-02-27T16:27:52Z</cp:lastPrinted>
  <dcterms:created xsi:type="dcterms:W3CDTF">2019-08-21T15:21:53Z</dcterms:created>
  <dcterms:modified xsi:type="dcterms:W3CDTF">2021-09-28T19:55:57Z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0x01010019FE28DCF60A55469A767A693C98DF30</vt:lpwstr>
  </property>
</Properties>
</file>